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59" r:id="rId6"/>
    <p:sldId id="260" r:id="rId7"/>
    <p:sldId id="275" r:id="rId8"/>
    <p:sldId id="273" r:id="rId9"/>
    <p:sldId id="261" r:id="rId10"/>
    <p:sldId id="262" r:id="rId11"/>
    <p:sldId id="263" r:id="rId12"/>
    <p:sldId id="274" r:id="rId13"/>
    <p:sldId id="264" r:id="rId14"/>
    <p:sldId id="265" r:id="rId15"/>
    <p:sldId id="276" r:id="rId16"/>
    <p:sldId id="277" r:id="rId17"/>
    <p:sldId id="266" r:id="rId18"/>
    <p:sldId id="267" r:id="rId19"/>
    <p:sldId id="268" r:id="rId20"/>
    <p:sldId id="279" r:id="rId21"/>
    <p:sldId id="269" r:id="rId22"/>
    <p:sldId id="278" r:id="rId23"/>
    <p:sldId id="27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p:cViewPr varScale="1">
        <p:scale>
          <a:sx n="107" d="100"/>
          <a:sy n="107" d="100"/>
        </p:scale>
        <p:origin x="1760" y="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CB39FFE7-66C9-4BB7-948F-EFE2C51B764D}" type="datetimeFigureOut">
              <a:rPr lang="ru-RU" smtClean="0"/>
              <a:t>26.02.2024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A250E-A085-4ED9-985C-06D409CF3855}" type="slidenum">
              <a:rPr lang="ru-RU" smtClean="0"/>
              <a:t>‹#›</a:t>
            </a:fld>
            <a:endParaRPr lang="ru-RU"/>
          </a:p>
        </p:txBody>
      </p:sp>
    </p:spTree>
    <p:extLst>
      <p:ext uri="{BB962C8B-B14F-4D97-AF65-F5344CB8AC3E}">
        <p14:creationId xmlns:p14="http://schemas.microsoft.com/office/powerpoint/2010/main" val="263731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CB39FFE7-66C9-4BB7-948F-EFE2C51B764D}" type="datetimeFigureOut">
              <a:rPr lang="ru-RU" smtClean="0"/>
              <a:t>26.02.2024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A250E-A085-4ED9-985C-06D409CF3855}" type="slidenum">
              <a:rPr lang="ru-RU" smtClean="0"/>
              <a:t>‹#›</a:t>
            </a:fld>
            <a:endParaRPr lang="ru-RU"/>
          </a:p>
        </p:txBody>
      </p:sp>
    </p:spTree>
    <p:extLst>
      <p:ext uri="{BB962C8B-B14F-4D97-AF65-F5344CB8AC3E}">
        <p14:creationId xmlns:p14="http://schemas.microsoft.com/office/powerpoint/2010/main" val="255275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CB39FFE7-66C9-4BB7-948F-EFE2C51B764D}" type="datetimeFigureOut">
              <a:rPr lang="ru-RU" smtClean="0"/>
              <a:t>26.02.2024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A250E-A085-4ED9-985C-06D409CF3855}" type="slidenum">
              <a:rPr lang="ru-RU" smtClean="0"/>
              <a:t>‹#›</a:t>
            </a:fld>
            <a:endParaRPr lang="ru-RU"/>
          </a:p>
        </p:txBody>
      </p:sp>
    </p:spTree>
    <p:extLst>
      <p:ext uri="{BB962C8B-B14F-4D97-AF65-F5344CB8AC3E}">
        <p14:creationId xmlns:p14="http://schemas.microsoft.com/office/powerpoint/2010/main" val="389724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CB39FFE7-66C9-4BB7-948F-EFE2C51B764D}" type="datetimeFigureOut">
              <a:rPr lang="ru-RU" smtClean="0"/>
              <a:t>26.02.2024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A250E-A085-4ED9-985C-06D409CF3855}" type="slidenum">
              <a:rPr lang="ru-RU" smtClean="0"/>
              <a:t>‹#›</a:t>
            </a:fld>
            <a:endParaRPr lang="ru-RU"/>
          </a:p>
        </p:txBody>
      </p:sp>
    </p:spTree>
    <p:extLst>
      <p:ext uri="{BB962C8B-B14F-4D97-AF65-F5344CB8AC3E}">
        <p14:creationId xmlns:p14="http://schemas.microsoft.com/office/powerpoint/2010/main" val="75400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9FFE7-66C9-4BB7-948F-EFE2C51B764D}" type="datetimeFigureOut">
              <a:rPr lang="ru-RU" smtClean="0"/>
              <a:t>26.02.2024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BA250E-A085-4ED9-985C-06D409CF3855}" type="slidenum">
              <a:rPr lang="ru-RU" smtClean="0"/>
              <a:t>‹#›</a:t>
            </a:fld>
            <a:endParaRPr lang="ru-RU"/>
          </a:p>
        </p:txBody>
      </p:sp>
    </p:spTree>
    <p:extLst>
      <p:ext uri="{BB962C8B-B14F-4D97-AF65-F5344CB8AC3E}">
        <p14:creationId xmlns:p14="http://schemas.microsoft.com/office/powerpoint/2010/main" val="227600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CB39FFE7-66C9-4BB7-948F-EFE2C51B764D}" type="datetimeFigureOut">
              <a:rPr lang="ru-RU" smtClean="0"/>
              <a:t>26.02.2024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A250E-A085-4ED9-985C-06D409CF3855}" type="slidenum">
              <a:rPr lang="ru-RU" smtClean="0"/>
              <a:t>‹#›</a:t>
            </a:fld>
            <a:endParaRPr lang="ru-RU"/>
          </a:p>
        </p:txBody>
      </p:sp>
    </p:spTree>
    <p:extLst>
      <p:ext uri="{BB962C8B-B14F-4D97-AF65-F5344CB8AC3E}">
        <p14:creationId xmlns:p14="http://schemas.microsoft.com/office/powerpoint/2010/main" val="267375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CB39FFE7-66C9-4BB7-948F-EFE2C51B764D}" type="datetimeFigureOut">
              <a:rPr lang="ru-RU" smtClean="0"/>
              <a:t>26.02.2024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8BA250E-A085-4ED9-985C-06D409CF3855}" type="slidenum">
              <a:rPr lang="ru-RU" smtClean="0"/>
              <a:t>‹#›</a:t>
            </a:fld>
            <a:endParaRPr lang="ru-RU"/>
          </a:p>
        </p:txBody>
      </p:sp>
    </p:spTree>
    <p:extLst>
      <p:ext uri="{BB962C8B-B14F-4D97-AF65-F5344CB8AC3E}">
        <p14:creationId xmlns:p14="http://schemas.microsoft.com/office/powerpoint/2010/main" val="350224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CB39FFE7-66C9-4BB7-948F-EFE2C51B764D}" type="datetimeFigureOut">
              <a:rPr lang="ru-RU" smtClean="0"/>
              <a:t>26.02.2024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8BA250E-A085-4ED9-985C-06D409CF3855}" type="slidenum">
              <a:rPr lang="ru-RU" smtClean="0"/>
              <a:t>‹#›</a:t>
            </a:fld>
            <a:endParaRPr lang="ru-RU"/>
          </a:p>
        </p:txBody>
      </p:sp>
    </p:spTree>
    <p:extLst>
      <p:ext uri="{BB962C8B-B14F-4D97-AF65-F5344CB8AC3E}">
        <p14:creationId xmlns:p14="http://schemas.microsoft.com/office/powerpoint/2010/main" val="398955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9FFE7-66C9-4BB7-948F-EFE2C51B764D}" type="datetimeFigureOut">
              <a:rPr lang="ru-RU" smtClean="0"/>
              <a:t>26.02.2024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8BA250E-A085-4ED9-985C-06D409CF3855}" type="slidenum">
              <a:rPr lang="ru-RU" smtClean="0"/>
              <a:t>‹#›</a:t>
            </a:fld>
            <a:endParaRPr lang="ru-RU"/>
          </a:p>
        </p:txBody>
      </p:sp>
    </p:spTree>
    <p:extLst>
      <p:ext uri="{BB962C8B-B14F-4D97-AF65-F5344CB8AC3E}">
        <p14:creationId xmlns:p14="http://schemas.microsoft.com/office/powerpoint/2010/main" val="3236080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9FFE7-66C9-4BB7-948F-EFE2C51B764D}" type="datetimeFigureOut">
              <a:rPr lang="ru-RU" smtClean="0"/>
              <a:t>26.02.2024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A250E-A085-4ED9-985C-06D409CF3855}" type="slidenum">
              <a:rPr lang="ru-RU" smtClean="0"/>
              <a:t>‹#›</a:t>
            </a:fld>
            <a:endParaRPr lang="ru-RU"/>
          </a:p>
        </p:txBody>
      </p:sp>
    </p:spTree>
    <p:extLst>
      <p:ext uri="{BB962C8B-B14F-4D97-AF65-F5344CB8AC3E}">
        <p14:creationId xmlns:p14="http://schemas.microsoft.com/office/powerpoint/2010/main" val="428889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9FFE7-66C9-4BB7-948F-EFE2C51B764D}" type="datetimeFigureOut">
              <a:rPr lang="ru-RU" smtClean="0"/>
              <a:t>26.02.2024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BA250E-A085-4ED9-985C-06D409CF3855}" type="slidenum">
              <a:rPr lang="ru-RU" smtClean="0"/>
              <a:t>‹#›</a:t>
            </a:fld>
            <a:endParaRPr lang="ru-RU"/>
          </a:p>
        </p:txBody>
      </p:sp>
    </p:spTree>
    <p:extLst>
      <p:ext uri="{BB962C8B-B14F-4D97-AF65-F5344CB8AC3E}">
        <p14:creationId xmlns:p14="http://schemas.microsoft.com/office/powerpoint/2010/main" val="39884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9FFE7-66C9-4BB7-948F-EFE2C51B764D}" type="datetimeFigureOut">
              <a:rPr lang="ru-RU" smtClean="0"/>
              <a:t>26.02.2024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A250E-A085-4ED9-985C-06D409CF3855}" type="slidenum">
              <a:rPr lang="ru-RU" smtClean="0"/>
              <a:t>‹#›</a:t>
            </a:fld>
            <a:endParaRPr lang="ru-RU"/>
          </a:p>
        </p:txBody>
      </p:sp>
    </p:spTree>
    <p:extLst>
      <p:ext uri="{BB962C8B-B14F-4D97-AF65-F5344CB8AC3E}">
        <p14:creationId xmlns:p14="http://schemas.microsoft.com/office/powerpoint/2010/main" val="2948549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Dating in archaeology</a:t>
            </a:r>
            <a:endParaRPr lang="ru-RU" dirty="0"/>
          </a:p>
        </p:txBody>
      </p:sp>
    </p:spTree>
    <p:extLst>
      <p:ext uri="{BB962C8B-B14F-4D97-AF65-F5344CB8AC3E}">
        <p14:creationId xmlns:p14="http://schemas.microsoft.com/office/powerpoint/2010/main" val="385534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a:t>
            </a:r>
            <a:endParaRPr lang="ru-RU" dirty="0"/>
          </a:p>
        </p:txBody>
      </p:sp>
      <p:sp>
        <p:nvSpPr>
          <p:cNvPr id="3" name="Content Placeholder 2"/>
          <p:cNvSpPr>
            <a:spLocks noGrp="1"/>
          </p:cNvSpPr>
          <p:nvPr>
            <p:ph idx="1"/>
          </p:nvPr>
        </p:nvSpPr>
        <p:spPr>
          <a:xfrm>
            <a:off x="4355976" y="1600200"/>
            <a:ext cx="4330824" cy="4525963"/>
          </a:xfrm>
        </p:spPr>
        <p:txBody>
          <a:bodyPr/>
          <a:lstStyle/>
          <a:p>
            <a:r>
              <a:rPr lang="en-US" dirty="0"/>
              <a:t>Pleistocene chronology</a:t>
            </a:r>
          </a:p>
          <a:p>
            <a:r>
              <a:rPr lang="en-US" dirty="0"/>
              <a:t>Deep sea cores and ice cores</a:t>
            </a:r>
          </a:p>
          <a:p>
            <a:r>
              <a:rPr lang="en-US" dirty="0"/>
              <a:t>MIS or OIS (O</a:t>
            </a:r>
            <a:r>
              <a:rPr lang="en-US" sz="1800" dirty="0"/>
              <a:t>18</a:t>
            </a:r>
            <a:r>
              <a:rPr lang="en-US" dirty="0"/>
              <a:t>)</a:t>
            </a:r>
            <a:endParaRPr lang="ru-R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89" y="1052736"/>
            <a:ext cx="3603029" cy="328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83" y="4417729"/>
            <a:ext cx="3960440" cy="244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84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Pollen</a:t>
            </a:r>
            <a:endParaRPr lang="ru-RU" dirty="0"/>
          </a:p>
        </p:txBody>
      </p:sp>
      <p:sp>
        <p:nvSpPr>
          <p:cNvPr id="3" name="Content Placeholder 2"/>
          <p:cNvSpPr>
            <a:spLocks noGrp="1"/>
          </p:cNvSpPr>
          <p:nvPr>
            <p:ph idx="1"/>
          </p:nvPr>
        </p:nvSpPr>
        <p:spPr>
          <a:xfrm>
            <a:off x="5292080" y="1600200"/>
            <a:ext cx="3394720" cy="4525963"/>
          </a:xfrm>
        </p:spPr>
        <p:txBody>
          <a:bodyPr/>
          <a:lstStyle/>
          <a:p>
            <a:r>
              <a:rPr lang="en-US" dirty="0"/>
              <a:t>Pollen zones (up to 18 </a:t>
            </a:r>
            <a:r>
              <a:rPr lang="en-US" dirty="0" err="1"/>
              <a:t>kya</a:t>
            </a:r>
            <a:r>
              <a:rPr lang="en-US" dirty="0"/>
              <a:t>)</a:t>
            </a:r>
          </a:p>
          <a:p>
            <a:r>
              <a:rPr lang="en-US" dirty="0"/>
              <a:t>Regional zones</a:t>
            </a:r>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8840"/>
            <a:ext cx="5364088" cy="399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391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a:t>
            </a:r>
          </a:p>
        </p:txBody>
      </p:sp>
      <p:sp>
        <p:nvSpPr>
          <p:cNvPr id="3" name="Content Placeholder 2"/>
          <p:cNvSpPr>
            <a:spLocks noGrp="1"/>
          </p:cNvSpPr>
          <p:nvPr>
            <p:ph idx="1"/>
          </p:nvPr>
        </p:nvSpPr>
        <p:spPr/>
        <p:txBody>
          <a:bodyPr/>
          <a:lstStyle/>
          <a:p>
            <a:r>
              <a:rPr lang="ru-RU" altLang="en-US" dirty="0" err="1"/>
              <a:t>Absolute</a:t>
            </a:r>
            <a:r>
              <a:rPr lang="ru-RU" altLang="en-US" dirty="0"/>
              <a:t> </a:t>
            </a:r>
            <a:r>
              <a:rPr lang="ru-RU" altLang="en-US" dirty="0" err="1"/>
              <a:t>dating</a:t>
            </a:r>
            <a:r>
              <a:rPr lang="ru-RU" altLang="en-US" dirty="0"/>
              <a:t> </a:t>
            </a:r>
            <a:r>
              <a:rPr lang="en-US" altLang="en-US" dirty="0"/>
              <a:t>or direct </a:t>
            </a:r>
            <a:r>
              <a:rPr lang="ru-RU" altLang="en-US" dirty="0" err="1"/>
              <a:t>is</a:t>
            </a:r>
            <a:r>
              <a:rPr lang="ru-RU" altLang="en-US" dirty="0"/>
              <a:t> </a:t>
            </a:r>
            <a:r>
              <a:rPr lang="ru-RU" altLang="en-US" dirty="0" err="1"/>
              <a:t>the</a:t>
            </a:r>
            <a:r>
              <a:rPr lang="ru-RU" altLang="en-US" dirty="0"/>
              <a:t> </a:t>
            </a:r>
            <a:r>
              <a:rPr lang="ru-RU" altLang="en-US" dirty="0" err="1"/>
              <a:t>process</a:t>
            </a:r>
            <a:r>
              <a:rPr lang="ru-RU" altLang="en-US" dirty="0"/>
              <a:t> </a:t>
            </a:r>
            <a:r>
              <a:rPr lang="ru-RU" altLang="en-US" dirty="0" err="1"/>
              <a:t>of</a:t>
            </a:r>
            <a:r>
              <a:rPr lang="ru-RU" altLang="en-US" dirty="0"/>
              <a:t> </a:t>
            </a:r>
            <a:r>
              <a:rPr lang="ru-RU" altLang="en-US" dirty="0" err="1"/>
              <a:t>determining</a:t>
            </a:r>
            <a:r>
              <a:rPr lang="ru-RU" altLang="en-US" dirty="0"/>
              <a:t> a </a:t>
            </a:r>
            <a:r>
              <a:rPr lang="ru-RU" altLang="en-US" dirty="0" err="1"/>
              <a:t>specific</a:t>
            </a:r>
            <a:r>
              <a:rPr lang="ru-RU" altLang="en-US" dirty="0"/>
              <a:t> </a:t>
            </a:r>
            <a:r>
              <a:rPr lang="ru-RU" altLang="en-US" dirty="0" err="1"/>
              <a:t>date</a:t>
            </a:r>
            <a:r>
              <a:rPr lang="ru-RU" altLang="en-US" dirty="0"/>
              <a:t> </a:t>
            </a:r>
            <a:r>
              <a:rPr lang="ru-RU" altLang="en-US" dirty="0" err="1"/>
              <a:t>for</a:t>
            </a:r>
            <a:r>
              <a:rPr lang="ru-RU" altLang="en-US" dirty="0"/>
              <a:t> </a:t>
            </a:r>
            <a:r>
              <a:rPr lang="ru-RU" altLang="en-US" dirty="0" err="1"/>
              <a:t>an</a:t>
            </a:r>
            <a:r>
              <a:rPr lang="ru-RU" altLang="en-US" dirty="0"/>
              <a:t> </a:t>
            </a:r>
            <a:r>
              <a:rPr lang="ru-RU" altLang="en-US" dirty="0" err="1"/>
              <a:t>archaeological</a:t>
            </a:r>
            <a:r>
              <a:rPr lang="ru-RU" altLang="en-US" dirty="0"/>
              <a:t> </a:t>
            </a:r>
            <a:r>
              <a:rPr lang="ru-RU" altLang="en-US" dirty="0" err="1"/>
              <a:t>or</a:t>
            </a:r>
            <a:r>
              <a:rPr lang="ru-RU" altLang="en-US" dirty="0"/>
              <a:t> </a:t>
            </a:r>
            <a:r>
              <a:rPr lang="ru-RU" altLang="en-US" dirty="0" err="1"/>
              <a:t>palaeontological</a:t>
            </a:r>
            <a:r>
              <a:rPr lang="ru-RU" altLang="en-US" dirty="0"/>
              <a:t> </a:t>
            </a:r>
            <a:r>
              <a:rPr lang="ru-RU" altLang="en-US" dirty="0" err="1"/>
              <a:t>site</a:t>
            </a:r>
            <a:r>
              <a:rPr lang="ru-RU" altLang="en-US" dirty="0"/>
              <a:t> </a:t>
            </a:r>
            <a:r>
              <a:rPr lang="ru-RU" altLang="en-US" dirty="0" err="1"/>
              <a:t>or</a:t>
            </a:r>
            <a:r>
              <a:rPr lang="ru-RU" altLang="en-US" dirty="0"/>
              <a:t> </a:t>
            </a:r>
            <a:r>
              <a:rPr lang="ru-RU" altLang="en-US" dirty="0" err="1"/>
              <a:t>artifact</a:t>
            </a:r>
            <a:r>
              <a:rPr lang="ru-RU" altLang="en-US" dirty="0"/>
              <a:t>. </a:t>
            </a:r>
            <a:endParaRPr lang="en-US" altLang="en-US" dirty="0"/>
          </a:p>
          <a:p>
            <a:r>
              <a:rPr lang="ru-RU" altLang="en-US" dirty="0" err="1"/>
              <a:t>Absolute</a:t>
            </a:r>
            <a:r>
              <a:rPr lang="ru-RU" altLang="en-US" dirty="0"/>
              <a:t> </a:t>
            </a:r>
            <a:r>
              <a:rPr lang="ru-RU" altLang="en-US" dirty="0" err="1"/>
              <a:t>dating</a:t>
            </a:r>
            <a:r>
              <a:rPr lang="ru-RU" altLang="en-US" dirty="0"/>
              <a:t> </a:t>
            </a:r>
            <a:r>
              <a:rPr lang="ru-RU" altLang="en-US" dirty="0" err="1"/>
              <a:t>provides</a:t>
            </a:r>
            <a:r>
              <a:rPr lang="ru-RU" altLang="en-US" dirty="0"/>
              <a:t> a </a:t>
            </a:r>
            <a:r>
              <a:rPr lang="ru-RU" altLang="en-US" dirty="0" err="1"/>
              <a:t>numerical</a:t>
            </a:r>
            <a:r>
              <a:rPr lang="ru-RU" altLang="en-US" dirty="0"/>
              <a:t> </a:t>
            </a:r>
            <a:r>
              <a:rPr lang="ru-RU" altLang="en-US" dirty="0" err="1"/>
              <a:t>age</a:t>
            </a:r>
            <a:r>
              <a:rPr lang="ru-RU" altLang="en-US" dirty="0"/>
              <a:t> </a:t>
            </a:r>
            <a:r>
              <a:rPr lang="ru-RU" altLang="en-US" dirty="0" err="1"/>
              <a:t>for</a:t>
            </a:r>
            <a:r>
              <a:rPr lang="ru-RU" altLang="en-US" dirty="0"/>
              <a:t> </a:t>
            </a:r>
            <a:r>
              <a:rPr lang="ru-RU" altLang="en-US" dirty="0" err="1"/>
              <a:t>the</a:t>
            </a:r>
            <a:r>
              <a:rPr lang="ru-RU" altLang="en-US" dirty="0"/>
              <a:t> </a:t>
            </a:r>
            <a:r>
              <a:rPr lang="ru-RU" altLang="en-US" dirty="0" err="1"/>
              <a:t>material</a:t>
            </a:r>
            <a:r>
              <a:rPr lang="ru-RU" altLang="en-US" dirty="0"/>
              <a:t> </a:t>
            </a:r>
            <a:r>
              <a:rPr lang="ru-RU" altLang="en-US" dirty="0" err="1"/>
              <a:t>tested</a:t>
            </a:r>
            <a:r>
              <a:rPr lang="ru-RU" altLang="en-US" dirty="0"/>
              <a:t> </a:t>
            </a:r>
          </a:p>
          <a:p>
            <a:pPr marL="0" indent="0">
              <a:buNone/>
            </a:pPr>
            <a:endParaRPr lang="en-US" dirty="0"/>
          </a:p>
        </p:txBody>
      </p:sp>
    </p:spTree>
    <p:extLst>
      <p:ext uri="{BB962C8B-B14F-4D97-AF65-F5344CB8AC3E}">
        <p14:creationId xmlns:p14="http://schemas.microsoft.com/office/powerpoint/2010/main" val="363345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Tree-ring dating</a:t>
            </a:r>
            <a:endParaRPr lang="ru-RU" dirty="0"/>
          </a:p>
        </p:txBody>
      </p:sp>
      <p:sp>
        <p:nvSpPr>
          <p:cNvPr id="3" name="Content Placeholder 2"/>
          <p:cNvSpPr>
            <a:spLocks noGrp="1"/>
          </p:cNvSpPr>
          <p:nvPr>
            <p:ph idx="1"/>
          </p:nvPr>
        </p:nvSpPr>
        <p:spPr>
          <a:xfrm>
            <a:off x="5292080" y="1600200"/>
            <a:ext cx="3394720" cy="4525963"/>
          </a:xfrm>
        </p:spPr>
        <p:txBody>
          <a:bodyPr/>
          <a:lstStyle/>
          <a:p>
            <a:r>
              <a:rPr lang="en-US" dirty="0"/>
              <a:t>Annual rings</a:t>
            </a:r>
          </a:p>
          <a:p>
            <a:r>
              <a:rPr lang="en-US" dirty="0"/>
              <a:t>Age and climate fluctuations</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0" y="1340768"/>
            <a:ext cx="5112567" cy="535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821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Radiocarbon dating</a:t>
            </a:r>
            <a:endParaRPr lang="ru-R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69146"/>
            <a:ext cx="6408712" cy="521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2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B7EEBE-EA2B-C548-ACC2-9D9A79715232}"/>
              </a:ext>
            </a:extLst>
          </p:cNvPr>
          <p:cNvPicPr>
            <a:picLocks noChangeAspect="1"/>
          </p:cNvPicPr>
          <p:nvPr/>
        </p:nvPicPr>
        <p:blipFill>
          <a:blip r:embed="rId2"/>
          <a:stretch>
            <a:fillRect/>
          </a:stretch>
        </p:blipFill>
        <p:spPr>
          <a:xfrm>
            <a:off x="685800" y="568402"/>
            <a:ext cx="7772400" cy="5721196"/>
          </a:xfrm>
          <a:prstGeom prst="rect">
            <a:avLst/>
          </a:prstGeom>
        </p:spPr>
      </p:pic>
    </p:spTree>
    <p:extLst>
      <p:ext uri="{BB962C8B-B14F-4D97-AF65-F5344CB8AC3E}">
        <p14:creationId xmlns:p14="http://schemas.microsoft.com/office/powerpoint/2010/main" val="2612423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18DE-5BC8-A424-23B1-DB1614E8FF34}"/>
              </a:ext>
            </a:extLst>
          </p:cNvPr>
          <p:cNvSpPr>
            <a:spLocks noGrp="1"/>
          </p:cNvSpPr>
          <p:nvPr>
            <p:ph type="title"/>
          </p:nvPr>
        </p:nvSpPr>
        <p:spPr/>
        <p:txBody>
          <a:bodyPr/>
          <a:lstStyle/>
          <a:p>
            <a:r>
              <a:rPr lang="en-US" dirty="0"/>
              <a:t>Potassium-Argon dating</a:t>
            </a:r>
            <a:endParaRPr lang="en-KG" dirty="0"/>
          </a:p>
        </p:txBody>
      </p:sp>
      <p:sp>
        <p:nvSpPr>
          <p:cNvPr id="3" name="Content Placeholder 2">
            <a:extLst>
              <a:ext uri="{FF2B5EF4-FFF2-40B4-BE49-F238E27FC236}">
                <a16:creationId xmlns:a16="http://schemas.microsoft.com/office/drawing/2014/main" id="{658C726C-A49E-AF58-10DB-6D1C37309B29}"/>
              </a:ext>
            </a:extLst>
          </p:cNvPr>
          <p:cNvSpPr>
            <a:spLocks noGrp="1"/>
          </p:cNvSpPr>
          <p:nvPr>
            <p:ph idx="1"/>
          </p:nvPr>
        </p:nvSpPr>
        <p:spPr/>
        <p:txBody>
          <a:bodyPr/>
          <a:lstStyle/>
          <a:p>
            <a:r>
              <a:rPr lang="en-KG" dirty="0"/>
              <a:t>Based on radioactive decay</a:t>
            </a:r>
          </a:p>
          <a:p>
            <a:r>
              <a:rPr lang="en-US" dirty="0"/>
              <a:t>H</a:t>
            </a:r>
            <a:r>
              <a:rPr lang="en-KG" dirty="0"/>
              <a:t>alf-life of </a:t>
            </a:r>
            <a:r>
              <a:rPr lang="en-KG" baseline="30000" dirty="0"/>
              <a:t>40</a:t>
            </a:r>
            <a:r>
              <a:rPr lang="en-KG" dirty="0"/>
              <a:t>K is 1,3 billions years – </a:t>
            </a:r>
            <a:r>
              <a:rPr lang="en-KG" baseline="30000" dirty="0"/>
              <a:t>40</a:t>
            </a:r>
            <a:r>
              <a:rPr lang="en-KG" dirty="0"/>
              <a:t>Ar</a:t>
            </a:r>
          </a:p>
          <a:p>
            <a:r>
              <a:rPr lang="en-US" dirty="0"/>
              <a:t>It is restricted to volcanic rock no more recent than around 100,000 years </a:t>
            </a:r>
          </a:p>
          <a:p>
            <a:r>
              <a:rPr lang="en-US" dirty="0"/>
              <a:t>For example, the date of Tuff IB at Olduvai has been measured as 1.79 ±0.03 million years</a:t>
            </a:r>
            <a:r>
              <a:rPr lang="en-US" sz="1800" dirty="0">
                <a:effectLst/>
                <a:latin typeface="Scala"/>
              </a:rPr>
              <a:t>. </a:t>
            </a:r>
            <a:endParaRPr lang="en-US" dirty="0"/>
          </a:p>
          <a:p>
            <a:endParaRPr lang="en-US" dirty="0"/>
          </a:p>
          <a:p>
            <a:endParaRPr lang="en-KG" dirty="0"/>
          </a:p>
        </p:txBody>
      </p:sp>
    </p:spTree>
    <p:extLst>
      <p:ext uri="{BB962C8B-B14F-4D97-AF65-F5344CB8AC3E}">
        <p14:creationId xmlns:p14="http://schemas.microsoft.com/office/powerpoint/2010/main" val="176296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Potassium-Argon dating</a:t>
            </a:r>
            <a:endParaRPr lang="ru-RU" dirty="0"/>
          </a:p>
        </p:txBody>
      </p:sp>
      <p:pic>
        <p:nvPicPr>
          <p:cNvPr id="3" name="Picture 3">
            <a:extLst>
              <a:ext uri="{FF2B5EF4-FFF2-40B4-BE49-F238E27FC236}">
                <a16:creationId xmlns:a16="http://schemas.microsoft.com/office/drawing/2014/main" id="{D85DB843-B7FB-EF8E-82C9-6841D39CF9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828" y="1196752"/>
            <a:ext cx="7937972" cy="551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15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Uranium-Series Dating</a:t>
            </a:r>
            <a:endParaRPr lang="ru-RU" dirty="0"/>
          </a:p>
        </p:txBody>
      </p:sp>
      <p:sp>
        <p:nvSpPr>
          <p:cNvPr id="3" name="Content Placeholder 2"/>
          <p:cNvSpPr>
            <a:spLocks noGrp="1"/>
          </p:cNvSpPr>
          <p:nvPr>
            <p:ph idx="1"/>
          </p:nvPr>
        </p:nvSpPr>
        <p:spPr>
          <a:xfrm>
            <a:off x="5090663" y="1600200"/>
            <a:ext cx="3596137" cy="4525963"/>
          </a:xfrm>
        </p:spPr>
        <p:txBody>
          <a:bodyPr/>
          <a:lstStyle/>
          <a:p>
            <a:r>
              <a:rPr lang="en-US" dirty="0"/>
              <a:t>500,000-50,000 years</a:t>
            </a:r>
          </a:p>
          <a:p>
            <a:r>
              <a:rPr lang="en-US" dirty="0"/>
              <a:t>Rock rich in calcite carbonate</a:t>
            </a:r>
          </a:p>
          <a:p>
            <a:r>
              <a:rPr lang="en-US" dirty="0"/>
              <a:t>Teeth</a:t>
            </a:r>
          </a:p>
          <a:p>
            <a:endParaRPr lang="en-US" dirty="0"/>
          </a:p>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2" y="2132856"/>
            <a:ext cx="5069951"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092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Fission track dating</a:t>
            </a:r>
            <a:endParaRPr lang="ru-RU" dirty="0"/>
          </a:p>
        </p:txBody>
      </p:sp>
      <p:sp>
        <p:nvSpPr>
          <p:cNvPr id="3" name="Content Placeholder 2"/>
          <p:cNvSpPr>
            <a:spLocks noGrp="1"/>
          </p:cNvSpPr>
          <p:nvPr>
            <p:ph idx="1"/>
          </p:nvPr>
        </p:nvSpPr>
        <p:spPr/>
        <p:txBody>
          <a:bodyPr/>
          <a:lstStyle/>
          <a:p>
            <a:r>
              <a:rPr lang="en-US" dirty="0"/>
              <a:t>Rate of fission </a:t>
            </a:r>
            <a:r>
              <a:rPr lang="en-US" sz="1600" dirty="0"/>
              <a:t>238</a:t>
            </a:r>
            <a:r>
              <a:rPr lang="en-US" sz="3600" dirty="0"/>
              <a:t>U</a:t>
            </a:r>
          </a:p>
          <a:p>
            <a:r>
              <a:rPr lang="en-US" dirty="0"/>
              <a:t>Volcanic rock and manufactured glasses</a:t>
            </a:r>
          </a:p>
          <a:p>
            <a:r>
              <a:rPr lang="en-US" dirty="0"/>
              <a:t>The radioactive clock is set at zero by the formation of the mineral or glass, either in nature (as with obsidian) or at the time of manufacture (as with manufactured glass).</a:t>
            </a:r>
            <a:endParaRPr lang="ru-RU" dirty="0"/>
          </a:p>
        </p:txBody>
      </p:sp>
    </p:spTree>
    <p:extLst>
      <p:ext uri="{BB962C8B-B14F-4D97-AF65-F5344CB8AC3E}">
        <p14:creationId xmlns:p14="http://schemas.microsoft.com/office/powerpoint/2010/main" val="208354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a:t>
            </a:r>
            <a:endParaRPr lang="ru-RU" dirty="0"/>
          </a:p>
        </p:txBody>
      </p:sp>
      <p:sp>
        <p:nvSpPr>
          <p:cNvPr id="3" name="Content Placeholder 2"/>
          <p:cNvSpPr>
            <a:spLocks noGrp="1"/>
          </p:cNvSpPr>
          <p:nvPr>
            <p:ph idx="1"/>
          </p:nvPr>
        </p:nvSpPr>
        <p:spPr/>
        <p:txBody>
          <a:bodyPr/>
          <a:lstStyle/>
          <a:p>
            <a:r>
              <a:rPr lang="en-US" dirty="0"/>
              <a:t>Relative methods</a:t>
            </a:r>
          </a:p>
          <a:p>
            <a:r>
              <a:rPr lang="en-US" dirty="0"/>
              <a:t>Absolute methods</a:t>
            </a:r>
          </a:p>
        </p:txBody>
      </p:sp>
    </p:spTree>
    <p:extLst>
      <p:ext uri="{BB962C8B-B14F-4D97-AF65-F5344CB8AC3E}">
        <p14:creationId xmlns:p14="http://schemas.microsoft.com/office/powerpoint/2010/main" val="255180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A56DB1-03D1-B1DC-0F8C-C459AE179597}"/>
              </a:ext>
            </a:extLst>
          </p:cNvPr>
          <p:cNvPicPr>
            <a:picLocks noChangeAspect="1"/>
          </p:cNvPicPr>
          <p:nvPr/>
        </p:nvPicPr>
        <p:blipFill>
          <a:blip r:embed="rId2"/>
          <a:stretch>
            <a:fillRect/>
          </a:stretch>
        </p:blipFill>
        <p:spPr>
          <a:xfrm>
            <a:off x="395536" y="764704"/>
            <a:ext cx="8194116" cy="5112568"/>
          </a:xfrm>
          <a:prstGeom prst="rect">
            <a:avLst/>
          </a:prstGeom>
        </p:spPr>
      </p:pic>
    </p:spTree>
    <p:extLst>
      <p:ext uri="{BB962C8B-B14F-4D97-AF65-F5344CB8AC3E}">
        <p14:creationId xmlns:p14="http://schemas.microsoft.com/office/powerpoint/2010/main" val="45397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Thermoluminescence (TL) dating</a:t>
            </a:r>
            <a:endParaRPr lang="ru-RU" dirty="0"/>
          </a:p>
        </p:txBody>
      </p:sp>
      <p:sp>
        <p:nvSpPr>
          <p:cNvPr id="3" name="Content Placeholder 2"/>
          <p:cNvSpPr>
            <a:spLocks noGrp="1"/>
          </p:cNvSpPr>
          <p:nvPr>
            <p:ph idx="1"/>
          </p:nvPr>
        </p:nvSpPr>
        <p:spPr/>
        <p:txBody>
          <a:bodyPr/>
          <a:lstStyle/>
          <a:p>
            <a:r>
              <a:rPr lang="en-US" dirty="0"/>
              <a:t>Crystalline materials (minerals) buried in the ground that have been fired</a:t>
            </a:r>
          </a:p>
          <a:p>
            <a:r>
              <a:rPr lang="en-US" dirty="0"/>
              <a:t>Pottery, baked clay, burnt soil, burnt stone</a:t>
            </a:r>
          </a:p>
          <a:p>
            <a:r>
              <a:rPr lang="en-US" dirty="0"/>
              <a:t>500 degrees and higher</a:t>
            </a:r>
            <a:endParaRPr lang="ru-RU" dirty="0"/>
          </a:p>
        </p:txBody>
      </p:sp>
    </p:spTree>
    <p:extLst>
      <p:ext uri="{BB962C8B-B14F-4D97-AF65-F5344CB8AC3E}">
        <p14:creationId xmlns:p14="http://schemas.microsoft.com/office/powerpoint/2010/main" val="3214234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6ED7BB4-A356-488D-57D8-2997944AD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856" y="548680"/>
            <a:ext cx="7126287"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15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Optical dating (OSL)</a:t>
            </a:r>
            <a:endParaRPr lang="ru-RU"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52019"/>
            <a:ext cx="5256584" cy="56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85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a:t>
            </a:r>
          </a:p>
        </p:txBody>
      </p:sp>
      <p:sp>
        <p:nvSpPr>
          <p:cNvPr id="3" name="Content Placeholder 2"/>
          <p:cNvSpPr>
            <a:spLocks noGrp="1"/>
          </p:cNvSpPr>
          <p:nvPr>
            <p:ph idx="1"/>
          </p:nvPr>
        </p:nvSpPr>
        <p:spPr/>
        <p:txBody>
          <a:bodyPr/>
          <a:lstStyle/>
          <a:p>
            <a:r>
              <a:rPr lang="ru-RU" altLang="en-US" dirty="0" err="1"/>
              <a:t>Relative</a:t>
            </a:r>
            <a:r>
              <a:rPr lang="ru-RU" altLang="en-US" dirty="0"/>
              <a:t> </a:t>
            </a:r>
            <a:r>
              <a:rPr lang="ru-RU" altLang="en-US" dirty="0" err="1"/>
              <a:t>or</a:t>
            </a:r>
            <a:r>
              <a:rPr lang="ru-RU" altLang="en-US" dirty="0"/>
              <a:t> </a:t>
            </a:r>
            <a:r>
              <a:rPr lang="ru-RU" altLang="en-US" dirty="0" err="1"/>
              <a:t>indirect</a:t>
            </a:r>
            <a:r>
              <a:rPr lang="ru-RU" altLang="en-US" dirty="0"/>
              <a:t> </a:t>
            </a:r>
            <a:r>
              <a:rPr lang="ru-RU" altLang="en-US" dirty="0" err="1"/>
              <a:t>methods</a:t>
            </a:r>
            <a:r>
              <a:rPr lang="ru-RU" altLang="en-US" dirty="0"/>
              <a:t> </a:t>
            </a:r>
            <a:r>
              <a:rPr lang="ru-RU" altLang="en-US" dirty="0" err="1"/>
              <a:t>tend</a:t>
            </a:r>
            <a:r>
              <a:rPr lang="ru-RU" altLang="en-US" dirty="0"/>
              <a:t> </a:t>
            </a:r>
            <a:r>
              <a:rPr lang="ru-RU" altLang="en-US" dirty="0" err="1"/>
              <a:t>to</a:t>
            </a:r>
            <a:r>
              <a:rPr lang="ru-RU" altLang="en-US" dirty="0"/>
              <a:t> </a:t>
            </a:r>
            <a:r>
              <a:rPr lang="ru-RU" altLang="en-US" dirty="0" err="1"/>
              <a:t>use</a:t>
            </a:r>
            <a:r>
              <a:rPr lang="ru-RU" altLang="en-US" dirty="0"/>
              <a:t> </a:t>
            </a:r>
            <a:r>
              <a:rPr lang="ru-RU" altLang="en-US" dirty="0" err="1"/>
              <a:t>associations</a:t>
            </a:r>
            <a:r>
              <a:rPr lang="ru-RU" altLang="en-US" dirty="0"/>
              <a:t> </a:t>
            </a:r>
            <a:r>
              <a:rPr lang="ru-RU" altLang="en-US" dirty="0" err="1"/>
              <a:t>built</a:t>
            </a:r>
            <a:r>
              <a:rPr lang="ru-RU" altLang="en-US" dirty="0"/>
              <a:t> </a:t>
            </a:r>
            <a:r>
              <a:rPr lang="ru-RU" altLang="en-US" dirty="0" err="1"/>
              <a:t>from</a:t>
            </a:r>
            <a:r>
              <a:rPr lang="ru-RU" altLang="en-US" dirty="0"/>
              <a:t> </a:t>
            </a:r>
            <a:r>
              <a:rPr lang="ru-RU" altLang="en-US" dirty="0" err="1"/>
              <a:t>the</a:t>
            </a:r>
            <a:r>
              <a:rPr lang="ru-RU" altLang="en-US" dirty="0"/>
              <a:t> </a:t>
            </a:r>
            <a:r>
              <a:rPr lang="ru-RU" altLang="en-US" dirty="0" err="1"/>
              <a:t>archaeological</a:t>
            </a:r>
            <a:r>
              <a:rPr lang="ru-RU" altLang="en-US" dirty="0"/>
              <a:t> </a:t>
            </a:r>
            <a:r>
              <a:rPr lang="ru-RU" altLang="en-US" dirty="0" err="1"/>
              <a:t>body</a:t>
            </a:r>
            <a:r>
              <a:rPr lang="ru-RU" altLang="en-US" dirty="0"/>
              <a:t> </a:t>
            </a:r>
            <a:r>
              <a:rPr lang="ru-RU" altLang="en-US" dirty="0" err="1"/>
              <a:t>of</a:t>
            </a:r>
            <a:r>
              <a:rPr lang="ru-RU" altLang="en-US" dirty="0"/>
              <a:t> </a:t>
            </a:r>
            <a:r>
              <a:rPr lang="ru-RU" altLang="en-US" dirty="0" err="1"/>
              <a:t>knowledge</a:t>
            </a:r>
            <a:r>
              <a:rPr lang="ru-RU" altLang="en-US" dirty="0"/>
              <a:t>. </a:t>
            </a:r>
            <a:endParaRPr lang="en-US" altLang="en-US" dirty="0"/>
          </a:p>
          <a:p>
            <a:endParaRPr lang="en-US" altLang="en-US" dirty="0"/>
          </a:p>
          <a:p>
            <a:r>
              <a:rPr lang="en-US" altLang="en-US" dirty="0"/>
              <a:t>R</a:t>
            </a:r>
            <a:r>
              <a:rPr lang="ru-RU" altLang="en-US" dirty="0" err="1"/>
              <a:t>elative</a:t>
            </a:r>
            <a:r>
              <a:rPr lang="ru-RU" altLang="en-US" dirty="0"/>
              <a:t> </a:t>
            </a:r>
            <a:r>
              <a:rPr lang="ru-RU" altLang="en-US" dirty="0" err="1"/>
              <a:t>dating</a:t>
            </a:r>
            <a:r>
              <a:rPr lang="ru-RU" altLang="en-US" dirty="0"/>
              <a:t> </a:t>
            </a:r>
            <a:r>
              <a:rPr lang="ru-RU" altLang="en-US" dirty="0" err="1"/>
              <a:t>can</a:t>
            </a:r>
            <a:r>
              <a:rPr lang="ru-RU" altLang="en-US" dirty="0"/>
              <a:t> </a:t>
            </a:r>
            <a:r>
              <a:rPr lang="ru-RU" altLang="en-US" dirty="0" err="1"/>
              <a:t>provide</a:t>
            </a:r>
            <a:r>
              <a:rPr lang="ru-RU" altLang="en-US" dirty="0"/>
              <a:t> a </a:t>
            </a:r>
            <a:r>
              <a:rPr lang="ru-RU" altLang="en-US" dirty="0" err="1"/>
              <a:t>sequence</a:t>
            </a:r>
            <a:r>
              <a:rPr lang="ru-RU" altLang="en-US" dirty="0"/>
              <a:t> </a:t>
            </a:r>
            <a:r>
              <a:rPr lang="ru-RU" altLang="en-US" dirty="0" err="1"/>
              <a:t>of</a:t>
            </a:r>
            <a:r>
              <a:rPr lang="ru-RU" altLang="en-US" dirty="0"/>
              <a:t> </a:t>
            </a:r>
            <a:r>
              <a:rPr lang="ru-RU" altLang="en-US" dirty="0" err="1"/>
              <a:t>age</a:t>
            </a:r>
            <a:r>
              <a:rPr lang="ru-RU" altLang="en-US" dirty="0"/>
              <a:t>. </a:t>
            </a:r>
          </a:p>
          <a:p>
            <a:pPr marL="0" indent="0">
              <a:buNone/>
            </a:pPr>
            <a:endParaRPr lang="en-US" dirty="0"/>
          </a:p>
        </p:txBody>
      </p:sp>
    </p:spTree>
    <p:extLst>
      <p:ext uri="{BB962C8B-B14F-4D97-AF65-F5344CB8AC3E}">
        <p14:creationId xmlns:p14="http://schemas.microsoft.com/office/powerpoint/2010/main" val="254985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Stratigraphy</a:t>
            </a:r>
            <a:endParaRPr lang="ru-RU" dirty="0"/>
          </a:p>
        </p:txBody>
      </p:sp>
      <p:sp>
        <p:nvSpPr>
          <p:cNvPr id="3" name="Content Placeholder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412776"/>
            <a:ext cx="90963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07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Typology</a:t>
            </a:r>
            <a:endParaRPr lang="ru-RU" dirty="0"/>
          </a:p>
        </p:txBody>
      </p:sp>
      <p:sp>
        <p:nvSpPr>
          <p:cNvPr id="3" name="Content Placeholder 2"/>
          <p:cNvSpPr>
            <a:spLocks noGrp="1"/>
          </p:cNvSpPr>
          <p:nvPr>
            <p:ph idx="1"/>
          </p:nvPr>
        </p:nvSpPr>
        <p:spPr>
          <a:xfrm>
            <a:off x="5004048" y="1600200"/>
            <a:ext cx="3682752" cy="4525963"/>
          </a:xfrm>
        </p:spPr>
        <p:txBody>
          <a:bodyPr/>
          <a:lstStyle/>
          <a:p>
            <a:r>
              <a:rPr lang="en-US" dirty="0"/>
              <a:t>Based on 2 ideas:</a:t>
            </a:r>
          </a:p>
          <a:p>
            <a:r>
              <a:rPr lang="en-US" dirty="0"/>
              <a:t>1. a distinctive style or design</a:t>
            </a:r>
          </a:p>
          <a:p>
            <a:r>
              <a:rPr lang="en-US" dirty="0"/>
              <a:t>2. changes in style is gradual</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3672408" cy="545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53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Seriation</a:t>
            </a:r>
            <a:endParaRPr lang="ru-RU" dirty="0"/>
          </a:p>
        </p:txBody>
      </p:sp>
      <p:sp>
        <p:nvSpPr>
          <p:cNvPr id="3" name="Content Placeholder 2"/>
          <p:cNvSpPr>
            <a:spLocks noGrp="1"/>
          </p:cNvSpPr>
          <p:nvPr>
            <p:ph idx="1"/>
          </p:nvPr>
        </p:nvSpPr>
        <p:spPr>
          <a:xfrm>
            <a:off x="4283968" y="1600200"/>
            <a:ext cx="4402832" cy="4525963"/>
          </a:xfrm>
        </p:spPr>
        <p:txBody>
          <a:bodyPr>
            <a:normAutofit lnSpcReduction="10000"/>
          </a:bodyPr>
          <a:lstStyle/>
          <a:p>
            <a:r>
              <a:rPr lang="en-US" dirty="0"/>
              <a:t>Form of typological dating</a:t>
            </a:r>
          </a:p>
          <a:p>
            <a:r>
              <a:rPr lang="en-US" dirty="0"/>
              <a:t>Arranged all objects from the site in typological sequence</a:t>
            </a:r>
          </a:p>
          <a:p>
            <a:r>
              <a:rPr lang="en-US" dirty="0"/>
              <a:t>Then arranged groups of similar finds in a succession or serial order</a:t>
            </a:r>
            <a:endParaRPr lang="ru-RU"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9179"/>
            <a:ext cx="433387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13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Cross-dating</a:t>
            </a:r>
          </a:p>
        </p:txBody>
      </p:sp>
      <p:sp>
        <p:nvSpPr>
          <p:cNvPr id="3" name="Content Placeholder 2"/>
          <p:cNvSpPr>
            <a:spLocks noGrp="1"/>
          </p:cNvSpPr>
          <p:nvPr>
            <p:ph idx="1"/>
          </p:nvPr>
        </p:nvSpPr>
        <p:spPr/>
        <p:txBody>
          <a:bodyPr/>
          <a:lstStyle/>
          <a:p>
            <a:r>
              <a:rPr lang="en-US" dirty="0"/>
              <a:t>Is based in dated objects, such as coins or pottery types, whose precise ages are known in the localities of ultimate origin.</a:t>
            </a:r>
          </a:p>
          <a:p>
            <a:endParaRPr lang="en-US" dirty="0"/>
          </a:p>
        </p:txBody>
      </p:sp>
    </p:spTree>
    <p:extLst>
      <p:ext uri="{BB962C8B-B14F-4D97-AF65-F5344CB8AC3E}">
        <p14:creationId xmlns:p14="http://schemas.microsoft.com/office/powerpoint/2010/main" val="189174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ythian gold. Russia's own Scythian gold f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30336"/>
            <a:ext cx="3024336" cy="41240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ОПЁНСКИЙ ЧААТАС • Большая российская энциклопедия - электронная верс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359545"/>
            <a:ext cx="5658451" cy="412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87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Linguistic dating</a:t>
            </a:r>
            <a:endParaRPr lang="ru-RU" dirty="0"/>
          </a:p>
        </p:txBody>
      </p:sp>
      <p:sp>
        <p:nvSpPr>
          <p:cNvPr id="3" name="Content Placeholder 2"/>
          <p:cNvSpPr>
            <a:spLocks noGrp="1"/>
          </p:cNvSpPr>
          <p:nvPr>
            <p:ph idx="1"/>
          </p:nvPr>
        </p:nvSpPr>
        <p:spPr/>
        <p:txBody>
          <a:bodyPr/>
          <a:lstStyle/>
          <a:p>
            <a:r>
              <a:rPr lang="en-US" dirty="0"/>
              <a:t>Change of language</a:t>
            </a:r>
          </a:p>
          <a:p>
            <a:r>
              <a:rPr lang="en-US" b="1" i="1" dirty="0"/>
              <a:t>Lexicostatistics </a:t>
            </a:r>
            <a:r>
              <a:rPr lang="en-US" dirty="0"/>
              <a:t>(comparison of 100-200 words)</a:t>
            </a:r>
          </a:p>
          <a:p>
            <a:r>
              <a:rPr lang="en-US" b="1" i="1" dirty="0"/>
              <a:t>Glottochronology </a:t>
            </a:r>
            <a:r>
              <a:rPr lang="en-US" dirty="0"/>
              <a:t>(86% of similarity within 1000 years of separation)</a:t>
            </a:r>
          </a:p>
          <a:p>
            <a:r>
              <a:rPr lang="en-US" b="1" i="1" dirty="0"/>
              <a:t>Network analysis</a:t>
            </a:r>
            <a:r>
              <a:rPr lang="en-US" dirty="0"/>
              <a:t> (phylogeny, comparison between known and unknown)</a:t>
            </a:r>
            <a:endParaRPr lang="ru-RU" dirty="0"/>
          </a:p>
        </p:txBody>
      </p:sp>
    </p:spTree>
    <p:extLst>
      <p:ext uri="{BB962C8B-B14F-4D97-AF65-F5344CB8AC3E}">
        <p14:creationId xmlns:p14="http://schemas.microsoft.com/office/powerpoint/2010/main" val="2332041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357</Words>
  <Application>Microsoft Macintosh PowerPoint</Application>
  <PresentationFormat>On-screen Show (4:3)</PresentationFormat>
  <Paragraphs>57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Scala</vt:lpstr>
      <vt:lpstr>Office Theme</vt:lpstr>
      <vt:lpstr>Dating in archaeology</vt:lpstr>
      <vt:lpstr>Time</vt:lpstr>
      <vt:lpstr>Relative </vt:lpstr>
      <vt:lpstr>Stratigraphy</vt:lpstr>
      <vt:lpstr>Typology</vt:lpstr>
      <vt:lpstr>Seriation</vt:lpstr>
      <vt:lpstr>Cross-dating</vt:lpstr>
      <vt:lpstr>PowerPoint Presentation</vt:lpstr>
      <vt:lpstr>Linguistic dating</vt:lpstr>
      <vt:lpstr>Climate</vt:lpstr>
      <vt:lpstr>Pollen</vt:lpstr>
      <vt:lpstr>Absolute </vt:lpstr>
      <vt:lpstr>Tree-ring dating</vt:lpstr>
      <vt:lpstr>Radiocarbon dating</vt:lpstr>
      <vt:lpstr>PowerPoint Presentation</vt:lpstr>
      <vt:lpstr>Potassium-Argon dating</vt:lpstr>
      <vt:lpstr>Potassium-Argon dating</vt:lpstr>
      <vt:lpstr>Uranium-Series Dating</vt:lpstr>
      <vt:lpstr>Fission track dating</vt:lpstr>
      <vt:lpstr>PowerPoint Presentation</vt:lpstr>
      <vt:lpstr>Thermoluminescence (TL) dating</vt:lpstr>
      <vt:lpstr>PowerPoint Presentation</vt:lpstr>
      <vt:lpstr>Optical dating (OSL)</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Dating in archaeology</dc:title>
  <dc:creator>Aida Abdykanova</dc:creator>
  <cp:lastModifiedBy>Microsoft Office User</cp:lastModifiedBy>
  <cp:revision>24</cp:revision>
  <dcterms:created xsi:type="dcterms:W3CDTF">2020-02-17T05:04:53Z</dcterms:created>
  <dcterms:modified xsi:type="dcterms:W3CDTF">2024-02-26T12:14:31Z</dcterms:modified>
</cp:coreProperties>
</file>