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136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C6E63-5232-4341-95D1-CFCA887DCE7C}" type="datetimeFigureOut">
              <a:rPr lang="en-US" smtClean="0"/>
              <a:t>10/25/16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B8512C-C8F7-4F45-956B-E580B7CCECF3}" type="slidenum">
              <a:rPr lang="en-US" smtClean="0"/>
              <a:t>‹#›</a:t>
            </a:fld>
            <a:endParaRPr lang="en-US"/>
          </a:p>
        </p:txBody>
      </p:sp>
    </p:spTree>
    <p:extLst>
      <p:ext uri="{BB962C8B-B14F-4D97-AF65-F5344CB8AC3E}">
        <p14:creationId xmlns:p14="http://schemas.microsoft.com/office/powerpoint/2010/main" val="35616083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Case</a:t>
            </a:r>
            <a:r>
              <a:rPr lang="en-US" baseline="0" dirty="0" smtClean="0"/>
              <a:t> study and additional material here informed by Doughty Centre on Corporate Responsibility’s “Teaching Business and Human Rights” module by Chris Marsden.</a:t>
            </a:r>
            <a:endParaRPr lang="en-US" dirty="0"/>
          </a:p>
        </p:txBody>
      </p:sp>
      <p:sp>
        <p:nvSpPr>
          <p:cNvPr id="4" name="Slide Number Placeholder 3"/>
          <p:cNvSpPr>
            <a:spLocks noGrp="1"/>
          </p:cNvSpPr>
          <p:nvPr>
            <p:ph type="sldNum" sz="quarter" idx="10"/>
          </p:nvPr>
        </p:nvSpPr>
        <p:spPr/>
        <p:txBody>
          <a:bodyPr/>
          <a:lstStyle/>
          <a:p>
            <a:fld id="{FEB8512C-C8F7-4F45-956B-E580B7CCECF3}" type="slidenum">
              <a:rPr lang="en-US" smtClean="0"/>
              <a:t>2</a:t>
            </a:fld>
            <a:endParaRPr lang="en-US"/>
          </a:p>
        </p:txBody>
      </p:sp>
    </p:spTree>
    <p:extLst>
      <p:ext uri="{BB962C8B-B14F-4D97-AF65-F5344CB8AC3E}">
        <p14:creationId xmlns:p14="http://schemas.microsoft.com/office/powerpoint/2010/main" val="762675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 actions and </a:t>
            </a:r>
            <a:r>
              <a:rPr lang="en-US" dirty="0" err="1" smtClean="0"/>
              <a:t>ommissions</a:t>
            </a:r>
            <a:endParaRPr lang="en-US" dirty="0" smtClean="0"/>
          </a:p>
          <a:p>
            <a:r>
              <a:rPr lang="en-US" dirty="0" smtClean="0"/>
              <a:t>“Relationships” come down</a:t>
            </a:r>
            <a:r>
              <a:rPr lang="en-US" baseline="0" dirty="0" smtClean="0"/>
              <a:t> to any state or non-state actors</a:t>
            </a:r>
            <a:endParaRPr lang="en-US" dirty="0"/>
          </a:p>
        </p:txBody>
      </p:sp>
      <p:sp>
        <p:nvSpPr>
          <p:cNvPr id="4" name="Slide Number Placeholder 3"/>
          <p:cNvSpPr>
            <a:spLocks noGrp="1"/>
          </p:cNvSpPr>
          <p:nvPr>
            <p:ph type="sldNum" sz="quarter" idx="10"/>
          </p:nvPr>
        </p:nvSpPr>
        <p:spPr/>
        <p:txBody>
          <a:bodyPr/>
          <a:lstStyle/>
          <a:p>
            <a:fld id="{FEB8512C-C8F7-4F45-956B-E580B7CCECF3}" type="slidenum">
              <a:rPr lang="en-US" smtClean="0"/>
              <a:t>12</a:t>
            </a:fld>
            <a:endParaRPr lang="en-US"/>
          </a:p>
        </p:txBody>
      </p:sp>
    </p:spTree>
    <p:extLst>
      <p:ext uri="{BB962C8B-B14F-4D97-AF65-F5344CB8AC3E}">
        <p14:creationId xmlns:p14="http://schemas.microsoft.com/office/powerpoint/2010/main" val="380341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8348" y="1371600"/>
            <a:ext cx="8147304" cy="1344168"/>
          </a:xfrm>
        </p:spPr>
        <p:txBody>
          <a:bodyPr vert="horz" lIns="91440" tIns="45720" rIns="91440" bIns="45720" rtlCol="0" anchor="b" anchorCtr="0">
            <a:normAutofit/>
            <a:scene3d>
              <a:camera prst="orthographicFront"/>
              <a:lightRig rig="threePt" dir="t">
                <a:rot lat="0" lon="0" rev="10800000"/>
              </a:lightRig>
            </a:scene3d>
            <a:sp3d extrusionH="57150">
              <a:bevelT w="38100" h="38100" prst="relaxedInset"/>
              <a:bevelB w="38100" h="38100" prst="relaxedInset"/>
            </a:sp3d>
          </a:bodyPr>
          <a:lstStyle>
            <a:lvl1pPr algn="ctr" defTabSz="914400" rtl="0" eaLnBrk="1" latinLnBrk="0" hangingPunct="1">
              <a:lnSpc>
                <a:spcPts val="6400"/>
              </a:lnSpc>
              <a:spcBef>
                <a:spcPct val="0"/>
              </a:spcBef>
              <a:buNone/>
              <a:defRPr sz="6000" kern="1200">
                <a:solidFill>
                  <a:schemeClr val="bg1"/>
                </a:solidFill>
                <a:effectLst>
                  <a:outerShdw blurRad="25400" dist="19050" dir="4200000" algn="ctr" rotWithShape="0">
                    <a:schemeClr val="tx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8348" y="2715767"/>
            <a:ext cx="8147304" cy="667512"/>
          </a:xfrm>
        </p:spPr>
        <p:txBody>
          <a:bodyPr vert="horz" lIns="91440" tIns="45720" rIns="91440" bIns="45720" rtlCol="0">
            <a:normAutofit/>
            <a:scene3d>
              <a:camera prst="orthographicFront"/>
              <a:lightRig rig="threePt" dir="t"/>
            </a:scene3d>
            <a:sp3d extrusionH="57150">
              <a:bevelT w="38100" h="38100" prst="relaxedInset"/>
              <a:bevelB w="38100" h="38100" prst="relaxedInset"/>
            </a:sp3d>
          </a:bodyPr>
          <a:lstStyle>
            <a:lvl1pPr marL="0" indent="0" algn="ctr" defTabSz="914400" rtl="0" eaLnBrk="1" latinLnBrk="0" hangingPunct="1">
              <a:spcBef>
                <a:spcPts val="0"/>
              </a:spcBef>
              <a:buClr>
                <a:schemeClr val="tx1">
                  <a:lumMod val="75000"/>
                  <a:lumOff val="25000"/>
                </a:schemeClr>
              </a:buClr>
              <a:buSzPct val="75000"/>
              <a:buFont typeface="Wingdings 2" pitchFamily="18" charset="2"/>
              <a:buNone/>
              <a:defRPr sz="2200" b="0" kern="1200" baseline="0">
                <a:solidFill>
                  <a:schemeClr val="bg1"/>
                </a:solidFill>
                <a:effectLst>
                  <a:outerShdw blurRad="25400" dist="25400" dir="4200000" algn="ctr" rotWithShape="0">
                    <a:schemeClr val="tx1">
                      <a:alpha val="4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vert="horz" lIns="91440" tIns="45720" rIns="91440" bIns="45720" rtlCol="0" anchor="ctr"/>
          <a:lstStyle>
            <a:lvl1pPr marL="0" algn="l"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B449D725-AF79-4FB6-8D02-83EAC61E3211}" type="datetimeFigureOut">
              <a:rPr lang="en-US" smtClean="0"/>
              <a:t>10/25/16</a:t>
            </a:fld>
            <a:endParaRPr lang="en-US"/>
          </a:p>
        </p:txBody>
      </p:sp>
      <p:sp>
        <p:nvSpPr>
          <p:cNvPr id="5" name="Footer Placeholder 4"/>
          <p:cNvSpPr>
            <a:spLocks noGrp="1"/>
          </p:cNvSpPr>
          <p:nvPr>
            <p:ph type="ftr" sz="quarter" idx="11"/>
          </p:nvPr>
        </p:nvSpPr>
        <p:spPr/>
        <p:txBody>
          <a:bodyPr vert="horz" lIns="91440" tIns="45720" rIns="91440" bIns="45720" rtlCol="0" anchor="ctr"/>
          <a:lstStyle>
            <a:lvl1pPr marL="0" algn="ct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endParaRPr lang="en-US"/>
          </a:p>
        </p:txBody>
      </p:sp>
      <p:sp>
        <p:nvSpPr>
          <p:cNvPr id="6" name="Slide Number Placeholder 5"/>
          <p:cNvSpPr>
            <a:spLocks noGrp="1"/>
          </p:cNvSpPr>
          <p:nvPr>
            <p:ph type="sldNum" sz="quarter" idx="12"/>
          </p:nvPr>
        </p:nvSpPr>
        <p:spPr/>
        <p:txBody>
          <a:bodyPr vert="horz" lIns="91440" tIns="45720" rIns="91440" bIns="45720" rtlCol="0" anchor="ctr"/>
          <a:lstStyle>
            <a:lvl1pPr marL="0" algn="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076629CB-7937-4506-A327-ACF88B95BB0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7540" y="416859"/>
            <a:ext cx="3840480" cy="1994647"/>
          </a:xfrm>
        </p:spPr>
        <p:txBody>
          <a:bodyPr anchor="b"/>
          <a:lstStyle>
            <a:lvl1pPr algn="ctr">
              <a:defRPr sz="4400" b="0"/>
            </a:lvl1pPr>
          </a:lstStyle>
          <a:p>
            <a:r>
              <a:rPr lang="en-US" smtClean="0"/>
              <a:t>Click to edit Master title style</a:t>
            </a:r>
            <a:endParaRPr/>
          </a:p>
        </p:txBody>
      </p:sp>
      <p:sp>
        <p:nvSpPr>
          <p:cNvPr id="4" name="Text Placeholder 3"/>
          <p:cNvSpPr>
            <a:spLocks noGrp="1"/>
          </p:cNvSpPr>
          <p:nvPr>
            <p:ph type="body" sz="half" idx="2"/>
          </p:nvPr>
        </p:nvSpPr>
        <p:spPr>
          <a:xfrm>
            <a:off x="497540" y="2438400"/>
            <a:ext cx="3840480" cy="3316942"/>
          </a:xfrm>
        </p:spPr>
        <p:txBody>
          <a:bodyPr>
            <a:normAutofit/>
          </a:bodyPr>
          <a:lstStyle>
            <a:lvl1pPr marL="0" indent="0" algn="ctr">
              <a:spcBef>
                <a:spcPts val="6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9D725-AF79-4FB6-8D02-83EAC61E3211}" type="datetimeFigureOut">
              <a:rPr lang="en-US" smtClean="0"/>
              <a:t>10/25/16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t>‹#›</a:t>
            </a:fld>
            <a:endParaRPr lang="en-US"/>
          </a:p>
        </p:txBody>
      </p:sp>
      <p:sp>
        <p:nvSpPr>
          <p:cNvPr id="8" name="Picture Placeholder 2"/>
          <p:cNvSpPr>
            <a:spLocks noGrp="1"/>
          </p:cNvSpPr>
          <p:nvPr>
            <p:ph type="pic" idx="1"/>
          </p:nvPr>
        </p:nvSpPr>
        <p:spPr>
          <a:xfrm>
            <a:off x="4805045" y="430306"/>
            <a:ext cx="3840480" cy="5432612"/>
          </a:xfrm>
          <a:solidFill>
            <a:schemeClr val="bg1">
              <a:lumMod val="85000"/>
            </a:schemeClr>
          </a:solidFill>
          <a:ln w="127000" cap="sq">
            <a:solidFill>
              <a:schemeClr val="bg1"/>
            </a:solidFill>
            <a:miter lim="800000"/>
          </a:ln>
          <a:effectLst>
            <a:outerShdw blurRad="76200" dist="12700" dir="5400000" sx="100500" sy="100500" rotWithShape="0">
              <a:prstClr val="black">
                <a:alpha val="30000"/>
              </a:prstClr>
            </a:outerShdw>
          </a:effectLst>
          <a:scene3d>
            <a:camera prst="orthographicFront"/>
            <a:lightRig rig="threePt" dir="t"/>
          </a:scene3d>
          <a:sp3d extrusionH="50800">
            <a:extrusionClr>
              <a:schemeClr val="tx1"/>
            </a:extrusionClr>
            <a:contourClr>
              <a:schemeClr val="tx1"/>
            </a:contourClr>
          </a:sp3d>
        </p:spPr>
        <p:txBody>
          <a:bodyPr vert="horz" lIns="91440" tIns="45720" rIns="91440" bIns="45720" rtlCol="0">
            <a:normAutofit/>
          </a:bodyPr>
          <a:lstStyle>
            <a:lvl1pPr marL="457200" indent="-457200" algn="l" defTabSz="914400" rtl="0" eaLnBrk="1" latinLnBrk="0" hangingPunct="1">
              <a:spcBef>
                <a:spcPts val="2000"/>
              </a:spcBef>
              <a:buClr>
                <a:schemeClr val="accent2">
                  <a:lumMod val="50000"/>
                  <a:lumOff val="50000"/>
                </a:schemeClr>
              </a:buClr>
              <a:buSzPct val="75000"/>
              <a:buFont typeface="Wingdings 2" pitchFamily="18" charset="2"/>
              <a:buNone/>
              <a:defRPr sz="2200" kern="1200">
                <a:solidFill>
                  <a:schemeClr val="tx1">
                    <a:lumMod val="75000"/>
                    <a:lumOff val="2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7pPr marL="2743200" indent="-457200">
              <a:defRPr/>
            </a:lvl7pPr>
            <a:lvl8pPr marL="2743200" indent="-457200">
              <a:defRPr/>
            </a:lvl8pPr>
            <a:lvl9pPr marL="27432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449D725-AF79-4FB6-8D02-83EAC61E3211}"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1412" y="417513"/>
            <a:ext cx="1600200" cy="57086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11174" y="417513"/>
            <a:ext cx="6499225" cy="570865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449D725-AF79-4FB6-8D02-83EAC61E3211}"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losing">
    <p:bg>
      <p:bgRef idx="1003">
        <a:schemeClr val="bg2"/>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vert="horz" lIns="91440" tIns="45720" rIns="91440" bIns="45720" rtlCol="0" anchor="ctr"/>
          <a:lstStyle>
            <a:lvl1pPr marL="0" algn="l"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B449D725-AF79-4FB6-8D02-83EAC61E3211}" type="datetimeFigureOut">
              <a:rPr lang="en-US" smtClean="0"/>
              <a:t>10/25/16</a:t>
            </a:fld>
            <a:endParaRPr lang="en-US"/>
          </a:p>
        </p:txBody>
      </p:sp>
      <p:sp>
        <p:nvSpPr>
          <p:cNvPr id="4" name="Footer Placeholder 3"/>
          <p:cNvSpPr>
            <a:spLocks noGrp="1"/>
          </p:cNvSpPr>
          <p:nvPr>
            <p:ph type="ftr" sz="quarter" idx="11"/>
          </p:nvPr>
        </p:nvSpPr>
        <p:spPr/>
        <p:txBody>
          <a:bodyPr vert="horz" lIns="91440" tIns="45720" rIns="91440" bIns="45720" rtlCol="0" anchor="ctr"/>
          <a:lstStyle>
            <a:lvl1pPr marL="0" algn="ct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endParaRPr lang="en-US"/>
          </a:p>
        </p:txBody>
      </p:sp>
      <p:sp>
        <p:nvSpPr>
          <p:cNvPr id="5" name="Slide Number Placeholder 4"/>
          <p:cNvSpPr>
            <a:spLocks noGrp="1"/>
          </p:cNvSpPr>
          <p:nvPr>
            <p:ph type="sldNum" sz="quarter" idx="12"/>
          </p:nvPr>
        </p:nvSpPr>
        <p:spPr/>
        <p:txBody>
          <a:bodyPr vert="horz" lIns="91440" tIns="45720" rIns="91440" bIns="45720" rtlCol="0" anchor="ctr"/>
          <a:lstStyle>
            <a:lvl1pPr marL="0" algn="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076629CB-7937-4506-A327-ACF88B95BB0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449D725-AF79-4FB6-8D02-83EAC61E3211}"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8475" y="4343398"/>
            <a:ext cx="8147049" cy="1346013"/>
          </a:xfrm>
        </p:spPr>
        <p:txBody>
          <a:bodyPr>
            <a:normAutofit/>
            <a:scene3d>
              <a:camera prst="orthographicFront"/>
              <a:lightRig rig="threePt" dir="t">
                <a:rot lat="0" lon="0" rev="10800000"/>
              </a:lightRig>
            </a:scene3d>
            <a:sp3d extrusionH="57150">
              <a:bevelT w="38100" h="38100" prst="relaxedInset"/>
              <a:bevelB w="38100" h="38100" prst="relaxedInset"/>
            </a:sp3d>
          </a:bodyPr>
          <a:lstStyle>
            <a:lvl1pPr>
              <a:lnSpc>
                <a:spcPts val="6400"/>
              </a:lnSpc>
              <a:defRPr sz="6000">
                <a:solidFill>
                  <a:schemeClr val="bg1"/>
                </a:solidFill>
                <a:effectLst>
                  <a:outerShdw blurRad="25400" dist="19050" dir="4200000" algn="ctr" rotWithShape="0">
                    <a:schemeClr val="tx1">
                      <a:alpha val="40000"/>
                    </a:scheme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498475" y="5688105"/>
            <a:ext cx="8147050" cy="663387"/>
          </a:xfrm>
        </p:spPr>
        <p:txBody>
          <a:bodyPr>
            <a:scene3d>
              <a:camera prst="orthographicFront"/>
              <a:lightRig rig="threePt" dir="t"/>
            </a:scene3d>
            <a:sp3d extrusionH="57150">
              <a:bevelT w="38100" h="38100" prst="relaxedInset"/>
              <a:bevelB w="38100" h="38100" prst="relaxedInset"/>
            </a:sp3d>
          </a:bodyPr>
          <a:lstStyle>
            <a:lvl1pPr marL="0" indent="0" algn="ctr">
              <a:spcBef>
                <a:spcPts val="0"/>
              </a:spcBef>
              <a:buNone/>
              <a:defRPr b="0" baseline="0">
                <a:solidFill>
                  <a:schemeClr val="bg1"/>
                </a:solidFill>
                <a:effectLst>
                  <a:outerShdw blurRad="25400" dist="25400" dir="4200000" algn="ctr"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fld id="{B449D725-AF79-4FB6-8D02-83EAC61E3211}" type="datetimeFigureOut">
              <a:rPr lang="en-US" smtClean="0"/>
              <a:t>10/25/16</a:t>
            </a:fld>
            <a:endParaRPr lang="en-US"/>
          </a:p>
        </p:txBody>
      </p:sp>
      <p:sp>
        <p:nvSpPr>
          <p:cNvPr id="5" name="Footer Placeholder 4"/>
          <p:cNvSpPr>
            <a:spLocks noGrp="1"/>
          </p:cNvSpPr>
          <p:nvPr>
            <p:ph type="ftr" sz="quarter" idx="11"/>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fld id="{076629CB-7937-4506-A327-ACF88B95BB03}" type="slidenum">
              <a:rPr lang="en-US" smtClean="0"/>
              <a:t>‹#›</a:t>
            </a:fld>
            <a:endParaRPr lang="en-US"/>
          </a:p>
        </p:txBody>
      </p:sp>
      <p:sp>
        <p:nvSpPr>
          <p:cNvPr id="8" name="Picture Placeholder 7"/>
          <p:cNvSpPr>
            <a:spLocks noGrp="1"/>
          </p:cNvSpPr>
          <p:nvPr>
            <p:ph type="pic" sz="quarter" idx="13"/>
          </p:nvPr>
        </p:nvSpPr>
        <p:spPr>
          <a:xfrm>
            <a:off x="1981200" y="685800"/>
            <a:ext cx="5181600" cy="3352800"/>
          </a:xfrm>
          <a:solidFill>
            <a:schemeClr val="tx1">
              <a:lumMod val="75000"/>
            </a:schemeClr>
          </a:solidFill>
          <a:ln w="127000" cap="sq">
            <a:solidFill>
              <a:schemeClr val="tx1"/>
            </a:solidFill>
            <a:miter lim="800000"/>
          </a:ln>
          <a:effectLst>
            <a:outerShdw blurRad="63500" sx="101000" sy="101000" algn="ctr" rotWithShape="0">
              <a:schemeClr val="bg2">
                <a:lumMod val="20000"/>
                <a:lumOff val="80000"/>
                <a:alpha val="40000"/>
              </a:schemeClr>
            </a:outerShdw>
          </a:effectLst>
          <a:scene3d>
            <a:camera prst="orthographicFront"/>
            <a:lightRig rig="twoPt" dir="t">
              <a:rot lat="0" lon="0" rev="9000000"/>
            </a:lightRig>
          </a:scene3d>
          <a:sp3d prstMaterial="matte">
            <a:bevelT w="12700" prst="relaxedInset"/>
            <a:bevelB w="38100" h="127000" prst="relaxedInset"/>
            <a:extrusionClr>
              <a:schemeClr val="tx1"/>
            </a:extrusionClr>
            <a:contourClr>
              <a:schemeClr val="tx1"/>
            </a:contourClr>
          </a:sp3d>
        </p:spPr>
        <p:txBody>
          <a:bodyPr/>
          <a:lstStyle>
            <a:lvl1pPr>
              <a:buNone/>
              <a:defRPr/>
            </a:lvl1pPr>
          </a:lstStyle>
          <a:p>
            <a:r>
              <a:rPr lang="en-US" smtClean="0"/>
              <a:t>Drag picture to placeholder or click icon to add</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8475" y="1774826"/>
            <a:ext cx="8147050" cy="1873250"/>
          </a:xfrm>
        </p:spPr>
        <p:txBody>
          <a:bodyPr anchor="b" anchorCtr="0"/>
          <a:lstStyle>
            <a:lvl1pPr algn="ctr">
              <a:defRPr sz="6000" b="0" cap="none" baseline="0"/>
            </a:lvl1pPr>
          </a:lstStyle>
          <a:p>
            <a:r>
              <a:rPr lang="en-US" smtClean="0"/>
              <a:t>Click to edit Master title style</a:t>
            </a:r>
            <a:endParaRPr/>
          </a:p>
        </p:txBody>
      </p:sp>
      <p:sp>
        <p:nvSpPr>
          <p:cNvPr id="3" name="Text Placeholder 2"/>
          <p:cNvSpPr>
            <a:spLocks noGrp="1"/>
          </p:cNvSpPr>
          <p:nvPr>
            <p:ph type="body" idx="1"/>
          </p:nvPr>
        </p:nvSpPr>
        <p:spPr>
          <a:xfrm>
            <a:off x="498475" y="3654519"/>
            <a:ext cx="8147050" cy="1500187"/>
          </a:xfrm>
        </p:spPr>
        <p:txBody>
          <a:bodyPr anchor="t" anchorCtr="0">
            <a:normAutofit/>
          </a:bodyPr>
          <a:lstStyle>
            <a:lvl1pPr marL="0" indent="0" algn="ctr">
              <a:spcBef>
                <a:spcPts val="0"/>
              </a:spcBef>
              <a:buNone/>
              <a:defRPr sz="22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49D725-AF79-4FB6-8D02-83EAC61E3211}" type="datetimeFigureOut">
              <a:rPr lang="en-US" smtClean="0"/>
              <a:t>10/25/16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1452283"/>
          </a:xfrm>
        </p:spPr>
        <p:txBody>
          <a:bodyPr/>
          <a:lstStyle/>
          <a:p>
            <a:r>
              <a:rPr lang="en-US" smtClean="0"/>
              <a:t>Click to edit Master title style</a:t>
            </a:r>
            <a:endParaRPr/>
          </a:p>
        </p:txBody>
      </p:sp>
      <p:sp>
        <p:nvSpPr>
          <p:cNvPr id="3" name="Content Placeholder 2"/>
          <p:cNvSpPr>
            <a:spLocks noGrp="1"/>
          </p:cNvSpPr>
          <p:nvPr>
            <p:ph sz="half" idx="1"/>
          </p:nvPr>
        </p:nvSpPr>
        <p:spPr>
          <a:xfrm>
            <a:off x="498475" y="1762125"/>
            <a:ext cx="3840480" cy="4364038"/>
          </a:xfrm>
        </p:spPr>
        <p:txBody>
          <a:bodyPr>
            <a:normAutofit/>
          </a:bodyPr>
          <a:lstStyle>
            <a:lvl1pPr>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05046" y="1762125"/>
            <a:ext cx="3840480" cy="4364038"/>
          </a:xfrm>
        </p:spPr>
        <p:txBody>
          <a:bodyPr>
            <a:normAutofit/>
          </a:bodyPr>
          <a:lstStyle>
            <a:lvl1pPr>
              <a:defRPr sz="2000"/>
            </a:lvl1pPr>
            <a:lvl2pPr>
              <a:defRPr sz="1800"/>
            </a:lvl2pPr>
            <a:lvl3pPr>
              <a:defRPr sz="1800"/>
            </a:lvl3pPr>
            <a:lvl4pPr>
              <a:defRPr sz="1800"/>
            </a:lvl4pPr>
            <a:lvl5pPr marL="2290763" indent="-461963">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449D725-AF79-4FB6-8D02-83EAC61E3211}" type="datetimeFigureOut">
              <a:rPr lang="en-US" smtClean="0"/>
              <a:t>10/25/16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1452283"/>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98475" y="1550894"/>
            <a:ext cx="3840480" cy="715962"/>
          </a:xfrm>
        </p:spPr>
        <p:txBody>
          <a:bodyPr anchor="b"/>
          <a:lstStyle>
            <a:lvl1pPr marL="0" indent="0" algn="ctr">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8475" y="2541494"/>
            <a:ext cx="3840480" cy="3584668"/>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05046" y="1550894"/>
            <a:ext cx="3840480" cy="715962"/>
          </a:xfrm>
        </p:spPr>
        <p:txBody>
          <a:bodyPr anchor="b"/>
          <a:lstStyle>
            <a:lvl1pPr marL="0" indent="0" algn="ctr">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5046" y="2541494"/>
            <a:ext cx="3840480" cy="3584668"/>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449D725-AF79-4FB6-8D02-83EAC61E3211}" type="datetimeFigureOut">
              <a:rPr lang="en-US" smtClean="0"/>
              <a:t>10/25/16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6629CB-7937-4506-A327-ACF88B95BB03}" type="slidenum">
              <a:rPr lang="en-US" smtClean="0"/>
              <a:t>‹#›</a:t>
            </a:fld>
            <a:endParaRPr lang="en-US"/>
          </a:p>
        </p:txBody>
      </p:sp>
      <p:cxnSp>
        <p:nvCxnSpPr>
          <p:cNvPr id="11" name="Straight Connector 10"/>
          <p:cNvCxnSpPr/>
          <p:nvPr/>
        </p:nvCxnSpPr>
        <p:spPr>
          <a:xfrm>
            <a:off x="502920" y="2353235"/>
            <a:ext cx="3840480" cy="158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805045" y="2353235"/>
            <a:ext cx="3840480" cy="158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449D725-AF79-4FB6-8D02-83EAC61E3211}" type="datetimeFigureOut">
              <a:rPr lang="en-US" smtClean="0"/>
              <a:t>10/25/16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9D725-AF79-4FB6-8D02-83EAC61E3211}" type="datetimeFigureOut">
              <a:rPr lang="en-US" smtClean="0"/>
              <a:t>10/25/16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7540" y="416859"/>
            <a:ext cx="3840480" cy="1994647"/>
          </a:xfrm>
        </p:spPr>
        <p:txBody>
          <a:bodyPr anchor="b"/>
          <a:lstStyle>
            <a:lvl1pPr algn="ctr">
              <a:defRPr sz="4400" b="0"/>
            </a:lvl1pPr>
          </a:lstStyle>
          <a:p>
            <a:r>
              <a:rPr lang="en-US" smtClean="0"/>
              <a:t>Click to edit Master title style</a:t>
            </a:r>
            <a:endParaRPr/>
          </a:p>
        </p:txBody>
      </p:sp>
      <p:sp>
        <p:nvSpPr>
          <p:cNvPr id="3" name="Content Placeholder 2"/>
          <p:cNvSpPr>
            <a:spLocks noGrp="1"/>
          </p:cNvSpPr>
          <p:nvPr>
            <p:ph idx="1"/>
          </p:nvPr>
        </p:nvSpPr>
        <p:spPr>
          <a:xfrm>
            <a:off x="4792532" y="403412"/>
            <a:ext cx="3840480" cy="5722751"/>
          </a:xfrm>
        </p:spPr>
        <p:txBody>
          <a:bodyPr>
            <a:normAutofit/>
          </a:bodyPr>
          <a:lstStyle>
            <a:lvl1pPr>
              <a:defRPr sz="20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97540" y="2438400"/>
            <a:ext cx="3840480" cy="3316942"/>
          </a:xfrm>
        </p:spPr>
        <p:txBody>
          <a:bodyPr>
            <a:normAutofit/>
          </a:bodyPr>
          <a:lstStyle>
            <a:lvl1pPr marL="0" indent="0" algn="ctr">
              <a:spcBef>
                <a:spcPts val="6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49D725-AF79-4FB6-8D02-83EAC61E3211}" type="datetimeFigureOut">
              <a:rPr lang="en-US" smtClean="0"/>
              <a:t>10/25/16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5" y="94129"/>
            <a:ext cx="8147051" cy="1452283"/>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98475" y="1761565"/>
            <a:ext cx="8147051" cy="436459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188259" y="6356350"/>
            <a:ext cx="2133600" cy="365125"/>
          </a:xfrm>
          <a:prstGeom prst="rect">
            <a:avLst/>
          </a:prstGeom>
        </p:spPr>
        <p:txBody>
          <a:bodyPr vert="horz" lIns="91440" tIns="45720" rIns="91440" bIns="45720" rtlCol="0" anchor="ctr"/>
          <a:lstStyle>
            <a:lvl1pPr algn="l">
              <a:defRPr sz="1100">
                <a:solidFill>
                  <a:schemeClr val="tx1">
                    <a:lumMod val="75000"/>
                    <a:lumOff val="25000"/>
                  </a:schemeClr>
                </a:solidFill>
              </a:defRPr>
            </a:lvl1pPr>
          </a:lstStyle>
          <a:p>
            <a:fld id="{B449D725-AF79-4FB6-8D02-83EAC61E3211}" type="datetimeFigureOut">
              <a:rPr lang="en-US" smtClean="0"/>
              <a:t>10/25/16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6817659" y="6356350"/>
            <a:ext cx="2133600" cy="365125"/>
          </a:xfrm>
          <a:prstGeom prst="rect">
            <a:avLst/>
          </a:prstGeom>
        </p:spPr>
        <p:txBody>
          <a:bodyPr vert="horz" lIns="91440" tIns="45720" rIns="91440" bIns="45720" rtlCol="0" anchor="ctr"/>
          <a:lstStyle>
            <a:lvl1pPr algn="r">
              <a:defRPr sz="1100">
                <a:solidFill>
                  <a:schemeClr val="tx1">
                    <a:lumMod val="75000"/>
                    <a:lumOff val="25000"/>
                  </a:schemeClr>
                </a:solidFill>
              </a:defRPr>
            </a:lvl1pPr>
          </a:lstStyle>
          <a:p>
            <a:fld id="{076629CB-7937-4506-A327-ACF88B95BB0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p:titleStyle>
    <p:bodyStyle>
      <a:lvl1pPr marL="457200" indent="-457200" algn="l" defTabSz="914400" rtl="0" eaLnBrk="1" latinLnBrk="0" hangingPunct="1">
        <a:spcBef>
          <a:spcPts val="2000"/>
        </a:spcBef>
        <a:buClr>
          <a:schemeClr val="tx1">
            <a:lumMod val="75000"/>
            <a:lumOff val="25000"/>
          </a:schemeClr>
        </a:buClr>
        <a:buSzPct val="75000"/>
        <a:buFont typeface="Wingdings 2" pitchFamily="18" charset="2"/>
        <a:buChar char=""/>
        <a:defRPr sz="2200" kern="1200">
          <a:solidFill>
            <a:schemeClr val="tx1">
              <a:lumMod val="75000"/>
              <a:lumOff val="25000"/>
            </a:schemeClr>
          </a:solidFill>
          <a:latin typeface="+mn-lt"/>
          <a:ea typeface="+mn-ea"/>
          <a:cs typeface="+mn-cs"/>
        </a:defRPr>
      </a:lvl1pPr>
      <a:lvl2pPr marL="914400" indent="-457200" algn="l" defTabSz="914400" rtl="0" eaLnBrk="1" latinLnBrk="0" hangingPunct="1">
        <a:spcBef>
          <a:spcPts val="600"/>
        </a:spcBef>
        <a:buClr>
          <a:schemeClr val="tx1">
            <a:lumMod val="50000"/>
            <a:lumOff val="50000"/>
          </a:schemeClr>
        </a:buClr>
        <a:buSzPct val="75000"/>
        <a:buFont typeface="Wingdings 2" pitchFamily="18" charset="2"/>
        <a:buChar char=""/>
        <a:defRPr sz="2000" kern="1200">
          <a:solidFill>
            <a:schemeClr val="tx1">
              <a:lumMod val="75000"/>
              <a:lumOff val="25000"/>
            </a:schemeClr>
          </a:solidFill>
          <a:latin typeface="+mn-lt"/>
          <a:ea typeface="+mn-ea"/>
          <a:cs typeface="+mn-cs"/>
        </a:defRPr>
      </a:lvl2pPr>
      <a:lvl3pPr marL="1371600" indent="-457200" algn="l" defTabSz="914400" rtl="0" eaLnBrk="1" latinLnBrk="0" hangingPunct="1">
        <a:spcBef>
          <a:spcPts val="600"/>
        </a:spcBef>
        <a:buClr>
          <a:schemeClr val="tx1">
            <a:lumMod val="75000"/>
            <a:lumOff val="25000"/>
          </a:schemeClr>
        </a:buClr>
        <a:buSzPct val="75000"/>
        <a:buFont typeface="Wingdings 2" pitchFamily="18" charset="2"/>
        <a:buChar char=""/>
        <a:defRPr sz="1800" kern="1200">
          <a:solidFill>
            <a:schemeClr val="tx1">
              <a:lumMod val="75000"/>
              <a:lumOff val="25000"/>
            </a:schemeClr>
          </a:solidFill>
          <a:latin typeface="+mn-lt"/>
          <a:ea typeface="+mn-ea"/>
          <a:cs typeface="+mn-cs"/>
        </a:defRPr>
      </a:lvl3pPr>
      <a:lvl4pPr marL="1828800" indent="-457200" algn="l" defTabSz="914400" rtl="0" eaLnBrk="1" latinLnBrk="0" hangingPunct="1">
        <a:spcBef>
          <a:spcPts val="600"/>
        </a:spcBef>
        <a:buClr>
          <a:schemeClr val="tx1">
            <a:lumMod val="50000"/>
            <a:lumOff val="50000"/>
          </a:schemeClr>
        </a:buClr>
        <a:buSzPct val="75000"/>
        <a:buFont typeface="Wingdings 2" pitchFamily="18" charset="2"/>
        <a:buChar char=""/>
        <a:defRPr sz="1800" kern="1200">
          <a:solidFill>
            <a:schemeClr val="tx1">
              <a:lumMod val="75000"/>
              <a:lumOff val="25000"/>
            </a:schemeClr>
          </a:solidFill>
          <a:latin typeface="+mn-lt"/>
          <a:ea typeface="+mn-ea"/>
          <a:cs typeface="+mn-cs"/>
        </a:defRPr>
      </a:lvl4pPr>
      <a:lvl5pPr marL="2286000" indent="-457200" algn="l" defTabSz="914400" rtl="0" eaLnBrk="1" latinLnBrk="0" hangingPunct="1">
        <a:spcBef>
          <a:spcPts val="600"/>
        </a:spcBef>
        <a:buClr>
          <a:schemeClr val="tx1">
            <a:lumMod val="75000"/>
            <a:lumOff val="25000"/>
          </a:schemeClr>
        </a:buClr>
        <a:buSzPct val="75000"/>
        <a:buFont typeface="Wingdings 2" pitchFamily="18" charset="2"/>
        <a:buChar char=""/>
        <a:defRPr sz="1800" kern="1200">
          <a:solidFill>
            <a:schemeClr val="tx1">
              <a:lumMod val="75000"/>
              <a:lumOff val="25000"/>
            </a:schemeClr>
          </a:solidFill>
          <a:latin typeface="+mn-lt"/>
          <a:ea typeface="+mn-ea"/>
          <a:cs typeface="+mn-cs"/>
        </a:defRPr>
      </a:lvl5pPr>
      <a:lvl6pPr marL="2743200" indent="-461963" algn="l" defTabSz="914400" rtl="0" eaLnBrk="1" latinLnBrk="0" hangingPunct="1">
        <a:spcBef>
          <a:spcPct val="20000"/>
        </a:spcBef>
        <a:buClr>
          <a:schemeClr val="tx1">
            <a:lumMod val="50000"/>
            <a:lumOff val="50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6pPr>
      <a:lvl7pPr marL="3205163" indent="-461963" algn="l" defTabSz="914400" rtl="0" eaLnBrk="1" latinLnBrk="0" hangingPunct="1">
        <a:spcBef>
          <a:spcPct val="20000"/>
        </a:spcBef>
        <a:buClr>
          <a:schemeClr val="tx1">
            <a:lumMod val="75000"/>
            <a:lumOff val="25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7pPr>
      <a:lvl8pPr marL="3657600" indent="-461963" algn="l" defTabSz="914400" rtl="0" eaLnBrk="1" latinLnBrk="0" hangingPunct="1">
        <a:spcBef>
          <a:spcPct val="20000"/>
        </a:spcBef>
        <a:buClr>
          <a:schemeClr val="tx1">
            <a:lumMod val="50000"/>
            <a:lumOff val="50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8pPr>
      <a:lvl9pPr marL="4119563" indent="-461963" algn="l" defTabSz="914400" rtl="0" eaLnBrk="1" latinLnBrk="0" hangingPunct="1">
        <a:spcBef>
          <a:spcPct val="20000"/>
        </a:spcBef>
        <a:buClr>
          <a:schemeClr val="tx1">
            <a:lumMod val="75000"/>
            <a:lumOff val="25000"/>
          </a:schemeClr>
        </a:buClr>
        <a:buSzPct val="75000"/>
        <a:buFont typeface="Wingdings 2" pitchFamily="18"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Business and Human Rights</a:t>
            </a:r>
            <a:endParaRPr lang="en-US" dirty="0"/>
          </a:p>
        </p:txBody>
      </p:sp>
      <p:sp>
        <p:nvSpPr>
          <p:cNvPr id="3" name="Subtitle 2"/>
          <p:cNvSpPr>
            <a:spLocks noGrp="1"/>
          </p:cNvSpPr>
          <p:nvPr>
            <p:ph type="subTitle" idx="1"/>
          </p:nvPr>
        </p:nvSpPr>
        <p:spPr>
          <a:xfrm>
            <a:off x="498348" y="2715766"/>
            <a:ext cx="8147304" cy="1107031"/>
          </a:xfrm>
        </p:spPr>
        <p:txBody>
          <a:bodyPr>
            <a:normAutofit/>
          </a:bodyPr>
          <a:lstStyle/>
          <a:p>
            <a:endParaRPr lang="en-US" dirty="0" smtClean="0"/>
          </a:p>
          <a:p>
            <a:r>
              <a:rPr lang="en-US" dirty="0" smtClean="0"/>
              <a:t>Class 1: Introduction</a:t>
            </a:r>
          </a:p>
          <a:p>
            <a:r>
              <a:rPr lang="en-US" dirty="0" smtClean="0"/>
              <a:t>October 22, 2016</a:t>
            </a:r>
            <a:endParaRPr lang="en-US" dirty="0"/>
          </a:p>
        </p:txBody>
      </p:sp>
    </p:spTree>
    <p:extLst>
      <p:ext uri="{BB962C8B-B14F-4D97-AF65-F5344CB8AC3E}">
        <p14:creationId xmlns:p14="http://schemas.microsoft.com/office/powerpoint/2010/main" val="15498278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#11</a:t>
            </a:r>
            <a:endParaRPr lang="en-US" dirty="0"/>
          </a:p>
        </p:txBody>
      </p:sp>
      <p:sp>
        <p:nvSpPr>
          <p:cNvPr id="3" name="Content Placeholder 2"/>
          <p:cNvSpPr>
            <a:spLocks noGrp="1"/>
          </p:cNvSpPr>
          <p:nvPr>
            <p:ph idx="1"/>
          </p:nvPr>
        </p:nvSpPr>
        <p:spPr/>
        <p:txBody>
          <a:bodyPr/>
          <a:lstStyle/>
          <a:p>
            <a:pPr marL="0" indent="0">
              <a:buNone/>
            </a:pPr>
            <a:r>
              <a:rPr lang="en-US" dirty="0" smtClean="0"/>
              <a:t>“Business enterprises should respect human rights. This means that they should avoid infringing on the human rights of others and should address adverse human rights impacts with which they are involved.”</a:t>
            </a:r>
          </a:p>
          <a:p>
            <a:pPr marL="0" indent="0">
              <a:buNone/>
            </a:pPr>
            <a:endParaRPr lang="en-US" dirty="0"/>
          </a:p>
          <a:p>
            <a:r>
              <a:rPr lang="en-US" dirty="0" smtClean="0"/>
              <a:t>This obligation exists </a:t>
            </a:r>
            <a:r>
              <a:rPr lang="en-US" i="1" dirty="0" smtClean="0"/>
              <a:t>independently</a:t>
            </a:r>
            <a:r>
              <a:rPr lang="en-US" dirty="0" smtClean="0"/>
              <a:t> of states’ abilities and willingness to fulfill their own human rights obligations. </a:t>
            </a:r>
          </a:p>
          <a:p>
            <a:r>
              <a:rPr lang="en-US" dirty="0" smtClean="0"/>
              <a:t>This duty goes above and beyond merely following national legislation.</a:t>
            </a:r>
            <a:endParaRPr lang="en-US" dirty="0"/>
          </a:p>
        </p:txBody>
      </p:sp>
    </p:spTree>
    <p:extLst>
      <p:ext uri="{BB962C8B-B14F-4D97-AF65-F5344CB8AC3E}">
        <p14:creationId xmlns:p14="http://schemas.microsoft.com/office/powerpoint/2010/main" val="2337378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#12</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“The responsibility of business enterprises to respect human rights refers to internationally recognized human rights – understood, at a minimum, as those expressed in the International Bill of Human Rights and the principles concerning fundamental rights set out in the ILO’s Declaration on Fundamental Principles and Rights at work.”</a:t>
            </a:r>
          </a:p>
          <a:p>
            <a:pPr marL="0" indent="0">
              <a:buNone/>
            </a:pPr>
            <a:endParaRPr lang="en-US" dirty="0"/>
          </a:p>
          <a:p>
            <a:r>
              <a:rPr lang="en-US" dirty="0" smtClean="0"/>
              <a:t>Note that business’ responsibilities to respect human rights is distinct from legal liability (issue of national leg.)</a:t>
            </a:r>
          </a:p>
          <a:p>
            <a:r>
              <a:rPr lang="en-US" dirty="0" smtClean="0"/>
              <a:t>Special cases: gender, ethnicity, children, religious minorities, etc.</a:t>
            </a:r>
          </a:p>
          <a:p>
            <a:r>
              <a:rPr lang="en-US" dirty="0" smtClean="0"/>
              <a:t>Post-conflict situations: international humanitarian law</a:t>
            </a:r>
            <a:endParaRPr lang="en-US" dirty="0"/>
          </a:p>
        </p:txBody>
      </p:sp>
    </p:spTree>
    <p:extLst>
      <p:ext uri="{BB962C8B-B14F-4D97-AF65-F5344CB8AC3E}">
        <p14:creationId xmlns:p14="http://schemas.microsoft.com/office/powerpoint/2010/main" val="1845359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#13</a:t>
            </a:r>
            <a:endParaRPr lang="en-US" dirty="0"/>
          </a:p>
        </p:txBody>
      </p:sp>
      <p:sp>
        <p:nvSpPr>
          <p:cNvPr id="3" name="Content Placeholder 2"/>
          <p:cNvSpPr>
            <a:spLocks noGrp="1"/>
          </p:cNvSpPr>
          <p:nvPr>
            <p:ph idx="1"/>
          </p:nvPr>
        </p:nvSpPr>
        <p:spPr/>
        <p:txBody>
          <a:bodyPr/>
          <a:lstStyle/>
          <a:p>
            <a:pPr marL="0" indent="0">
              <a:buNone/>
            </a:pPr>
            <a:r>
              <a:rPr lang="en-US" dirty="0" smtClean="0"/>
              <a:t>“The responsibility to protect human rights requires that business enterprises:</a:t>
            </a:r>
          </a:p>
          <a:p>
            <a:r>
              <a:rPr lang="en-US" dirty="0" smtClean="0"/>
              <a:t>Avoid causing or contributing to adverse human rights impacts through their own activities, and address such impacts when they occur;</a:t>
            </a:r>
          </a:p>
          <a:p>
            <a:r>
              <a:rPr lang="en-US" dirty="0" smtClean="0"/>
              <a:t>Seek to prevent or mitigate adverse human rights impacts that are directly linked to their operations, products or services by their business relationships, even if they have not contributed to those impacts.”</a:t>
            </a:r>
            <a:endParaRPr lang="en-US" dirty="0"/>
          </a:p>
        </p:txBody>
      </p:sp>
    </p:spTree>
    <p:extLst>
      <p:ext uri="{BB962C8B-B14F-4D97-AF65-F5344CB8AC3E}">
        <p14:creationId xmlns:p14="http://schemas.microsoft.com/office/powerpoint/2010/main" val="1708054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#14</a:t>
            </a:r>
            <a:endParaRPr lang="en-US" dirty="0"/>
          </a:p>
        </p:txBody>
      </p:sp>
      <p:sp>
        <p:nvSpPr>
          <p:cNvPr id="3" name="Content Placeholder 2"/>
          <p:cNvSpPr>
            <a:spLocks noGrp="1"/>
          </p:cNvSpPr>
          <p:nvPr>
            <p:ph idx="1"/>
          </p:nvPr>
        </p:nvSpPr>
        <p:spPr/>
        <p:txBody>
          <a:bodyPr/>
          <a:lstStyle/>
          <a:p>
            <a:pPr marL="0" indent="0">
              <a:buNone/>
            </a:pPr>
            <a:r>
              <a:rPr lang="en-US" dirty="0" smtClean="0"/>
              <a:t>“The responsibility of business enterprises to respect human rights applies to all enterprises regardless of their size, sector, operational context, ownership and structure. Nevertheless, the scale and complexity of the means through which enterprises meet that responsibility may vary according to these factors and with the severity of the enterprise’s adverse human rights impacts.”</a:t>
            </a:r>
          </a:p>
          <a:p>
            <a:pPr marL="0" indent="0">
              <a:buNone/>
            </a:pPr>
            <a:endParaRPr lang="en-US" dirty="0"/>
          </a:p>
          <a:p>
            <a:r>
              <a:rPr lang="en-US" dirty="0" smtClean="0"/>
              <a:t>Balancing of a business’s </a:t>
            </a:r>
            <a:r>
              <a:rPr lang="en-US" i="1" dirty="0" smtClean="0"/>
              <a:t>capacity</a:t>
            </a:r>
            <a:r>
              <a:rPr lang="en-US" dirty="0" smtClean="0"/>
              <a:t> to address its human rights impact and the </a:t>
            </a:r>
            <a:r>
              <a:rPr lang="en-US" i="1" dirty="0" smtClean="0"/>
              <a:t>severity</a:t>
            </a:r>
            <a:r>
              <a:rPr lang="en-US" dirty="0" smtClean="0"/>
              <a:t> of its human rights impact</a:t>
            </a:r>
            <a:endParaRPr lang="en-US" dirty="0"/>
          </a:p>
        </p:txBody>
      </p:sp>
    </p:spTree>
    <p:extLst>
      <p:ext uri="{BB962C8B-B14F-4D97-AF65-F5344CB8AC3E}">
        <p14:creationId xmlns:p14="http://schemas.microsoft.com/office/powerpoint/2010/main" val="2546942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#15</a:t>
            </a:r>
            <a:endParaRPr lang="en-US" dirty="0"/>
          </a:p>
        </p:txBody>
      </p:sp>
      <p:sp>
        <p:nvSpPr>
          <p:cNvPr id="3" name="Content Placeholder 2"/>
          <p:cNvSpPr>
            <a:spLocks noGrp="1"/>
          </p:cNvSpPr>
          <p:nvPr>
            <p:ph idx="1"/>
          </p:nvPr>
        </p:nvSpPr>
        <p:spPr/>
        <p:txBody>
          <a:bodyPr/>
          <a:lstStyle/>
          <a:p>
            <a:pPr marL="0" indent="0">
              <a:buNone/>
            </a:pPr>
            <a:r>
              <a:rPr lang="en-US" dirty="0" smtClean="0"/>
              <a:t>“In order to meet their responsibility to respect human rights, business enterprises should have in place policies and processes appropriate to their size and circumstances, including:</a:t>
            </a:r>
          </a:p>
          <a:p>
            <a:r>
              <a:rPr lang="en-US" dirty="0" smtClean="0"/>
              <a:t>A policy commitment to meet their responsibility to respect human rights;</a:t>
            </a:r>
          </a:p>
          <a:p>
            <a:r>
              <a:rPr lang="en-US" dirty="0" smtClean="0"/>
              <a:t>A human rights due-diligence process to identify, prevent, mitigate, and account for how they address their impacts on human rights;</a:t>
            </a:r>
          </a:p>
          <a:p>
            <a:r>
              <a:rPr lang="en-US" dirty="0" smtClean="0"/>
              <a:t>Processes to enable the remediation of any adverse human rights impacts they cause or to which </a:t>
            </a:r>
            <a:r>
              <a:rPr lang="en-US" smtClean="0"/>
              <a:t>they contribute.”</a:t>
            </a:r>
            <a:endParaRPr lang="en-US"/>
          </a:p>
        </p:txBody>
      </p:sp>
    </p:spTree>
    <p:extLst>
      <p:ext uri="{BB962C8B-B14F-4D97-AF65-F5344CB8AC3E}">
        <p14:creationId xmlns:p14="http://schemas.microsoft.com/office/powerpoint/2010/main" val="3304419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class discussion:</a:t>
            </a:r>
            <a:endParaRPr lang="en-US" dirty="0"/>
          </a:p>
        </p:txBody>
      </p:sp>
      <p:sp>
        <p:nvSpPr>
          <p:cNvPr id="3" name="Content Placeholder 2"/>
          <p:cNvSpPr>
            <a:spLocks noGrp="1"/>
          </p:cNvSpPr>
          <p:nvPr>
            <p:ph idx="1"/>
          </p:nvPr>
        </p:nvSpPr>
        <p:spPr/>
        <p:txBody>
          <a:bodyPr/>
          <a:lstStyle/>
          <a:p>
            <a:pPr marL="0" indent="0" algn="just">
              <a:buNone/>
            </a:pPr>
            <a:r>
              <a:rPr lang="en-US" dirty="0" smtClean="0"/>
              <a:t>A company plans to move its manufacturing operations from its home country to a ‘poor’ country, where the government is negligent in protecting the human rights of its citizens. The company is attracted by the lower labor costs and lower employment, environmental, health, and safety standards.</a:t>
            </a:r>
          </a:p>
          <a:p>
            <a:pPr marL="0" indent="0" algn="just">
              <a:buNone/>
            </a:pPr>
            <a:endParaRPr lang="en-US" dirty="0"/>
          </a:p>
          <a:p>
            <a:pPr marL="0" indent="0" algn="just">
              <a:buNone/>
            </a:pPr>
            <a:r>
              <a:rPr lang="en-US" dirty="0" smtClean="0"/>
              <a:t>You are in-house counsel for this company. What issues should you raise with its leaders? What risks would you highlight and due diligence would you suggest the company conduct?</a:t>
            </a:r>
            <a:endParaRPr lang="en-US" dirty="0"/>
          </a:p>
        </p:txBody>
      </p:sp>
    </p:spTree>
    <p:extLst>
      <p:ext uri="{BB962C8B-B14F-4D97-AF65-F5344CB8AC3E}">
        <p14:creationId xmlns:p14="http://schemas.microsoft.com/office/powerpoint/2010/main" val="2527351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BHR from a business perspective</a:t>
            </a:r>
            <a:endParaRPr lang="en-US" dirty="0"/>
          </a:p>
        </p:txBody>
      </p:sp>
      <p:sp>
        <p:nvSpPr>
          <p:cNvPr id="3" name="Content Placeholder 2"/>
          <p:cNvSpPr>
            <a:spLocks noGrp="1"/>
          </p:cNvSpPr>
          <p:nvPr>
            <p:ph idx="1"/>
          </p:nvPr>
        </p:nvSpPr>
        <p:spPr/>
        <p:txBody>
          <a:bodyPr/>
          <a:lstStyle/>
          <a:p>
            <a:endParaRPr lang="en-US" dirty="0" smtClean="0"/>
          </a:p>
          <a:p>
            <a:r>
              <a:rPr lang="en-US" dirty="0" smtClean="0"/>
              <a:t>What is a company for?</a:t>
            </a:r>
            <a:endParaRPr lang="en-US" dirty="0"/>
          </a:p>
          <a:p>
            <a:r>
              <a:rPr lang="en-US" dirty="0" smtClean="0"/>
              <a:t>To whom and for what are a company and its managers responsible?</a:t>
            </a:r>
          </a:p>
          <a:p>
            <a:endParaRPr lang="en-US" dirty="0"/>
          </a:p>
          <a:p>
            <a:r>
              <a:rPr lang="en-US" dirty="0"/>
              <a:t>http://</a:t>
            </a:r>
            <a:r>
              <a:rPr lang="en-US" dirty="0" err="1"/>
              <a:t>www.youtube.com</a:t>
            </a:r>
            <a:r>
              <a:rPr lang="en-US" dirty="0"/>
              <a:t>/</a:t>
            </a:r>
            <a:r>
              <a:rPr lang="en-US" dirty="0" err="1"/>
              <a:t>watch?v</a:t>
            </a:r>
            <a:r>
              <a:rPr lang="en-US" dirty="0"/>
              <a:t>=ZLnF4qIL9lk </a:t>
            </a:r>
          </a:p>
        </p:txBody>
      </p:sp>
    </p:spTree>
    <p:extLst>
      <p:ext uri="{BB962C8B-B14F-4D97-AF65-F5344CB8AC3E}">
        <p14:creationId xmlns:p14="http://schemas.microsoft.com/office/powerpoint/2010/main" val="2570318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BHR from a legal perspective</a:t>
            </a:r>
            <a:endParaRPr lang="en-US" dirty="0"/>
          </a:p>
        </p:txBody>
      </p:sp>
      <p:sp>
        <p:nvSpPr>
          <p:cNvPr id="3" name="Content Placeholder 2"/>
          <p:cNvSpPr>
            <a:spLocks noGrp="1"/>
          </p:cNvSpPr>
          <p:nvPr>
            <p:ph idx="1"/>
          </p:nvPr>
        </p:nvSpPr>
        <p:spPr/>
        <p:txBody>
          <a:bodyPr/>
          <a:lstStyle/>
          <a:p>
            <a:pPr marL="0" indent="0">
              <a:buNone/>
            </a:pPr>
            <a:r>
              <a:rPr lang="en-US" dirty="0" smtClean="0"/>
              <a:t>The UN defines human rights as:</a:t>
            </a:r>
          </a:p>
          <a:p>
            <a:pPr marL="0" indent="0">
              <a:buNone/>
            </a:pPr>
            <a:r>
              <a:rPr lang="en-US" dirty="0" smtClean="0"/>
              <a:t>Rights inherent to all human beings, whatever our nationality, place of residence, sex, national or ethnic origin, color, religion, language, or any other status. We are all equally entitled to our human rights without discrimination.</a:t>
            </a:r>
          </a:p>
          <a:p>
            <a:pPr marL="0" indent="0">
              <a:buNone/>
            </a:pPr>
            <a:endParaRPr lang="en-US" dirty="0"/>
          </a:p>
          <a:p>
            <a:r>
              <a:rPr lang="en-US" dirty="0" smtClean="0"/>
              <a:t>International human rights law lays down obligations of governments to act in certain ways or to refrain from certain acts, in order to promote and protect the human rights of individuals or groups.</a:t>
            </a:r>
            <a:endParaRPr lang="en-US" dirty="0"/>
          </a:p>
        </p:txBody>
      </p:sp>
    </p:spTree>
    <p:extLst>
      <p:ext uri="{BB962C8B-B14F-4D97-AF65-F5344CB8AC3E}">
        <p14:creationId xmlns:p14="http://schemas.microsoft.com/office/powerpoint/2010/main" val="1325736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Int’l human rights law</a:t>
            </a:r>
            <a:endParaRPr lang="en-US" dirty="0"/>
          </a:p>
        </p:txBody>
      </p:sp>
      <p:sp>
        <p:nvSpPr>
          <p:cNvPr id="3" name="Content Placeholder 2"/>
          <p:cNvSpPr>
            <a:spLocks noGrp="1"/>
          </p:cNvSpPr>
          <p:nvPr>
            <p:ph idx="1"/>
          </p:nvPr>
        </p:nvSpPr>
        <p:spPr>
          <a:xfrm>
            <a:off x="498475" y="1761564"/>
            <a:ext cx="8147051" cy="4788245"/>
          </a:xfrm>
        </p:spPr>
        <p:txBody>
          <a:bodyPr>
            <a:normAutofit fontScale="92500" lnSpcReduction="20000"/>
          </a:bodyPr>
          <a:lstStyle/>
          <a:p>
            <a:r>
              <a:rPr lang="en-US" dirty="0" smtClean="0"/>
              <a:t>1948: Universal Declaration of Human Rights (UDHR)</a:t>
            </a:r>
          </a:p>
          <a:p>
            <a:r>
              <a:rPr lang="en-US" dirty="0" smtClean="0"/>
              <a:t>1966: International Covenant on Civil and Political Rights (ICCPR), International Covenant on Economic, Social, and Cultural Rights (ICESCR)</a:t>
            </a:r>
          </a:p>
          <a:p>
            <a:r>
              <a:rPr lang="en-US" dirty="0" smtClean="0"/>
              <a:t>Today there are some 18 “core” human rights treaties protecting a wide array of human rights (gender, disability, child, etc.)</a:t>
            </a:r>
          </a:p>
          <a:p>
            <a:endParaRPr lang="en-US" dirty="0" smtClean="0"/>
          </a:p>
          <a:p>
            <a:r>
              <a:rPr lang="en-US" dirty="0" smtClean="0"/>
              <a:t>International treaties are adopted by states and generally refer to state obligations to protect human rights.</a:t>
            </a:r>
          </a:p>
          <a:p>
            <a:r>
              <a:rPr lang="en-US" i="1" dirty="0" smtClean="0"/>
              <a:t>But</a:t>
            </a:r>
            <a:r>
              <a:rPr lang="en-US" dirty="0" smtClean="0"/>
              <a:t> the UDHR’s preamble states call on “every individual and every organ of society” to play a role in protecting human rights.</a:t>
            </a:r>
          </a:p>
          <a:p>
            <a:pPr lvl="1"/>
            <a:r>
              <a:rPr lang="en-US" dirty="0" smtClean="0"/>
              <a:t>This is considered one of the textual bases for business’ responsibility to respect human rights.</a:t>
            </a:r>
            <a:endParaRPr lang="en-US" dirty="0"/>
          </a:p>
        </p:txBody>
      </p:sp>
    </p:spTree>
    <p:extLst>
      <p:ext uri="{BB962C8B-B14F-4D97-AF65-F5344CB8AC3E}">
        <p14:creationId xmlns:p14="http://schemas.microsoft.com/office/powerpoint/2010/main" val="3977870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ICCPR &amp; ICESCR rights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8947808"/>
              </p:ext>
            </p:extLst>
          </p:nvPr>
        </p:nvGraphicFramePr>
        <p:xfrm>
          <a:off x="498475" y="2185493"/>
          <a:ext cx="8147050" cy="3337560"/>
        </p:xfrm>
        <a:graphic>
          <a:graphicData uri="http://schemas.openxmlformats.org/drawingml/2006/table">
            <a:tbl>
              <a:tblPr firstRow="1" bandRow="1">
                <a:tableStyleId>{5C22544A-7EE6-4342-B048-85BDC9FD1C3A}</a:tableStyleId>
              </a:tblPr>
              <a:tblGrid>
                <a:gridCol w="4073525"/>
                <a:gridCol w="4073525"/>
              </a:tblGrid>
              <a:tr h="370840">
                <a:tc>
                  <a:txBody>
                    <a:bodyPr/>
                    <a:lstStyle/>
                    <a:p>
                      <a:r>
                        <a:rPr lang="en-US" dirty="0" smtClean="0"/>
                        <a:t>Civil and Political Rights</a:t>
                      </a:r>
                      <a:endParaRPr lang="en-US" dirty="0"/>
                    </a:p>
                  </a:txBody>
                  <a:tcPr/>
                </a:tc>
                <a:tc>
                  <a:txBody>
                    <a:bodyPr/>
                    <a:lstStyle/>
                    <a:p>
                      <a:r>
                        <a:rPr lang="en-US" dirty="0" smtClean="0"/>
                        <a:t>Economic, Social, Cultural Rights</a:t>
                      </a:r>
                      <a:endParaRPr lang="en-US" dirty="0"/>
                    </a:p>
                  </a:txBody>
                  <a:tcPr/>
                </a:tc>
              </a:tr>
              <a:tr h="370840">
                <a:tc>
                  <a:txBody>
                    <a:bodyPr/>
                    <a:lstStyle/>
                    <a:p>
                      <a:r>
                        <a:rPr lang="en-US" dirty="0" smtClean="0"/>
                        <a:t>Right</a:t>
                      </a:r>
                      <a:r>
                        <a:rPr lang="en-US" baseline="0" dirty="0" smtClean="0"/>
                        <a:t> to life, liberty, security</a:t>
                      </a:r>
                      <a:endParaRPr lang="en-US" dirty="0"/>
                    </a:p>
                  </a:txBody>
                  <a:tcPr/>
                </a:tc>
                <a:tc>
                  <a:txBody>
                    <a:bodyPr/>
                    <a:lstStyle/>
                    <a:p>
                      <a:r>
                        <a:rPr lang="en-US" dirty="0" smtClean="0"/>
                        <a:t>Right to work</a:t>
                      </a:r>
                      <a:endParaRPr lang="en-US" dirty="0"/>
                    </a:p>
                  </a:txBody>
                  <a:tcPr/>
                </a:tc>
              </a:tr>
              <a:tr h="370840">
                <a:tc>
                  <a:txBody>
                    <a:bodyPr/>
                    <a:lstStyle/>
                    <a:p>
                      <a:r>
                        <a:rPr lang="en-US" dirty="0" smtClean="0"/>
                        <a:t>Freedom</a:t>
                      </a:r>
                      <a:r>
                        <a:rPr lang="en-US" baseline="0" dirty="0" smtClean="0"/>
                        <a:t> from slavery and torture</a:t>
                      </a:r>
                      <a:endParaRPr lang="en-US" dirty="0"/>
                    </a:p>
                  </a:txBody>
                  <a:tcPr/>
                </a:tc>
                <a:tc>
                  <a:txBody>
                    <a:bodyPr/>
                    <a:lstStyle/>
                    <a:p>
                      <a:r>
                        <a:rPr lang="en-US" dirty="0" smtClean="0"/>
                        <a:t>Just and favorable conditions</a:t>
                      </a:r>
                      <a:endParaRPr lang="en-US" dirty="0"/>
                    </a:p>
                  </a:txBody>
                  <a:tcPr/>
                </a:tc>
              </a:tr>
              <a:tr h="370840">
                <a:tc>
                  <a:txBody>
                    <a:bodyPr/>
                    <a:lstStyle/>
                    <a:p>
                      <a:r>
                        <a:rPr lang="en-US" dirty="0" smtClean="0"/>
                        <a:t>Equality before the law</a:t>
                      </a:r>
                      <a:endParaRPr lang="en-US" dirty="0"/>
                    </a:p>
                  </a:txBody>
                  <a:tcPr/>
                </a:tc>
                <a:tc>
                  <a:txBody>
                    <a:bodyPr/>
                    <a:lstStyle/>
                    <a:p>
                      <a:r>
                        <a:rPr lang="en-US" dirty="0" smtClean="0"/>
                        <a:t>Rest and leisure</a:t>
                      </a:r>
                      <a:endParaRPr lang="en-US" dirty="0"/>
                    </a:p>
                  </a:txBody>
                  <a:tcPr/>
                </a:tc>
              </a:tr>
              <a:tr h="370840">
                <a:tc>
                  <a:txBody>
                    <a:bodyPr/>
                    <a:lstStyle/>
                    <a:p>
                      <a:r>
                        <a:rPr lang="en-US" dirty="0" smtClean="0"/>
                        <a:t>Protection from arbitrary arrest</a:t>
                      </a:r>
                      <a:endParaRPr lang="en-US" dirty="0"/>
                    </a:p>
                  </a:txBody>
                  <a:tcPr/>
                </a:tc>
                <a:tc>
                  <a:txBody>
                    <a:bodyPr/>
                    <a:lstStyle/>
                    <a:p>
                      <a:r>
                        <a:rPr lang="en-US" dirty="0" smtClean="0"/>
                        <a:t>Equal pay for equal work</a:t>
                      </a:r>
                      <a:endParaRPr lang="en-US" dirty="0"/>
                    </a:p>
                  </a:txBody>
                  <a:tcPr/>
                </a:tc>
              </a:tr>
              <a:tr h="370840">
                <a:tc>
                  <a:txBody>
                    <a:bodyPr/>
                    <a:lstStyle/>
                    <a:p>
                      <a:r>
                        <a:rPr lang="en-US" dirty="0" smtClean="0"/>
                        <a:t>Right to a fair trial</a:t>
                      </a:r>
                      <a:endParaRPr lang="en-US" dirty="0"/>
                    </a:p>
                  </a:txBody>
                  <a:tcPr/>
                </a:tc>
                <a:tc>
                  <a:txBody>
                    <a:bodyPr/>
                    <a:lstStyle/>
                    <a:p>
                      <a:r>
                        <a:rPr lang="en-US" dirty="0" smtClean="0"/>
                        <a:t>Right to join and</a:t>
                      </a:r>
                      <a:r>
                        <a:rPr lang="en-US" baseline="0" dirty="0" smtClean="0"/>
                        <a:t> form unions</a:t>
                      </a:r>
                      <a:endParaRPr lang="en-US" dirty="0"/>
                    </a:p>
                  </a:txBody>
                  <a:tcPr/>
                </a:tc>
              </a:tr>
              <a:tr h="370840">
                <a:tc>
                  <a:txBody>
                    <a:bodyPr/>
                    <a:lstStyle/>
                    <a:p>
                      <a:r>
                        <a:rPr lang="en-US" dirty="0" smtClean="0"/>
                        <a:t>Freedom of thought</a:t>
                      </a:r>
                      <a:r>
                        <a:rPr lang="en-US" baseline="0" dirty="0" smtClean="0"/>
                        <a:t> and opinion</a:t>
                      </a:r>
                      <a:endParaRPr lang="en-US" dirty="0"/>
                    </a:p>
                  </a:txBody>
                  <a:tcPr/>
                </a:tc>
                <a:tc>
                  <a:txBody>
                    <a:bodyPr/>
                    <a:lstStyle/>
                    <a:p>
                      <a:r>
                        <a:rPr lang="en-US" dirty="0" smtClean="0"/>
                        <a:t>Right to education</a:t>
                      </a:r>
                      <a:endParaRPr lang="en-US" dirty="0"/>
                    </a:p>
                  </a:txBody>
                  <a:tcPr/>
                </a:tc>
              </a:tr>
              <a:tr h="370840">
                <a:tc>
                  <a:txBody>
                    <a:bodyPr/>
                    <a:lstStyle/>
                    <a:p>
                      <a:r>
                        <a:rPr lang="en-US" dirty="0" smtClean="0"/>
                        <a:t>Freedom of association</a:t>
                      </a:r>
                      <a:endParaRPr lang="en-US" dirty="0"/>
                    </a:p>
                  </a:txBody>
                  <a:tcPr/>
                </a:tc>
                <a:tc>
                  <a:txBody>
                    <a:bodyPr/>
                    <a:lstStyle/>
                    <a:p>
                      <a:r>
                        <a:rPr lang="en-US" dirty="0" smtClean="0"/>
                        <a:t>Right to social security</a:t>
                      </a:r>
                      <a:endParaRPr lang="en-US" dirty="0"/>
                    </a:p>
                  </a:txBody>
                  <a:tcPr/>
                </a:tc>
              </a:tr>
              <a:tr h="370840">
                <a:tc>
                  <a:txBody>
                    <a:bodyPr/>
                    <a:lstStyle/>
                    <a:p>
                      <a:r>
                        <a:rPr lang="en-US" dirty="0" smtClean="0"/>
                        <a:t>Political participation</a:t>
                      </a:r>
                      <a:endParaRPr lang="en-US" dirty="0"/>
                    </a:p>
                  </a:txBody>
                  <a:tcPr/>
                </a:tc>
                <a:tc>
                  <a:txBody>
                    <a:bodyPr/>
                    <a:lstStyle/>
                    <a:p>
                      <a:r>
                        <a:rPr lang="en-US" dirty="0" smtClean="0"/>
                        <a:t>Adequate standard of living</a:t>
                      </a:r>
                      <a:endParaRPr lang="en-US" dirty="0"/>
                    </a:p>
                  </a:txBody>
                  <a:tcPr/>
                </a:tc>
              </a:tr>
            </a:tbl>
          </a:graphicData>
        </a:graphic>
      </p:graphicFrame>
    </p:spTree>
    <p:extLst>
      <p:ext uri="{BB962C8B-B14F-4D97-AF65-F5344CB8AC3E}">
        <p14:creationId xmlns:p14="http://schemas.microsoft.com/office/powerpoint/2010/main" val="2262358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smtClean="0"/>
              <a:t>What rights may be implicated in the business issues below?</a:t>
            </a:r>
            <a:endParaRPr lang="en-US" sz="35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0038775"/>
              </p:ext>
            </p:extLst>
          </p:nvPr>
        </p:nvGraphicFramePr>
        <p:xfrm>
          <a:off x="498475" y="1762125"/>
          <a:ext cx="8147049" cy="3977640"/>
        </p:xfrm>
        <a:graphic>
          <a:graphicData uri="http://schemas.openxmlformats.org/drawingml/2006/table">
            <a:tbl>
              <a:tblPr firstRow="1" bandRow="1">
                <a:tableStyleId>{5C22544A-7EE6-4342-B048-85BDC9FD1C3A}</a:tableStyleId>
              </a:tblPr>
              <a:tblGrid>
                <a:gridCol w="2715683"/>
                <a:gridCol w="2715683"/>
                <a:gridCol w="2715683"/>
              </a:tblGrid>
              <a:tr h="370840">
                <a:tc>
                  <a:txBody>
                    <a:bodyPr/>
                    <a:lstStyle/>
                    <a:p>
                      <a:r>
                        <a:rPr lang="en-US" dirty="0" smtClean="0"/>
                        <a:t>Environmental</a:t>
                      </a:r>
                      <a:endParaRPr lang="en-US" dirty="0"/>
                    </a:p>
                  </a:txBody>
                  <a:tcPr/>
                </a:tc>
                <a:tc>
                  <a:txBody>
                    <a:bodyPr/>
                    <a:lstStyle/>
                    <a:p>
                      <a:r>
                        <a:rPr lang="en-US" dirty="0" smtClean="0"/>
                        <a:t>Social impact</a:t>
                      </a:r>
                      <a:endParaRPr lang="en-US" dirty="0"/>
                    </a:p>
                  </a:txBody>
                  <a:tcPr/>
                </a:tc>
                <a:tc>
                  <a:txBody>
                    <a:bodyPr/>
                    <a:lstStyle/>
                    <a:p>
                      <a:r>
                        <a:rPr lang="en-US" dirty="0" smtClean="0"/>
                        <a:t>Ethical business practices</a:t>
                      </a:r>
                      <a:endParaRPr lang="en-US" dirty="0"/>
                    </a:p>
                  </a:txBody>
                  <a:tcPr/>
                </a:tc>
              </a:tr>
              <a:tr h="370840">
                <a:tc>
                  <a:txBody>
                    <a:bodyPr/>
                    <a:lstStyle/>
                    <a:p>
                      <a:r>
                        <a:rPr lang="en-US" dirty="0" smtClean="0"/>
                        <a:t>Sustainable sourcing</a:t>
                      </a:r>
                      <a:endParaRPr lang="en-US" dirty="0"/>
                    </a:p>
                  </a:txBody>
                  <a:tcPr/>
                </a:tc>
                <a:tc>
                  <a:txBody>
                    <a:bodyPr/>
                    <a:lstStyle/>
                    <a:p>
                      <a:r>
                        <a:rPr lang="en-US" dirty="0" smtClean="0"/>
                        <a:t>Public welfare impact</a:t>
                      </a:r>
                      <a:endParaRPr lang="en-US" dirty="0"/>
                    </a:p>
                  </a:txBody>
                  <a:tcPr/>
                </a:tc>
                <a:tc>
                  <a:txBody>
                    <a:bodyPr/>
                    <a:lstStyle/>
                    <a:p>
                      <a:r>
                        <a:rPr lang="en-US" dirty="0" smtClean="0"/>
                        <a:t>Location issues</a:t>
                      </a:r>
                      <a:endParaRPr lang="en-US" dirty="0"/>
                    </a:p>
                  </a:txBody>
                  <a:tcPr/>
                </a:tc>
              </a:tr>
              <a:tr h="370840">
                <a:tc>
                  <a:txBody>
                    <a:bodyPr/>
                    <a:lstStyle/>
                    <a:p>
                      <a:r>
                        <a:rPr lang="en-US" dirty="0" smtClean="0"/>
                        <a:t>Emissions</a:t>
                      </a:r>
                      <a:endParaRPr lang="en-US" dirty="0"/>
                    </a:p>
                  </a:txBody>
                  <a:tcPr/>
                </a:tc>
                <a:tc>
                  <a:txBody>
                    <a:bodyPr/>
                    <a:lstStyle/>
                    <a:p>
                      <a:r>
                        <a:rPr lang="en-US" dirty="0" smtClean="0"/>
                        <a:t>Community impact</a:t>
                      </a:r>
                      <a:endParaRPr lang="en-US" dirty="0"/>
                    </a:p>
                  </a:txBody>
                  <a:tcPr/>
                </a:tc>
                <a:tc>
                  <a:txBody>
                    <a:bodyPr/>
                    <a:lstStyle/>
                    <a:p>
                      <a:r>
                        <a:rPr lang="en-US" dirty="0" smtClean="0"/>
                        <a:t>Restructuring</a:t>
                      </a:r>
                      <a:endParaRPr lang="en-US" dirty="0"/>
                    </a:p>
                  </a:txBody>
                  <a:tcPr/>
                </a:tc>
              </a:tr>
              <a:tr h="370840">
                <a:tc>
                  <a:txBody>
                    <a:bodyPr/>
                    <a:lstStyle/>
                    <a:p>
                      <a:r>
                        <a:rPr lang="en-US" dirty="0" smtClean="0"/>
                        <a:t>Energy use</a:t>
                      </a:r>
                      <a:endParaRPr lang="en-US" dirty="0"/>
                    </a:p>
                  </a:txBody>
                  <a:tcPr/>
                </a:tc>
                <a:tc>
                  <a:txBody>
                    <a:bodyPr/>
                    <a:lstStyle/>
                    <a:p>
                      <a:r>
                        <a:rPr lang="en-US" dirty="0" smtClean="0"/>
                        <a:t>Workplace practices</a:t>
                      </a:r>
                      <a:endParaRPr lang="en-US" dirty="0"/>
                    </a:p>
                  </a:txBody>
                  <a:tcPr/>
                </a:tc>
                <a:tc>
                  <a:txBody>
                    <a:bodyPr/>
                    <a:lstStyle/>
                    <a:p>
                      <a:r>
                        <a:rPr lang="en-US" dirty="0" smtClean="0"/>
                        <a:t>Conflict of interest</a:t>
                      </a:r>
                      <a:endParaRPr lang="en-US" dirty="0"/>
                    </a:p>
                  </a:txBody>
                  <a:tcPr/>
                </a:tc>
              </a:tr>
              <a:tr h="370840">
                <a:tc>
                  <a:txBody>
                    <a:bodyPr/>
                    <a:lstStyle/>
                    <a:p>
                      <a:r>
                        <a:rPr lang="en-US" dirty="0" smtClean="0"/>
                        <a:t>Product life-cycle</a:t>
                      </a:r>
                      <a:endParaRPr lang="en-US" dirty="0"/>
                    </a:p>
                  </a:txBody>
                  <a:tcPr/>
                </a:tc>
                <a:tc>
                  <a:txBody>
                    <a:bodyPr/>
                    <a:lstStyle/>
                    <a:p>
                      <a:r>
                        <a:rPr lang="en-US" dirty="0" smtClean="0"/>
                        <a:t>Discrimination</a:t>
                      </a:r>
                      <a:endParaRPr lang="en-US" dirty="0"/>
                    </a:p>
                  </a:txBody>
                  <a:tcPr/>
                </a:tc>
                <a:tc>
                  <a:txBody>
                    <a:bodyPr/>
                    <a:lstStyle/>
                    <a:p>
                      <a:r>
                        <a:rPr lang="en-US" dirty="0" smtClean="0"/>
                        <a:t>Bribery</a:t>
                      </a:r>
                      <a:endParaRPr lang="en-US" dirty="0"/>
                    </a:p>
                  </a:txBody>
                  <a:tcPr/>
                </a:tc>
              </a:tr>
              <a:tr h="370840">
                <a:tc>
                  <a:txBody>
                    <a:bodyPr/>
                    <a:lstStyle/>
                    <a:p>
                      <a:r>
                        <a:rPr lang="en-US" dirty="0" smtClean="0"/>
                        <a:t>Bio-technology</a:t>
                      </a:r>
                      <a:endParaRPr lang="en-US" dirty="0"/>
                    </a:p>
                  </a:txBody>
                  <a:tcPr/>
                </a:tc>
                <a:tc>
                  <a:txBody>
                    <a:bodyPr/>
                    <a:lstStyle/>
                    <a:p>
                      <a:r>
                        <a:rPr lang="en-US" dirty="0" smtClean="0"/>
                        <a:t>Cultural impact</a:t>
                      </a:r>
                      <a:endParaRPr lang="en-US" dirty="0"/>
                    </a:p>
                  </a:txBody>
                  <a:tcPr/>
                </a:tc>
                <a:tc>
                  <a:txBody>
                    <a:bodyPr/>
                    <a:lstStyle/>
                    <a:p>
                      <a:r>
                        <a:rPr lang="en-US" dirty="0" smtClean="0"/>
                        <a:t>Fair trade</a:t>
                      </a:r>
                      <a:endParaRPr lang="en-US" dirty="0"/>
                    </a:p>
                  </a:txBody>
                  <a:tcPr/>
                </a:tc>
              </a:tr>
              <a:tr h="370840">
                <a:tc>
                  <a:txBody>
                    <a:bodyPr/>
                    <a:lstStyle/>
                    <a:p>
                      <a:r>
                        <a:rPr lang="en-US" dirty="0" smtClean="0"/>
                        <a:t>Plant safety</a:t>
                      </a:r>
                      <a:endParaRPr lang="en-US" dirty="0"/>
                    </a:p>
                  </a:txBody>
                  <a:tcPr/>
                </a:tc>
                <a:tc>
                  <a:txBody>
                    <a:bodyPr/>
                    <a:lstStyle/>
                    <a:p>
                      <a:r>
                        <a:rPr lang="en-US" dirty="0" smtClean="0"/>
                        <a:t>Indigenous tribes</a:t>
                      </a:r>
                      <a:endParaRPr lang="en-US" dirty="0"/>
                    </a:p>
                  </a:txBody>
                  <a:tcPr/>
                </a:tc>
                <a:tc>
                  <a:txBody>
                    <a:bodyPr/>
                    <a:lstStyle/>
                    <a:p>
                      <a:r>
                        <a:rPr lang="en-US" dirty="0" smtClean="0"/>
                        <a:t>Director’s pay</a:t>
                      </a:r>
                      <a:endParaRPr lang="en-US" dirty="0"/>
                    </a:p>
                  </a:txBody>
                  <a:tcPr/>
                </a:tc>
              </a:tr>
              <a:tr h="370840">
                <a:tc>
                  <a:txBody>
                    <a:bodyPr/>
                    <a:lstStyle/>
                    <a:p>
                      <a:r>
                        <a:rPr lang="en-US" dirty="0" smtClean="0"/>
                        <a:t>Product safety</a:t>
                      </a:r>
                      <a:endParaRPr lang="en-US" dirty="0"/>
                    </a:p>
                  </a:txBody>
                  <a:tcPr/>
                </a:tc>
                <a:tc>
                  <a:txBody>
                    <a:bodyPr/>
                    <a:lstStyle/>
                    <a:p>
                      <a:r>
                        <a:rPr lang="en-US" dirty="0" smtClean="0"/>
                        <a:t>Social exclusion</a:t>
                      </a:r>
                      <a:endParaRPr lang="en-US" dirty="0"/>
                    </a:p>
                  </a:txBody>
                  <a:tcPr/>
                </a:tc>
                <a:tc>
                  <a:txBody>
                    <a:bodyPr/>
                    <a:lstStyle/>
                    <a:p>
                      <a:r>
                        <a:rPr lang="en-US" dirty="0" smtClean="0"/>
                        <a:t>Money laundering</a:t>
                      </a:r>
                      <a:endParaRPr lang="en-US" dirty="0"/>
                    </a:p>
                  </a:txBody>
                  <a:tcPr/>
                </a:tc>
              </a:tr>
              <a:tr h="370840">
                <a:tc>
                  <a:txBody>
                    <a:bodyPr/>
                    <a:lstStyle/>
                    <a:p>
                      <a:endParaRPr lang="en-US"/>
                    </a:p>
                  </a:txBody>
                  <a:tcPr/>
                </a:tc>
                <a:tc>
                  <a:txBody>
                    <a:bodyPr/>
                    <a:lstStyle/>
                    <a:p>
                      <a:r>
                        <a:rPr lang="en-US" dirty="0" smtClean="0"/>
                        <a:t>Product access to poor</a:t>
                      </a:r>
                      <a:endParaRPr lang="en-US" dirty="0"/>
                    </a:p>
                  </a:txBody>
                  <a:tcPr/>
                </a:tc>
                <a:tc>
                  <a:txBody>
                    <a:bodyPr/>
                    <a:lstStyle/>
                    <a:p>
                      <a:endParaRPr lang="en-US"/>
                    </a:p>
                  </a:txBody>
                  <a:tcPr/>
                </a:tc>
              </a:tr>
              <a:tr h="370840">
                <a:tc>
                  <a:txBody>
                    <a:bodyPr/>
                    <a:lstStyle/>
                    <a:p>
                      <a:endParaRPr lang="en-US"/>
                    </a:p>
                  </a:txBody>
                  <a:tcPr/>
                </a:tc>
                <a:tc>
                  <a:txBody>
                    <a:bodyPr/>
                    <a:lstStyle/>
                    <a:p>
                      <a:r>
                        <a:rPr lang="en-US" dirty="0" smtClean="0"/>
                        <a:t>Product abuse</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778169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BHR obligations</a:t>
            </a:r>
            <a:endParaRPr lang="en-US" dirty="0"/>
          </a:p>
        </p:txBody>
      </p:sp>
      <p:sp>
        <p:nvSpPr>
          <p:cNvPr id="3" name="Content Placeholder 2"/>
          <p:cNvSpPr>
            <a:spLocks noGrp="1"/>
          </p:cNvSpPr>
          <p:nvPr>
            <p:ph idx="1"/>
          </p:nvPr>
        </p:nvSpPr>
        <p:spPr>
          <a:xfrm>
            <a:off x="498475" y="1761564"/>
            <a:ext cx="8147051" cy="4738437"/>
          </a:xfrm>
        </p:spPr>
        <p:txBody>
          <a:bodyPr>
            <a:normAutofit lnSpcReduction="10000"/>
          </a:bodyPr>
          <a:lstStyle/>
          <a:p>
            <a:r>
              <a:rPr lang="en-US" dirty="0" smtClean="0"/>
              <a:t>“Hard law” – enforced by state authorities and courts of law</a:t>
            </a:r>
          </a:p>
          <a:p>
            <a:r>
              <a:rPr lang="en-US" dirty="0" smtClean="0"/>
              <a:t>“Soft law” – quasi-legal instruments (and norms) that do not have legally binding force, or whose binding force is somewhat weak or contested</a:t>
            </a:r>
          </a:p>
          <a:p>
            <a:endParaRPr lang="en-US" dirty="0"/>
          </a:p>
          <a:p>
            <a:r>
              <a:rPr lang="en-US" dirty="0" smtClean="0"/>
              <a:t>Much of international law is “soft.” Examples of soft law regulation business and human rights:</a:t>
            </a:r>
          </a:p>
          <a:p>
            <a:pPr lvl="1"/>
            <a:r>
              <a:rPr lang="en-US" dirty="0" smtClean="0"/>
              <a:t>1999 Global Compact – 10 principles to which businesses agree re: protection of human rights</a:t>
            </a:r>
          </a:p>
          <a:p>
            <a:pPr lvl="1"/>
            <a:r>
              <a:rPr lang="en-US" dirty="0" smtClean="0"/>
              <a:t>Business’ voluntary policies</a:t>
            </a:r>
          </a:p>
          <a:p>
            <a:pPr lvl="1"/>
            <a:r>
              <a:rPr lang="en-US" dirty="0" smtClean="0"/>
              <a:t>2011+ UN Guiding Principles and human rights ‘due diligence’</a:t>
            </a:r>
            <a:endParaRPr lang="en-US" dirty="0"/>
          </a:p>
        </p:txBody>
      </p:sp>
    </p:spTree>
    <p:extLst>
      <p:ext uri="{BB962C8B-B14F-4D97-AF65-F5344CB8AC3E}">
        <p14:creationId xmlns:p14="http://schemas.microsoft.com/office/powerpoint/2010/main" val="3678114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Guiding Principles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tx1"/>
                </a:solidFill>
              </a:rPr>
              <a:t>“Protect, Respect, Remedy”</a:t>
            </a:r>
          </a:p>
          <a:p>
            <a:r>
              <a:rPr lang="en-US" dirty="0" smtClean="0"/>
              <a:t>States have a duty to </a:t>
            </a:r>
            <a:r>
              <a:rPr lang="en-US" b="1" dirty="0" smtClean="0"/>
              <a:t>protect</a:t>
            </a:r>
            <a:r>
              <a:rPr lang="en-US" dirty="0" smtClean="0"/>
              <a:t> against human rights abuses by any 3</a:t>
            </a:r>
            <a:r>
              <a:rPr lang="en-US" baseline="30000" dirty="0" smtClean="0"/>
              <a:t>rd</a:t>
            </a:r>
            <a:r>
              <a:rPr lang="en-US" dirty="0" smtClean="0"/>
              <a:t> party (e.g. businesses) within their territory</a:t>
            </a:r>
          </a:p>
          <a:p>
            <a:r>
              <a:rPr lang="en-US" dirty="0" smtClean="0"/>
              <a:t>Companies have duty to </a:t>
            </a:r>
            <a:r>
              <a:rPr lang="en-US" b="1" dirty="0" smtClean="0"/>
              <a:t>respect</a:t>
            </a:r>
            <a:r>
              <a:rPr lang="en-US" dirty="0" smtClean="0"/>
              <a:t> human rights by “knowing and showing”:</a:t>
            </a:r>
          </a:p>
          <a:p>
            <a:pPr lvl="1"/>
            <a:r>
              <a:rPr lang="en-US" dirty="0" smtClean="0"/>
              <a:t>A company policy commitment to human rights</a:t>
            </a:r>
          </a:p>
          <a:p>
            <a:pPr lvl="1"/>
            <a:r>
              <a:rPr lang="en-US" dirty="0" smtClean="0"/>
              <a:t>A human rights due diligence process to identify HR impact</a:t>
            </a:r>
          </a:p>
          <a:p>
            <a:r>
              <a:rPr lang="en-US" dirty="0" smtClean="0"/>
              <a:t>States must take appropriate steps to ensure adequate </a:t>
            </a:r>
            <a:r>
              <a:rPr lang="en-US" b="1" dirty="0" smtClean="0"/>
              <a:t>remedies</a:t>
            </a:r>
            <a:r>
              <a:rPr lang="en-US" dirty="0" smtClean="0"/>
              <a:t> against human rights abuses committed by businesses, while businesses must ensure access to effective non-legal grievance processes</a:t>
            </a:r>
            <a:endParaRPr lang="en-US" dirty="0"/>
          </a:p>
        </p:txBody>
      </p:sp>
    </p:spTree>
    <p:extLst>
      <p:ext uri="{BB962C8B-B14F-4D97-AF65-F5344CB8AC3E}">
        <p14:creationId xmlns:p14="http://schemas.microsoft.com/office/powerpoint/2010/main" val="1596696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Saddle">
  <a:themeElements>
    <a:clrScheme name="Saddle">
      <a:dk1>
        <a:srgbClr val="302C24"/>
      </a:dk1>
      <a:lt1>
        <a:sysClr val="window" lastClr="FFFFFF"/>
      </a:lt1>
      <a:dk2>
        <a:srgbClr val="AC6416"/>
      </a:dk2>
      <a:lt2>
        <a:srgbClr val="E8E4DB"/>
      </a:lt2>
      <a:accent1>
        <a:srgbClr val="C6B178"/>
      </a:accent1>
      <a:accent2>
        <a:srgbClr val="9C5B14"/>
      </a:accent2>
      <a:accent3>
        <a:srgbClr val="71B2BC"/>
      </a:accent3>
      <a:accent4>
        <a:srgbClr val="78AA5D"/>
      </a:accent4>
      <a:accent5>
        <a:srgbClr val="867099"/>
      </a:accent5>
      <a:accent6>
        <a:srgbClr val="4C6F75"/>
      </a:accent6>
      <a:hlink>
        <a:srgbClr val="F27B0E"/>
      </a:hlink>
      <a:folHlink>
        <a:srgbClr val="989268"/>
      </a:folHlink>
    </a:clrScheme>
    <a:fontScheme name="Saddle">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Saddle">
      <a:fillStyleLst>
        <a:solidFill>
          <a:schemeClr val="phClr"/>
        </a:solidFill>
        <a:gradFill rotWithShape="1">
          <a:gsLst>
            <a:gs pos="0">
              <a:schemeClr val="phClr"/>
            </a:gs>
            <a:gs pos="30000">
              <a:schemeClr val="phClr">
                <a:tint val="80000"/>
              </a:schemeClr>
            </a:gs>
            <a:gs pos="100000">
              <a:schemeClr val="phClr">
                <a:tint val="100000"/>
              </a:schemeClr>
            </a:gs>
          </a:gsLst>
          <a:path path="rect">
            <a:fillToRect l="50000" r="100000"/>
          </a:path>
        </a:gradFill>
        <a:blipFill rotWithShape="1">
          <a:blip xmlns:r="http://schemas.openxmlformats.org/officeDocument/2006/relationships" r:embed="rId1">
            <a:duotone>
              <a:schemeClr val="phClr">
                <a:shade val="70000"/>
                <a:satMod val="120000"/>
              </a:schemeClr>
              <a:schemeClr val="phClr">
                <a:tint val="30000"/>
                <a:satMod val="120000"/>
              </a:schemeClr>
            </a:duotone>
          </a:blip>
          <a:stretch/>
        </a:blipFill>
      </a:fillStyleLst>
      <a:lnStyleLst>
        <a:ln w="25400" cap="flat" cmpd="sng" algn="ctr">
          <a:solidFill>
            <a:schemeClr val="phClr">
              <a:shade val="95000"/>
              <a:satMod val="105000"/>
            </a:schemeClr>
          </a:solidFill>
          <a:prstDash val="solid"/>
        </a:ln>
        <a:ln w="50800" cap="flat" cmpd="dbl" algn="ctr">
          <a:solidFill>
            <a:schemeClr val="phClr"/>
          </a:solidFill>
          <a:prstDash val="solid"/>
        </a:ln>
        <a:ln w="76200" cap="flat" cmpd="dbl" algn="ctr">
          <a:solidFill>
            <a:schemeClr val="phClr"/>
          </a:solidFill>
          <a:prstDash val="solid"/>
        </a:ln>
      </a:lnStyleLst>
      <a:effectStyleLst>
        <a:effectStyle>
          <a:effectLst/>
        </a:effectStyle>
        <a:effectStyle>
          <a:effectLst>
            <a:outerShdw blurRad="38100" dist="25400" dir="5400000" rotWithShape="0">
              <a:srgbClr val="FFFFFF">
                <a:alpha val="75000"/>
              </a:srgbClr>
            </a:outerShdw>
          </a:effectLst>
          <a:scene3d>
            <a:camera prst="orthographicFront">
              <a:rot lat="0" lon="0" rev="0"/>
            </a:camera>
            <a:lightRig rig="sunrise" dir="tl">
              <a:rot lat="0" lon="0" rev="1200000"/>
            </a:lightRig>
          </a:scene3d>
          <a:sp3d prstMaterial="softEdge">
            <a:bevelT w="0" h="0"/>
          </a:sp3d>
        </a:effectStyle>
        <a:effectStyle>
          <a:effectLst>
            <a:innerShdw blurRad="76200" dist="38100" dir="13500000">
              <a:srgbClr val="FFFFFF">
                <a:alpha val="75000"/>
              </a:srgbClr>
            </a:innerShdw>
          </a:effectLst>
          <a:scene3d>
            <a:camera prst="perspectiveFront" fov="2400000"/>
            <a:lightRig rig="twoPt" dir="tl"/>
          </a:scene3d>
          <a:sp3d>
            <a:bevelT w="25400" h="12700" prst="angle"/>
          </a:sp3d>
        </a:effectStyle>
      </a:effectStyleLst>
      <a:bgFillStyleLst>
        <a:solidFill>
          <a:schemeClr val="phClr"/>
        </a:solidFill>
        <a:blipFill rotWithShape="1">
          <a:blip xmlns:r="http://schemas.openxmlformats.org/officeDocument/2006/relationships" r:embed="rId2">
            <a:duotone>
              <a:schemeClr val="phClr">
                <a:shade val="30000"/>
                <a:satMod val="250000"/>
              </a:schemeClr>
              <a:schemeClr val="phClr">
                <a:tint val="50000"/>
                <a:satMod val="200000"/>
              </a:schemeClr>
            </a:duotone>
          </a:blip>
          <a:stretch/>
        </a:blipFill>
        <a:blipFill rotWithShape="1">
          <a:blip xmlns:r="http://schemas.openxmlformats.org/officeDocument/2006/relationships" r:embed="rId3">
            <a:duotone>
              <a:schemeClr val="phClr">
                <a:shade val="90000"/>
                <a:hueMod val="90000"/>
                <a:satMod val="150000"/>
                <a:lumMod val="90000"/>
              </a:schemeClr>
              <a:schemeClr val="phClr">
                <a:tint val="70000"/>
                <a:shade val="80000"/>
                <a:satMod val="3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Saddle.thmx</Template>
  <TotalTime>142</TotalTime>
  <Words>1155</Words>
  <Application>Microsoft Macintosh PowerPoint</Application>
  <PresentationFormat>On-screen Show (4:3)</PresentationFormat>
  <Paragraphs>117</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Saddle</vt:lpstr>
      <vt:lpstr>Business and Human Rights</vt:lpstr>
      <vt:lpstr>For class discussion:</vt:lpstr>
      <vt:lpstr>BHR from a business perspective</vt:lpstr>
      <vt:lpstr>BHR from a legal perspective</vt:lpstr>
      <vt:lpstr>Int’l human rights law</vt:lpstr>
      <vt:lpstr>Some ICCPR &amp; ICESCR rights</vt:lpstr>
      <vt:lpstr>What rights may be implicated in the business issues below?</vt:lpstr>
      <vt:lpstr>Forms of BHR obligations</vt:lpstr>
      <vt:lpstr>UN Guiding Principles</vt:lpstr>
      <vt:lpstr>Principle #11</vt:lpstr>
      <vt:lpstr>Principle #12</vt:lpstr>
      <vt:lpstr>Principle #13</vt:lpstr>
      <vt:lpstr>Principle #14</vt:lpstr>
      <vt:lpstr>Principle #15</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and Human Rights Law</dc:title>
  <dc:creator>Meghan McCormack</dc:creator>
  <cp:lastModifiedBy>Meghan McCormack</cp:lastModifiedBy>
  <cp:revision>12</cp:revision>
  <dcterms:created xsi:type="dcterms:W3CDTF">2016-10-21T07:10:40Z</dcterms:created>
  <dcterms:modified xsi:type="dcterms:W3CDTF">2016-10-25T03:25:04Z</dcterms:modified>
</cp:coreProperties>
</file>