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  <p:sldMasterId id="2147483713" r:id="rId2"/>
  </p:sldMasterIdLst>
  <p:notesMasterIdLst>
    <p:notesMasterId r:id="rId16"/>
  </p:notesMasterIdLst>
  <p:handoutMasterIdLst>
    <p:handoutMasterId r:id="rId17"/>
  </p:handoutMasterIdLst>
  <p:sldIdLst>
    <p:sldId id="258" r:id="rId3"/>
    <p:sldId id="285" r:id="rId4"/>
    <p:sldId id="292" r:id="rId5"/>
    <p:sldId id="293" r:id="rId6"/>
    <p:sldId id="296" r:id="rId7"/>
    <p:sldId id="295" r:id="rId8"/>
    <p:sldId id="298" r:id="rId9"/>
    <p:sldId id="302" r:id="rId10"/>
    <p:sldId id="301" r:id="rId11"/>
    <p:sldId id="299" r:id="rId12"/>
    <p:sldId id="294" r:id="rId13"/>
    <p:sldId id="272" r:id="rId14"/>
    <p:sldId id="297" r:id="rId1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943A5E"/>
    <a:srgbClr val="7D1B3C"/>
    <a:srgbClr val="4C8DBF"/>
    <a:srgbClr val="093C7B"/>
    <a:srgbClr val="172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86100" autoAdjust="0"/>
  </p:normalViewPr>
  <p:slideViewPr>
    <p:cSldViewPr snapToGrid="0" snapToObjects="1">
      <p:cViewPr varScale="1">
        <p:scale>
          <a:sx n="48" d="100"/>
          <a:sy n="48" d="100"/>
        </p:scale>
        <p:origin x="184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5D47A0-7425-43D9-98D7-B6E6C7C4817D}" type="datetimeFigureOut">
              <a:rPr lang="de-DE"/>
              <a:pPr>
                <a:defRPr/>
              </a:pPr>
              <a:t>20.09.18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67998A-C009-45E7-9B41-1D77D4D6E9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826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D8CBFA-6641-4856-B82D-4DEB7FA42885}" type="datetimeFigureOut">
              <a:rPr lang="de-DE"/>
              <a:pPr>
                <a:defRPr/>
              </a:pPr>
              <a:t>20.09.18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2A03AD-C774-4ED3-968B-9EBC83A4D5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89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93C7B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02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90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10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40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26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38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criticism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drawbacks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design?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32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64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dilemmas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clashes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e.g.: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•Communication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Availability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Sanctions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•Distribution/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fairness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r>
              <a:rPr lang="en-US" dirty="0"/>
              <a:t>- Lab vs. field: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variable in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  <a:p>
            <a:r>
              <a:rPr lang="en-US" dirty="0"/>
              <a:t>Weaknesses (</a:t>
            </a:r>
            <a:r>
              <a:rPr lang="en-US" dirty="0" err="1"/>
              <a:t>simplied</a:t>
            </a:r>
            <a:r>
              <a:rPr lang="en-US" dirty="0"/>
              <a:t>, artificial, only few factors can be tested, difficult to test the structural factors)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5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97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71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 system of mining licensing and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intertransactional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linkages</a:t>
            </a:r>
            <a:r>
              <a:rPr lang="de-DE" dirty="0">
                <a:effectLst/>
              </a:rPr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2A03AD-C774-4ED3-968B-9EBC83A4D55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2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>
            <a:extLst>
              <a:ext uri="{FF2B5EF4-FFF2-40B4-BE49-F238E27FC236}">
                <a16:creationId xmlns:a16="http://schemas.microsoft.com/office/drawing/2014/main" id="{84644332-C87D-DB40-BD31-BD8293859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izenplatzhalter 2">
            <a:extLst>
              <a:ext uri="{FF2B5EF4-FFF2-40B4-BE49-F238E27FC236}">
                <a16:creationId xmlns:a16="http://schemas.microsoft.com/office/drawing/2014/main" id="{04EA46BB-B27C-D04E-B65C-E43A04C5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  <a:buSzTx/>
            </a:pPr>
            <a:r>
              <a:rPr lang="de-DE" dirty="0" err="1"/>
              <a:t>Abductive</a:t>
            </a:r>
            <a:r>
              <a:rPr lang="de-DE" dirty="0"/>
              <a:t> </a:t>
            </a:r>
            <a:r>
              <a:rPr lang="de-DE" dirty="0" err="1"/>
              <a:t>transdisciplinary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  <a:p>
            <a:pPr>
              <a:spcBef>
                <a:spcPct val="0"/>
              </a:spcBef>
              <a:spcAft>
                <a:spcPts val="300"/>
              </a:spcAft>
              <a:buSzTx/>
            </a:pPr>
            <a:endParaRPr lang="de-DE" dirty="0"/>
          </a:p>
          <a:p>
            <a:pPr>
              <a:spcBef>
                <a:spcPct val="0"/>
              </a:spcBef>
              <a:spcAft>
                <a:spcPts val="300"/>
              </a:spcAft>
              <a:buSzTx/>
            </a:pPr>
            <a:r>
              <a:rPr lang="de-DE" dirty="0" err="1"/>
              <a:t>Cumulative</a:t>
            </a:r>
            <a:r>
              <a:rPr lang="de-DE" dirty="0"/>
              <a:t> </a:t>
            </a:r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dissertation</a:t>
            </a:r>
            <a:endParaRPr lang="de-DE" dirty="0"/>
          </a:p>
          <a:p>
            <a:pPr>
              <a:spcBef>
                <a:spcPct val="0"/>
              </a:spcBef>
              <a:spcAft>
                <a:spcPts val="300"/>
              </a:spcAft>
              <a:buSzTx/>
            </a:pPr>
            <a:endParaRPr lang="de-DE" dirty="0"/>
          </a:p>
          <a:p>
            <a:pPr>
              <a:spcBef>
                <a:spcPct val="0"/>
              </a:spcBef>
              <a:spcAft>
                <a:spcPts val="300"/>
              </a:spcAft>
              <a:buSzTx/>
            </a:pPr>
            <a:r>
              <a:rPr lang="de-DE" dirty="0"/>
              <a:t>Mixed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at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SzTx/>
              <a:buNone/>
            </a:pPr>
            <a:endParaRPr lang="de-DE" dirty="0"/>
          </a:p>
          <a:p>
            <a:pPr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,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endParaRPr lang="de-DE" altLang="de-DE" dirty="0">
              <a:latin typeface="Times" pitchFamily="2" charset="0"/>
            </a:endParaRPr>
          </a:p>
        </p:txBody>
      </p:sp>
      <p:sp>
        <p:nvSpPr>
          <p:cNvPr id="33795" name="Foliennummernplatzhalter 3">
            <a:extLst>
              <a:ext uri="{FF2B5EF4-FFF2-40B4-BE49-F238E27FC236}">
                <a16:creationId xmlns:a16="http://schemas.microsoft.com/office/drawing/2014/main" id="{7CF5FA6E-0E05-4148-8E59-DE0559252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EE60B5-A341-CB4F-85CE-31A6A9A55D1D}" type="slidenum">
              <a:rPr lang="de-DE" altLang="de-DE" sz="1200" b="0">
                <a:solidFill>
                  <a:schemeClr val="tx1"/>
                </a:solidFill>
                <a:latin typeface="Times" pitchFamily="2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0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7.w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24447" r="12508" b="26400"/>
          <a:stretch/>
        </p:blipFill>
        <p:spPr>
          <a:xfrm>
            <a:off x="1396" y="1159132"/>
            <a:ext cx="9145396" cy="570681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427544"/>
            <a:ext cx="1065600" cy="1118880"/>
          </a:xfrm>
          <a:prstGeom prst="rect">
            <a:avLst/>
          </a:prstGeom>
        </p:spPr>
      </p:pic>
      <p:sp>
        <p:nvSpPr>
          <p:cNvPr id="10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1256400" y="1918800"/>
            <a:ext cx="7200000" cy="1616400"/>
          </a:xfrm>
        </p:spPr>
        <p:txBody>
          <a:bodyPr anchor="ctr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talk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2005200" y="3672000"/>
            <a:ext cx="6454800" cy="175149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talk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73972"/>
          <a:stretch/>
        </p:blipFill>
        <p:spPr>
          <a:xfrm>
            <a:off x="-1" y="318260"/>
            <a:ext cx="9140879" cy="82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81600"/>
            <a:ext cx="720000" cy="720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06334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Text ohne Aufzählung)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684826" y="2924175"/>
            <a:ext cx="3810973" cy="3673176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93C7B"/>
                </a:solidFill>
              </a:defRPr>
            </a:lvl1pPr>
            <a:lvl2pPr marL="4572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924174"/>
            <a:ext cx="3818755" cy="367317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93C7B"/>
                </a:solidFill>
              </a:defRPr>
            </a:lvl1pPr>
            <a:lvl2pPr marL="4572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/>
          </p:nvPr>
        </p:nvSpPr>
        <p:spPr>
          <a:xfrm>
            <a:off x="4648200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684826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6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8090-D3CB-49DA-BC2E-ED4E1276E4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8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67792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Text mit Aufzählung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684826" y="2924175"/>
            <a:ext cx="3810973" cy="3673176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924174"/>
            <a:ext cx="3818755" cy="3673177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3"/>
          </p:nvPr>
        </p:nvSpPr>
        <p:spPr>
          <a:xfrm>
            <a:off x="4648200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4"/>
          </p:nvPr>
        </p:nvSpPr>
        <p:spPr>
          <a:xfrm>
            <a:off x="684826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B5EE-00CE-4387-A480-07F9026108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8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73461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Text (ohne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79886"/>
            <a:ext cx="3810973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79886"/>
            <a:ext cx="3818755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157193"/>
            <a:ext cx="7707419" cy="1440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D5A2-0307-4F96-AF29-BD64D3F5A3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07272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Text (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79886"/>
            <a:ext cx="3810973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79886"/>
            <a:ext cx="3818755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157193"/>
            <a:ext cx="7707419" cy="1440160"/>
          </a:xfrm>
        </p:spPr>
        <p:txBody>
          <a:bodyPr>
            <a:noAutofit/>
          </a:bodyPr>
          <a:lstStyle>
            <a:lvl1pPr marL="285750" indent="-285750">
              <a:buClr>
                <a:srgbClr val="093C7B"/>
              </a:buClr>
              <a:buSzPct val="100000"/>
              <a:buFont typeface="Arial"/>
              <a:buChar char="•"/>
              <a:defRPr sz="1400" baseline="0"/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200" baseline="0"/>
            </a:lvl2pPr>
            <a:lvl3pPr marL="1085850" indent="-171450">
              <a:buClr>
                <a:srgbClr val="093C7B"/>
              </a:buClr>
              <a:buFont typeface="Arial"/>
              <a:buChar char="•"/>
              <a:defRPr sz="1200" baseline="0"/>
            </a:lvl3pPr>
            <a:lvl4pPr marL="1543050" indent="-171450">
              <a:buClr>
                <a:srgbClr val="093C7B"/>
              </a:buClr>
              <a:buFont typeface="Arial"/>
              <a:buChar char="•"/>
              <a:defRPr sz="1200" baseline="0"/>
            </a:lvl4pPr>
            <a:lvl5pPr marL="2000250" indent="-171450">
              <a:buClr>
                <a:srgbClr val="093C7B"/>
              </a:buClr>
              <a:buFont typeface="Arial"/>
              <a:buChar char="•"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7C34-2672-4FD6-9EE1-74CFC2B10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06073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mit Über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989138"/>
            <a:ext cx="4885382" cy="4608214"/>
          </a:xfrm>
        </p:spPr>
        <p:txBody>
          <a:bodyPr/>
          <a:lstStyle>
            <a:lvl1pPr>
              <a:buClr>
                <a:srgbClr val="093C7B"/>
              </a:buClr>
              <a:defRPr sz="1800"/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/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/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17203D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17203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924944"/>
            <a:ext cx="2782888" cy="367240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3"/>
          </p:nvPr>
        </p:nvSpPr>
        <p:spPr>
          <a:xfrm>
            <a:off x="682626" y="1989138"/>
            <a:ext cx="2782888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EE59-BE6E-41E3-957A-18A645D717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85303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mit Überschrif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2624" y="1989138"/>
            <a:ext cx="4681463" cy="4608214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5436096" y="2924944"/>
            <a:ext cx="3008313" cy="367240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3"/>
          </p:nvPr>
        </p:nvSpPr>
        <p:spPr>
          <a:xfrm>
            <a:off x="5436096" y="1989138"/>
            <a:ext cx="3008313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Referent: Titel der Veranstaltung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68E5-22C4-43F5-90D6-B46A1DB37E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16397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697280" y="4365104"/>
            <a:ext cx="3801696" cy="22059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3" name="Bildplatzhalter 2"/>
          <p:cNvSpPr>
            <a:spLocks noGrp="1"/>
          </p:cNvSpPr>
          <p:nvPr>
            <p:ph type="pic" idx="16" hasCustomPrompt="1"/>
          </p:nvPr>
        </p:nvSpPr>
        <p:spPr>
          <a:xfrm>
            <a:off x="4652352" y="4365104"/>
            <a:ext cx="3801696" cy="22059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697280" y="1990552"/>
            <a:ext cx="3801696" cy="22305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5" name="Bildplatzhalter 2"/>
          <p:cNvSpPr>
            <a:spLocks noGrp="1"/>
          </p:cNvSpPr>
          <p:nvPr>
            <p:ph type="pic" idx="18" hasCustomPrompt="1"/>
          </p:nvPr>
        </p:nvSpPr>
        <p:spPr>
          <a:xfrm>
            <a:off x="4652352" y="1990553"/>
            <a:ext cx="3801696" cy="22305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20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Referent: Titel der Veranstaltung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9A63-D5DD-4F59-BD66-B99FC9BC8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44455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(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97279" y="1992337"/>
            <a:ext cx="7707419" cy="3020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157193"/>
            <a:ext cx="7707419" cy="1440160"/>
          </a:xfrm>
        </p:spPr>
        <p:txBody>
          <a:bodyPr>
            <a:noAutofit/>
          </a:bodyPr>
          <a:lstStyle>
            <a:lvl1pPr marL="285750" indent="-285750">
              <a:buClr>
                <a:srgbClr val="093C7B"/>
              </a:buClr>
              <a:buSzPct val="100000"/>
              <a:buFont typeface="Arial"/>
              <a:buChar char="•"/>
              <a:defRPr sz="1400" baseline="0"/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200" baseline="0"/>
            </a:lvl2pPr>
            <a:lvl3pPr marL="1085850" indent="-171450">
              <a:buClr>
                <a:srgbClr val="093C7B"/>
              </a:buClr>
              <a:buFont typeface="Arial"/>
              <a:buChar char="•"/>
              <a:defRPr sz="1200" baseline="0"/>
            </a:lvl3pPr>
            <a:lvl4pPr marL="1543050" indent="-171450">
              <a:buClr>
                <a:srgbClr val="093C7B"/>
              </a:buClr>
              <a:buFont typeface="Arial"/>
              <a:buChar char="•"/>
              <a:defRPr sz="1200" baseline="0"/>
            </a:lvl4pPr>
            <a:lvl5pPr marL="2000250" indent="-171450">
              <a:buClr>
                <a:srgbClr val="093C7B"/>
              </a:buClr>
              <a:buFont typeface="Arial"/>
              <a:buChar char="•"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26FA-2D47-452B-B985-36CAEEE031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047458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19672" y="326763"/>
            <a:ext cx="6574342" cy="8223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A81F-165A-408E-9D9C-4A12F94A38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58134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816B-1912-430D-8B40-45677A9A13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6950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73972"/>
          <a:stretch/>
        </p:blipFill>
        <p:spPr>
          <a:xfrm>
            <a:off x="-1" y="318260"/>
            <a:ext cx="9140879" cy="8208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931F8-FB8C-41F9-BB90-B1DD8830DE7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427544"/>
            <a:ext cx="1065600" cy="11188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81600"/>
            <a:ext cx="720000" cy="720000"/>
          </a:xfrm>
          <a:prstGeom prst="rect">
            <a:avLst/>
          </a:prstGeom>
        </p:spPr>
      </p:pic>
      <p:sp>
        <p:nvSpPr>
          <p:cNvPr id="10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1256400" y="1918800"/>
            <a:ext cx="7200000" cy="1616400"/>
          </a:xfrm>
        </p:spPr>
        <p:txBody>
          <a:bodyPr anchor="ctr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talk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2005200" y="3672000"/>
            <a:ext cx="6454800" cy="175149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talk</a:t>
            </a:r>
            <a:endParaRPr lang="de-DE" dirty="0"/>
          </a:p>
        </p:txBody>
      </p:sp>
      <p:sp>
        <p:nvSpPr>
          <p:cNvPr id="14" name="Titel 3"/>
          <p:cNvSpPr txBox="1">
            <a:spLocks/>
          </p:cNvSpPr>
          <p:nvPr userDrawn="1"/>
        </p:nvSpPr>
        <p:spPr bwMode="auto">
          <a:xfrm>
            <a:off x="1619250" y="314888"/>
            <a:ext cx="657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enter</a:t>
            </a:r>
            <a:r>
              <a:rPr lang="de-DE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26566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5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73972"/>
          <a:stretch/>
        </p:blipFill>
        <p:spPr>
          <a:xfrm>
            <a:off x="-1" y="318260"/>
            <a:ext cx="9140879" cy="820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2" y="416847"/>
            <a:ext cx="1066988" cy="9680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816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9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73972"/>
          <a:stretch/>
        </p:blipFill>
        <p:spPr>
          <a:xfrm>
            <a:off x="-1" y="318260"/>
            <a:ext cx="9140879" cy="82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5253-C0A1-40DF-8C04-FD1D56B8B0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2" y="416847"/>
            <a:ext cx="1066988" cy="96802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81600"/>
            <a:ext cx="720000" cy="720000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06520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73972"/>
          <a:stretch/>
        </p:blipFill>
        <p:spPr>
          <a:xfrm>
            <a:off x="-1" y="318260"/>
            <a:ext cx="9140879" cy="82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19250" y="314888"/>
            <a:ext cx="6575425" cy="8223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5253-C0A1-40DF-8C04-FD1D56B8B0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4213" y="1526013"/>
            <a:ext cx="7707420" cy="381612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Clr>
                <a:srgbClr val="4C8DBF"/>
              </a:buClr>
              <a:buFontTx/>
              <a:buNone/>
              <a:defRPr sz="18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/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462652"/>
            <a:ext cx="7707419" cy="12588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2" y="416847"/>
            <a:ext cx="1066988" cy="9680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81600"/>
            <a:ext cx="720000" cy="72000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52919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936000"/>
            <a:ext cx="7776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8000" y="1778400"/>
            <a:ext cx="5112000" cy="43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681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slide, do not use a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24447" r="12508" b="26400"/>
          <a:stretch/>
        </p:blipFill>
        <p:spPr>
          <a:xfrm>
            <a:off x="1396" y="1159132"/>
            <a:ext cx="9145396" cy="5706819"/>
          </a:xfrm>
          <a:prstGeom prst="rect">
            <a:avLst/>
          </a:prstGeom>
        </p:spPr>
      </p:pic>
      <p:grpSp>
        <p:nvGrpSpPr>
          <p:cNvPr id="2" name="Gruppieren 1"/>
          <p:cNvGrpSpPr/>
          <p:nvPr userDrawn="1"/>
        </p:nvGrpSpPr>
        <p:grpSpPr>
          <a:xfrm>
            <a:off x="2792" y="172800"/>
            <a:ext cx="9144000" cy="1139686"/>
            <a:chOff x="2792" y="170884"/>
            <a:chExt cx="9144000" cy="1139686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" y="330273"/>
              <a:ext cx="9144000" cy="820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82" y="170884"/>
              <a:ext cx="1143720" cy="113968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127" y="380727"/>
              <a:ext cx="720000" cy="720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1619250" y="2291474"/>
            <a:ext cx="62059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>
                <a:solidFill>
                  <a:schemeClr val="accent1"/>
                </a:solidFill>
              </a:rPr>
              <a:t>Please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always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use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the</a:t>
            </a:r>
            <a:r>
              <a:rPr lang="de-DE">
                <a:solidFill>
                  <a:schemeClr val="accent1"/>
                </a:solidFill>
              </a:rPr>
              <a:t> „Title </a:t>
            </a:r>
            <a:r>
              <a:rPr lang="de-DE" err="1">
                <a:solidFill>
                  <a:schemeClr val="accent1"/>
                </a:solidFill>
              </a:rPr>
              <a:t>slide</a:t>
            </a:r>
            <a:r>
              <a:rPr lang="de-DE">
                <a:solidFill>
                  <a:schemeClr val="accent1"/>
                </a:solidFill>
              </a:rPr>
              <a:t>“ </a:t>
            </a:r>
            <a:r>
              <a:rPr lang="de-DE" err="1">
                <a:solidFill>
                  <a:schemeClr val="accent1"/>
                </a:solidFill>
              </a:rPr>
              <a:t>or</a:t>
            </a:r>
            <a:r>
              <a:rPr lang="de-DE">
                <a:solidFill>
                  <a:schemeClr val="accent1"/>
                </a:solidFill>
              </a:rPr>
              <a:t> „Title </a:t>
            </a:r>
            <a:r>
              <a:rPr lang="de-DE" err="1">
                <a:solidFill>
                  <a:schemeClr val="accent1"/>
                </a:solidFill>
              </a:rPr>
              <a:t>slide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without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watermark</a:t>
            </a:r>
            <a:r>
              <a:rPr lang="de-DE">
                <a:solidFill>
                  <a:schemeClr val="accent1"/>
                </a:solidFill>
              </a:rPr>
              <a:t>“ </a:t>
            </a:r>
            <a:r>
              <a:rPr lang="de-DE" err="1">
                <a:solidFill>
                  <a:schemeClr val="accent1"/>
                </a:solidFill>
              </a:rPr>
              <a:t>layout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as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your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start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slide</a:t>
            </a:r>
            <a:r>
              <a:rPr lang="de-DE">
                <a:solidFill>
                  <a:schemeClr val="accent1"/>
                </a:solidFill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chemeClr val="accent1"/>
                </a:solidFill>
              </a:rPr>
              <a:t>(</a:t>
            </a:r>
            <a:r>
              <a:rPr lang="de-DE" err="1">
                <a:solidFill>
                  <a:schemeClr val="accent1"/>
                </a:solidFill>
              </a:rPr>
              <a:t>template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with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the</a:t>
            </a:r>
            <a:r>
              <a:rPr lang="de-DE">
                <a:solidFill>
                  <a:schemeClr val="accent1"/>
                </a:solidFill>
              </a:rPr>
              <a:t> IRI </a:t>
            </a:r>
            <a:r>
              <a:rPr lang="de-DE" err="1">
                <a:solidFill>
                  <a:schemeClr val="accent1"/>
                </a:solidFill>
              </a:rPr>
              <a:t>THESys</a:t>
            </a:r>
            <a:r>
              <a:rPr lang="de-DE">
                <a:solidFill>
                  <a:schemeClr val="accent1"/>
                </a:solidFill>
              </a:rPr>
              <a:t> Logo </a:t>
            </a:r>
            <a:r>
              <a:rPr lang="de-DE" err="1">
                <a:solidFill>
                  <a:schemeClr val="accent1"/>
                </a:solidFill>
              </a:rPr>
              <a:t>with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slogan</a:t>
            </a:r>
            <a:r>
              <a:rPr lang="de-DE">
                <a:solidFill>
                  <a:schemeClr val="accent1"/>
                </a:solidFill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err="1">
                <a:solidFill>
                  <a:schemeClr val="accent1"/>
                </a:solidFill>
              </a:rPr>
              <a:t>For</a:t>
            </a:r>
            <a:r>
              <a:rPr lang="de-DE">
                <a:solidFill>
                  <a:schemeClr val="accent1"/>
                </a:solidFill>
              </a:rPr>
              <a:t> all </a:t>
            </a:r>
            <a:r>
              <a:rPr lang="de-DE" err="1">
                <a:solidFill>
                  <a:schemeClr val="accent1"/>
                </a:solidFill>
              </a:rPr>
              <a:t>other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slides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you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can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choose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between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the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layouts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with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the</a:t>
            </a:r>
            <a:r>
              <a:rPr lang="de-DE" baseline="0">
                <a:solidFill>
                  <a:schemeClr val="accent1"/>
                </a:solidFill>
              </a:rPr>
              <a:t> IRI </a:t>
            </a:r>
            <a:r>
              <a:rPr lang="de-DE" baseline="0" err="1">
                <a:solidFill>
                  <a:schemeClr val="accent1"/>
                </a:solidFill>
              </a:rPr>
              <a:t>THESys</a:t>
            </a:r>
            <a:r>
              <a:rPr lang="de-DE" baseline="0">
                <a:solidFill>
                  <a:schemeClr val="accent1"/>
                </a:solidFill>
              </a:rPr>
              <a:t> Logo </a:t>
            </a:r>
            <a:r>
              <a:rPr lang="de-DE" baseline="0" err="1">
                <a:solidFill>
                  <a:schemeClr val="accent1"/>
                </a:solidFill>
              </a:rPr>
              <a:t>without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slogan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or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the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watermark</a:t>
            </a:r>
            <a:r>
              <a:rPr lang="de-DE" baseline="0">
                <a:solidFill>
                  <a:schemeClr val="accent1"/>
                </a:solidFill>
              </a:rPr>
              <a:t> at </a:t>
            </a:r>
            <a:r>
              <a:rPr lang="de-DE" baseline="0" err="1">
                <a:solidFill>
                  <a:schemeClr val="accent1"/>
                </a:solidFill>
              </a:rPr>
              <a:t>the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left</a:t>
            </a:r>
            <a:r>
              <a:rPr lang="de-DE" baseline="0">
                <a:solidFill>
                  <a:schemeClr val="accent1"/>
                </a:solidFill>
              </a:rPr>
              <a:t> </a:t>
            </a:r>
            <a:r>
              <a:rPr lang="de-DE" baseline="0" err="1">
                <a:solidFill>
                  <a:schemeClr val="accent1"/>
                </a:solidFill>
              </a:rPr>
              <a:t>only</a:t>
            </a:r>
            <a:r>
              <a:rPr lang="de-DE" baseline="0">
                <a:solidFill>
                  <a:schemeClr val="accent1"/>
                </a:solidFill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>
                <a:solidFill>
                  <a:schemeClr val="accent1"/>
                </a:solidFill>
              </a:rPr>
              <a:t>						THANKS</a:t>
            </a:r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914399" y="2689102"/>
            <a:ext cx="4748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791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257592" y="2914650"/>
            <a:ext cx="6419850" cy="2066925"/>
          </a:xfrm>
        </p:spPr>
        <p:txBody>
          <a:bodyPr anchor="ctr"/>
          <a:lstStyle>
            <a:lvl1pPr marL="0" indent="0">
              <a:buFontTx/>
              <a:buNone/>
              <a:defRPr lang="de-DE" b="1" dirty="0" smtClean="0"/>
            </a:lvl1pPr>
            <a:lvl2pPr marL="457200" indent="0">
              <a:buFontTx/>
              <a:buNone/>
              <a:defRPr lang="de-DE" b="1" dirty="0" smtClean="0"/>
            </a:lvl2pPr>
            <a:lvl3pPr marL="914400" indent="0">
              <a:buFontTx/>
              <a:buNone/>
              <a:defRPr lang="de-DE" b="1" dirty="0" smtClean="0"/>
            </a:lvl3pPr>
            <a:lvl4pPr marL="1371600" indent="0">
              <a:buFontTx/>
              <a:buNone/>
              <a:defRPr lang="de-DE" b="1" dirty="0" smtClean="0"/>
            </a:lvl4pPr>
            <a:lvl5pPr marL="1828800" indent="0">
              <a:buFontTx/>
              <a:buNone/>
              <a:defRPr lang="de-DE" b="1" dirty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B08B-2D37-4222-9DFE-C3D79281CD93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935151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Text 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07420" cy="4608214"/>
          </a:xfrm>
        </p:spPr>
        <p:txBody>
          <a:bodyPr/>
          <a:lstStyle>
            <a:lvl1pPr>
              <a:buClr>
                <a:srgbClr val="093C7B"/>
              </a:buClr>
              <a:defRPr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8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7CBC-D011-47C1-921E-0A25C8BAF1AC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4292286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Text ohne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07420" cy="460821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93C7B"/>
                </a:solidFill>
              </a:defRPr>
            </a:lvl1pPr>
            <a:lvl2pPr marL="457200" indent="0">
              <a:buClr>
                <a:srgbClr val="4C8DBF"/>
              </a:buClr>
              <a:buFontTx/>
              <a:buNone/>
              <a:defRPr sz="18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47AD-0D3A-488F-B263-702D72984892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794932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(Text mit Aufzählung)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213" y="1621013"/>
            <a:ext cx="7707420" cy="3816126"/>
          </a:xfrm>
        </p:spPr>
        <p:txBody>
          <a:bodyPr/>
          <a:lstStyle>
            <a:lvl1pPr>
              <a:buClr>
                <a:srgbClr val="093C7B"/>
              </a:buClr>
              <a:defRPr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8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533902"/>
            <a:ext cx="7707419" cy="11875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3F84-ACA0-4083-A2DB-D0B388D3DCE1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1184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257592" y="2914650"/>
            <a:ext cx="6419850" cy="2066925"/>
          </a:xfrm>
        </p:spPr>
        <p:txBody>
          <a:bodyPr anchor="ctr"/>
          <a:lstStyle>
            <a:lvl1pPr marL="0" indent="0">
              <a:buFontTx/>
              <a:buNone/>
              <a:defRPr lang="de-DE" b="1" dirty="0" smtClean="0"/>
            </a:lvl1pPr>
            <a:lvl2pPr marL="457200" indent="0">
              <a:buFontTx/>
              <a:buNone/>
              <a:defRPr lang="de-DE" b="1" dirty="0" smtClean="0"/>
            </a:lvl2pPr>
            <a:lvl3pPr marL="914400" indent="0">
              <a:buFontTx/>
              <a:buNone/>
              <a:defRPr lang="de-DE" b="1" dirty="0" smtClean="0"/>
            </a:lvl3pPr>
            <a:lvl4pPr marL="1371600" indent="0">
              <a:buFontTx/>
              <a:buNone/>
              <a:defRPr lang="de-DE" b="1" dirty="0" smtClean="0"/>
            </a:lvl4pPr>
            <a:lvl5pPr marL="1828800" indent="0">
              <a:buFontTx/>
              <a:buNone/>
              <a:defRPr lang="de-DE" b="1" dirty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B08B-2D37-4222-9DFE-C3D79281CD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819112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(Text ohne Aufzählung)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4213" y="1597263"/>
            <a:ext cx="7707420" cy="381612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Clr>
                <a:srgbClr val="4C8DBF"/>
              </a:buClr>
              <a:buFontTx/>
              <a:buNone/>
              <a:defRPr sz="18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/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510152"/>
            <a:ext cx="7707419" cy="12113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AE59-EFAC-4D2E-ACA7-4DE021DBF94A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476617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(Text 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89138"/>
            <a:ext cx="3810973" cy="4608214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8755" cy="4608214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B205-DD96-4786-A18D-961307FDB195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922215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Text ohne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79886"/>
            <a:ext cx="3810973" cy="4617466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79886"/>
            <a:ext cx="3818755" cy="4617466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E75-366D-4324-A07C-77BBA5E8F2E5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852343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Text ohne Aufzählung)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684826" y="2924175"/>
            <a:ext cx="3810973" cy="3673176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93C7B"/>
                </a:solidFill>
              </a:defRPr>
            </a:lvl1pPr>
            <a:lvl2pPr marL="4572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924174"/>
            <a:ext cx="3818755" cy="367317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93C7B"/>
                </a:solidFill>
              </a:defRPr>
            </a:lvl1pPr>
            <a:lvl2pPr marL="4572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/>
          </p:nvPr>
        </p:nvSpPr>
        <p:spPr>
          <a:xfrm>
            <a:off x="4648200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684826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8090-D3CB-49DA-BC2E-ED4E1276E460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8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4294876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Text mit Aufzählung)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684826" y="2924175"/>
            <a:ext cx="3810973" cy="3673176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924174"/>
            <a:ext cx="3818755" cy="3673177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3"/>
          </p:nvPr>
        </p:nvSpPr>
        <p:spPr>
          <a:xfrm>
            <a:off x="4648200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4"/>
          </p:nvPr>
        </p:nvSpPr>
        <p:spPr>
          <a:xfrm>
            <a:off x="684826" y="1989138"/>
            <a:ext cx="3818755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B5EE-00CE-4387-A480-07F902610866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8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438943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Text (ohne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79886"/>
            <a:ext cx="3810973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79886"/>
            <a:ext cx="3818755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157193"/>
            <a:ext cx="7707419" cy="1440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D5A2-0307-4F96-AF29-BD64D3F5A391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218565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Text (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79886"/>
            <a:ext cx="3810973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79886"/>
            <a:ext cx="3818755" cy="303329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157193"/>
            <a:ext cx="7707419" cy="1440160"/>
          </a:xfrm>
        </p:spPr>
        <p:txBody>
          <a:bodyPr>
            <a:noAutofit/>
          </a:bodyPr>
          <a:lstStyle>
            <a:lvl1pPr marL="285750" indent="-285750">
              <a:buClr>
                <a:srgbClr val="093C7B"/>
              </a:buClr>
              <a:buSzPct val="100000"/>
              <a:buFont typeface="Arial"/>
              <a:buChar char="•"/>
              <a:defRPr sz="1400" baseline="0"/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200" baseline="0"/>
            </a:lvl2pPr>
            <a:lvl3pPr marL="1085850" indent="-171450">
              <a:buClr>
                <a:srgbClr val="093C7B"/>
              </a:buClr>
              <a:buFont typeface="Arial"/>
              <a:buChar char="•"/>
              <a:defRPr sz="1200" baseline="0"/>
            </a:lvl3pPr>
            <a:lvl4pPr marL="1543050" indent="-171450">
              <a:buClr>
                <a:srgbClr val="093C7B"/>
              </a:buClr>
              <a:buFont typeface="Arial"/>
              <a:buChar char="•"/>
              <a:defRPr sz="1200" baseline="0"/>
            </a:lvl4pPr>
            <a:lvl5pPr marL="2000250" indent="-171450">
              <a:buClr>
                <a:srgbClr val="093C7B"/>
              </a:buClr>
              <a:buFont typeface="Arial"/>
              <a:buChar char="•"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7C34-2672-4FD6-9EE1-74CFC2B10ED2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991829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mit Über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989138"/>
            <a:ext cx="4885382" cy="4608214"/>
          </a:xfrm>
        </p:spPr>
        <p:txBody>
          <a:bodyPr/>
          <a:lstStyle>
            <a:lvl1pPr>
              <a:buClr>
                <a:srgbClr val="093C7B"/>
              </a:buClr>
              <a:defRPr sz="1800"/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/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/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17203D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17203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924944"/>
            <a:ext cx="2782888" cy="367240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3"/>
          </p:nvPr>
        </p:nvSpPr>
        <p:spPr>
          <a:xfrm>
            <a:off x="682626" y="1989138"/>
            <a:ext cx="2782888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EE59-BE6E-41E3-957A-18A645D7172C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089803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Text mit Überschrif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2624" y="1989138"/>
            <a:ext cx="4681463" cy="4608214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5436096" y="2924944"/>
            <a:ext cx="3008313" cy="367240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3"/>
          </p:nvPr>
        </p:nvSpPr>
        <p:spPr>
          <a:xfrm>
            <a:off x="5436096" y="1989138"/>
            <a:ext cx="3008313" cy="8429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68E5-22C4-43F5-90D6-B46A1DB37E27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7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888167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697280" y="4365104"/>
            <a:ext cx="3801696" cy="22059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3" name="Bildplatzhalter 2"/>
          <p:cNvSpPr>
            <a:spLocks noGrp="1"/>
          </p:cNvSpPr>
          <p:nvPr>
            <p:ph type="pic" idx="16" hasCustomPrompt="1"/>
          </p:nvPr>
        </p:nvSpPr>
        <p:spPr>
          <a:xfrm>
            <a:off x="4652352" y="4365104"/>
            <a:ext cx="3801696" cy="22059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7" hasCustomPrompt="1"/>
          </p:nvPr>
        </p:nvSpPr>
        <p:spPr>
          <a:xfrm>
            <a:off x="697280" y="1990552"/>
            <a:ext cx="3801696" cy="22305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5" name="Bildplatzhalter 2"/>
          <p:cNvSpPr>
            <a:spLocks noGrp="1"/>
          </p:cNvSpPr>
          <p:nvPr>
            <p:ph type="pic" idx="18" hasCustomPrompt="1"/>
          </p:nvPr>
        </p:nvSpPr>
        <p:spPr>
          <a:xfrm>
            <a:off x="4652352" y="1990553"/>
            <a:ext cx="3801696" cy="22305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9A63-D5DD-4F59-BD66-B99FC9BC82A6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9825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Text 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07420" cy="4608214"/>
          </a:xfrm>
        </p:spPr>
        <p:txBody>
          <a:bodyPr/>
          <a:lstStyle>
            <a:lvl1pPr>
              <a:buClr>
                <a:srgbClr val="093C7B"/>
              </a:buClr>
              <a:defRPr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8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7CBC-D011-47C1-921E-0A25C8BAF1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162731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(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97279" y="1992337"/>
            <a:ext cx="7707419" cy="3020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Click </a:t>
            </a:r>
            <a:r>
              <a:rPr lang="de-DE" noProof="0" err="1"/>
              <a:t>symbol</a:t>
            </a:r>
            <a:r>
              <a:rPr lang="de-DE" noProof="0"/>
              <a:t> </a:t>
            </a:r>
            <a:r>
              <a:rPr lang="de-DE" noProof="0" err="1"/>
              <a:t>to</a:t>
            </a:r>
            <a:r>
              <a:rPr lang="de-DE" noProof="0"/>
              <a:t> </a:t>
            </a:r>
            <a:r>
              <a:rPr lang="de-DE" noProof="0" err="1"/>
              <a:t>add</a:t>
            </a:r>
            <a:r>
              <a:rPr lang="de-DE" noProof="0"/>
              <a:t> </a:t>
            </a:r>
            <a:r>
              <a:rPr lang="de-DE" noProof="0" err="1"/>
              <a:t>picture</a:t>
            </a:r>
            <a:endParaRPr lang="de-DE" noProof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157193"/>
            <a:ext cx="7707419" cy="1440160"/>
          </a:xfrm>
        </p:spPr>
        <p:txBody>
          <a:bodyPr>
            <a:noAutofit/>
          </a:bodyPr>
          <a:lstStyle>
            <a:lvl1pPr marL="285750" indent="-285750">
              <a:buClr>
                <a:srgbClr val="093C7B"/>
              </a:buClr>
              <a:buSzPct val="100000"/>
              <a:buFont typeface="Arial"/>
              <a:buChar char="•"/>
              <a:defRPr sz="1400" baseline="0"/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200" baseline="0"/>
            </a:lvl2pPr>
            <a:lvl3pPr marL="1085850" indent="-171450">
              <a:buClr>
                <a:srgbClr val="093C7B"/>
              </a:buClr>
              <a:buFont typeface="Arial"/>
              <a:buChar char="•"/>
              <a:defRPr sz="1200" baseline="0"/>
            </a:lvl3pPr>
            <a:lvl4pPr marL="1543050" indent="-171450">
              <a:buClr>
                <a:srgbClr val="093C7B"/>
              </a:buClr>
              <a:buFont typeface="Arial"/>
              <a:buChar char="•"/>
              <a:defRPr sz="1200" baseline="0"/>
            </a:lvl4pPr>
            <a:lvl5pPr marL="2000250" indent="-171450">
              <a:buClr>
                <a:srgbClr val="093C7B"/>
              </a:buClr>
              <a:buFont typeface="Arial"/>
              <a:buChar char="•"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7F7F7F"/>
                </a:solidFill>
              </a:rPr>
              <a:t>Ort,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26FA-2D47-452B-B985-36CAEEE03114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1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19672" y="326763"/>
            <a:ext cx="6574342" cy="8223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A81F-165A-408E-9D9C-4A12F94A3861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5378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816B-1912-430D-8B40-45677A9A13B3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034825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4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" y="330273"/>
            <a:ext cx="9144000" cy="82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" y="170884"/>
            <a:ext cx="1143720" cy="11396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1" y="38072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5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" y="330273"/>
            <a:ext cx="9144000" cy="82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" y="170884"/>
            <a:ext cx="1143720" cy="11396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1" y="380727"/>
            <a:ext cx="720000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5253-C0A1-40DF-8C04-FD1D56B8B038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342306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" y="330273"/>
            <a:ext cx="9144000" cy="82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" y="170884"/>
            <a:ext cx="1143720" cy="11396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1" y="380727"/>
            <a:ext cx="720000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19250" y="314888"/>
            <a:ext cx="6575425" cy="822325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5253-C0A1-40DF-8C04-FD1D56B8B038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4213" y="1526013"/>
            <a:ext cx="7707420" cy="381612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Clr>
                <a:srgbClr val="4C8DBF"/>
              </a:buClr>
              <a:buFontTx/>
              <a:buNone/>
              <a:defRPr sz="18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/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462652"/>
            <a:ext cx="7707419" cy="12588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95656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Text ohne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07420" cy="460821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93C7B"/>
                </a:solidFill>
              </a:defRPr>
            </a:lvl1pPr>
            <a:lvl2pPr marL="457200" indent="0">
              <a:buClr>
                <a:srgbClr val="4C8DBF"/>
              </a:buClr>
              <a:buFontTx/>
              <a:buNone/>
              <a:defRPr sz="18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53275" y="4250"/>
            <a:ext cx="1955800" cy="311713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47AD-0D3A-488F-B263-702D729848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0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(Text mit Aufzählung)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213" y="1621013"/>
            <a:ext cx="7707420" cy="3816126"/>
          </a:xfrm>
        </p:spPr>
        <p:txBody>
          <a:bodyPr/>
          <a:lstStyle>
            <a:lvl1pPr>
              <a:buClr>
                <a:srgbClr val="093C7B"/>
              </a:buClr>
              <a:defRPr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8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533902"/>
            <a:ext cx="7707419" cy="11875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3F84-ACA0-4083-A2DB-D0B388D3DC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88470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(Text ohne Aufzählung) und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4213" y="1597263"/>
            <a:ext cx="7707420" cy="381612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Clr>
                <a:srgbClr val="4C8DBF"/>
              </a:buClr>
              <a:buFontTx/>
              <a:buNone/>
              <a:defRPr sz="1800">
                <a:solidFill>
                  <a:srgbClr val="093C7B"/>
                </a:solidFill>
              </a:defRPr>
            </a:lvl2pPr>
            <a:lvl3pPr marL="914400" indent="0">
              <a:buClr>
                <a:srgbClr val="4C8DBF"/>
              </a:buClr>
              <a:buFontTx/>
              <a:buNone/>
              <a:defRPr sz="1600"/>
            </a:lvl3pPr>
            <a:lvl4pPr marL="1371600" indent="0">
              <a:buClr>
                <a:srgbClr val="4C8DBF"/>
              </a:buClr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Clr>
                <a:srgbClr val="4C8DBF"/>
              </a:buClr>
              <a:buFontTx/>
              <a:buNone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5510152"/>
            <a:ext cx="7707419" cy="12113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AE59-EFAC-4D2E-ACA7-4DE021DBF9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91852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(Text mit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89138"/>
            <a:ext cx="3810973" cy="4608214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8755" cy="4608214"/>
          </a:xfrm>
        </p:spPr>
        <p:txBody>
          <a:bodyPr/>
          <a:lstStyle>
            <a:lvl1pPr>
              <a:buClr>
                <a:srgbClr val="093C7B"/>
              </a:buClr>
              <a:defRPr sz="1800">
                <a:solidFill>
                  <a:srgbClr val="093C7B"/>
                </a:solidFill>
              </a:defRPr>
            </a:lvl1pPr>
            <a:lvl2pPr marL="742950" indent="-28575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2pPr>
            <a:lvl3pPr marL="11430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3pPr>
            <a:lvl4pPr marL="16002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4pPr>
            <a:lvl5pPr marL="2057400" indent="-228600">
              <a:buClr>
                <a:srgbClr val="093C7B"/>
              </a:buClr>
              <a:buFont typeface="Arial"/>
              <a:buChar char="•"/>
              <a:defRPr sz="1600">
                <a:solidFill>
                  <a:srgbClr val="093C7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B205-DD96-4786-A18D-961307FDB1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50810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Text ohne 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84826" y="1979886"/>
            <a:ext cx="3810973" cy="4617466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79886"/>
            <a:ext cx="3818755" cy="4617466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>
                <a:solidFill>
                  <a:srgbClr val="093C7B"/>
                </a:solidFill>
              </a:defRPr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>
                <a:solidFill>
                  <a:srgbClr val="093C7B"/>
                </a:solidFill>
              </a:defRPr>
            </a:lvl4pPr>
            <a:lvl5pPr marL="182880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676400" y="4250"/>
            <a:ext cx="4876800" cy="311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E75-366D-4324-A07C-77BBA5E8F2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3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38160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7.w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6.wmf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73972"/>
          <a:stretch/>
        </p:blipFill>
        <p:spPr>
          <a:xfrm>
            <a:off x="-1" y="318260"/>
            <a:ext cx="9140879" cy="82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24447" r="12508" b="26400"/>
          <a:stretch/>
        </p:blipFill>
        <p:spPr>
          <a:xfrm>
            <a:off x="1396" y="1159132"/>
            <a:ext cx="9145396" cy="5706819"/>
          </a:xfrm>
          <a:prstGeom prst="rect">
            <a:avLst/>
          </a:prstGeom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84213" y="1989138"/>
            <a:ext cx="770731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50323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41C931F8-FB8C-41F9-BB90-B1DD8830DE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619250" y="314888"/>
            <a:ext cx="657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Click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enter</a:t>
            </a:r>
            <a:r>
              <a:rPr lang="de-DE" altLang="de-DE" dirty="0"/>
              <a:t> title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2" y="416847"/>
            <a:ext cx="1066988" cy="9680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81600"/>
            <a:ext cx="720000" cy="720000"/>
          </a:xfrm>
          <a:prstGeom prst="rect">
            <a:avLst/>
          </a:prstGeom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8694" y="13775"/>
            <a:ext cx="4876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6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37" r:id="rId2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Verdana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24447" r="12508" b="26400"/>
          <a:stretch/>
        </p:blipFill>
        <p:spPr>
          <a:xfrm>
            <a:off x="1396" y="1159132"/>
            <a:ext cx="9145396" cy="57068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" y="330273"/>
            <a:ext cx="9144000" cy="82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84213" y="1989138"/>
            <a:ext cx="770731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8694" y="13775"/>
            <a:ext cx="4876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 err="1"/>
              <a:t>Presenter</a:t>
            </a:r>
            <a:r>
              <a:rPr lang="de-DE"/>
              <a:t>: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50323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41C931F8-FB8C-41F9-BB90-B1DD8830DE7D}" type="slidenum">
              <a:rPr lang="de-DE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7F7F7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" y="170884"/>
            <a:ext cx="1143720" cy="1139686"/>
          </a:xfrm>
          <a:prstGeom prst="rect">
            <a:avLst/>
          </a:prstGeom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619250" y="333938"/>
            <a:ext cx="6575425" cy="8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title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1" y="380727"/>
            <a:ext cx="720000" cy="72000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153275" y="13775"/>
            <a:ext cx="1955800" cy="311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accent2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de-DE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26621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Verdana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093C7B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DICTATOR GAME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985592" y="2020645"/>
            <a:ext cx="7453714" cy="2156910"/>
          </a:xfrm>
        </p:spPr>
        <p:txBody>
          <a:bodyPr/>
          <a:lstStyle/>
          <a:p>
            <a:pPr algn="ctr"/>
            <a:r>
              <a:rPr lang="en-GB" dirty="0"/>
              <a:t>Field experiments for the study of institutional foundations of behaviour in mining transactions in Kyrgyzstan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227A3-8C9E-FF46-B621-96CBA392E4B7}"/>
              </a:ext>
            </a:extLst>
          </p:cNvPr>
          <p:cNvSpPr txBox="1"/>
          <p:nvPr/>
        </p:nvSpPr>
        <p:spPr>
          <a:xfrm>
            <a:off x="2296402" y="4118728"/>
            <a:ext cx="483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rgbClr val="093C7B"/>
              </a:solidFill>
              <a:latin typeface="Verdana"/>
              <a:cs typeface="+mn-cs"/>
            </a:endParaRPr>
          </a:p>
          <a:p>
            <a:pPr algn="ctr"/>
            <a:r>
              <a:rPr lang="de-DE" b="1" dirty="0">
                <a:solidFill>
                  <a:srgbClr val="093C7B"/>
                </a:solidFill>
                <a:latin typeface="Verdana"/>
                <a:cs typeface="+mn-cs"/>
              </a:rPr>
              <a:t>20.September 2018</a:t>
            </a:r>
          </a:p>
          <a:p>
            <a:pPr algn="ctr"/>
            <a:r>
              <a:rPr lang="de-DE" b="1" dirty="0">
                <a:solidFill>
                  <a:srgbClr val="093C7B"/>
                </a:solidFill>
                <a:latin typeface="Verdana"/>
                <a:cs typeface="+mn-cs"/>
              </a:rPr>
              <a:t>AUCA, </a:t>
            </a:r>
            <a:r>
              <a:rPr lang="de-DE" b="1" dirty="0" err="1">
                <a:solidFill>
                  <a:srgbClr val="093C7B"/>
                </a:solidFill>
                <a:latin typeface="Verdana"/>
                <a:cs typeface="+mn-cs"/>
              </a:rPr>
              <a:t>Bishkek</a:t>
            </a:r>
            <a:endParaRPr lang="de-DE" b="1" dirty="0">
              <a:solidFill>
                <a:srgbClr val="093C7B"/>
              </a:solidFill>
              <a:latin typeface="Verdana"/>
              <a:cs typeface="+mn-c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43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Adaptation for testing </a:t>
            </a:r>
            <a:r>
              <a:rPr lang="en-US" b="1" dirty="0" err="1"/>
              <a:t>behaviour</a:t>
            </a:r>
            <a:r>
              <a:rPr lang="en-US" b="1" dirty="0"/>
              <a:t> in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953" y="1746993"/>
            <a:ext cx="7707420" cy="4118883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1600" dirty="0"/>
              <a:t>Can centre-periphery intergroup conflict tendencies predict intensity of resistance against mining projects?</a:t>
            </a:r>
          </a:p>
          <a:p>
            <a:pPr marL="285750" indent="-285750" algn="just">
              <a:spcBef>
                <a:spcPts val="30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sz="1600" u="sng" dirty="0"/>
              <a:t>Possible hypotheses</a:t>
            </a:r>
            <a:r>
              <a:rPr lang="en-US" sz="1600" dirty="0"/>
              <a:t>:</a:t>
            </a:r>
          </a:p>
          <a:p>
            <a:pPr marL="271463" lvl="1" algn="just">
              <a:spcAft>
                <a:spcPts val="1500"/>
              </a:spcAft>
            </a:pPr>
            <a:r>
              <a:rPr lang="en-GB" sz="1600" b="1" dirty="0"/>
              <a:t>H1: </a:t>
            </a:r>
            <a:r>
              <a:rPr lang="en-GB" sz="1600" dirty="0"/>
              <a:t>Intergroup conflicts are associated with</a:t>
            </a:r>
            <a:r>
              <a:rPr lang="en-GB" sz="1600" b="1" dirty="0"/>
              <a:t> </a:t>
            </a:r>
            <a:r>
              <a:rPr lang="en-GB" sz="1600" dirty="0"/>
              <a:t>parochial altruism: increased in-group cooperation is accompanied by decreased out-group.</a:t>
            </a:r>
            <a:endParaRPr lang="de-DE" sz="1600" dirty="0"/>
          </a:p>
          <a:p>
            <a:pPr marL="271463" lvl="1" algn="just">
              <a:spcAft>
                <a:spcPts val="1500"/>
              </a:spcAft>
            </a:pPr>
            <a:r>
              <a:rPr lang="en-GB" sz="1600" b="1" dirty="0"/>
              <a:t>H2: </a:t>
            </a:r>
            <a:r>
              <a:rPr lang="en-GB" sz="1600" dirty="0"/>
              <a:t>The out-group cooperation decreases with geographical distance.</a:t>
            </a:r>
            <a:endParaRPr lang="en-US" sz="1600" dirty="0"/>
          </a:p>
          <a:p>
            <a:pPr marL="271463" lvl="1" algn="just">
              <a:spcAft>
                <a:spcPts val="1500"/>
              </a:spcAft>
            </a:pPr>
            <a:r>
              <a:rPr lang="en-US" sz="1600" b="1" dirty="0"/>
              <a:t>H3: </a:t>
            </a:r>
            <a:r>
              <a:rPr lang="en-US" sz="1600" dirty="0"/>
              <a:t>In and out-group cooperation decreases with state involvement (trust / corruption)</a:t>
            </a:r>
          </a:p>
          <a:p>
            <a:pPr algn="just">
              <a:spcAft>
                <a:spcPts val="15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78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Experience so far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3774345" y="324433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Background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1678413"/>
            <a:ext cx="7707420" cy="488113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Study of mining conflicts by experimental methods: very multifaceted yet challenging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Difficult to get respondents: no time, interest or suspicious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Difficult to control the experiment conditions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Time-consuming!!!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Therefore: Important to know the scope and limitations of your research question and strategy!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Next: </a:t>
            </a:r>
            <a:r>
              <a:rPr lang="en-US" sz="1600" dirty="0" err="1"/>
              <a:t>Orlovka</a:t>
            </a:r>
            <a:r>
              <a:rPr lang="en-US" sz="1600" dirty="0"/>
              <a:t> with new challenges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44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572153" y="5719569"/>
            <a:ext cx="4301027" cy="636781"/>
          </a:xfrm>
        </p:spPr>
        <p:txBody>
          <a:bodyPr/>
          <a:lstStyle/>
          <a:p>
            <a:pPr algn="ctr"/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!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6F7B08B-2D37-4222-9DFE-C3D79281CD9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19250" y="526579"/>
            <a:ext cx="6575425" cy="56717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b="1"/>
              <a:t>Q&amp;A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51" y="1517567"/>
            <a:ext cx="5037582" cy="377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1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49808" y="2440882"/>
            <a:ext cx="7837869" cy="3182112"/>
          </a:xfrm>
        </p:spPr>
        <p:txBody>
          <a:bodyPr/>
          <a:lstStyle/>
          <a:p>
            <a:r>
              <a:rPr lang="de-DE" sz="1600" b="0" dirty="0"/>
              <a:t>Abbink, K., et al. (2012). "Parochial altruism in inter-group conflicts." Economics Letters 117(1): 45-48</a:t>
            </a:r>
          </a:p>
          <a:p>
            <a:endParaRPr lang="de-DE" sz="1600" b="0" dirty="0"/>
          </a:p>
          <a:p>
            <a:r>
              <a:rPr lang="de-DE" sz="1600" b="0" dirty="0"/>
              <a:t>Kahneman, D., et al. (1986). "Fairness and the Assumptions of Economics." The Journal of Business 59(4): S285-S300</a:t>
            </a:r>
          </a:p>
          <a:p>
            <a:endParaRPr lang="de-DE" sz="1600" b="0" dirty="0"/>
          </a:p>
          <a:p>
            <a:r>
              <a:rPr lang="de-DE" sz="1600" b="0" dirty="0" err="1"/>
              <a:t>Kumtor</a:t>
            </a:r>
            <a:r>
              <a:rPr lang="de-DE" sz="1600" b="0" dirty="0"/>
              <a:t>, 2017. </a:t>
            </a:r>
            <a:r>
              <a:rPr lang="de-DE" sz="1600" b="0" dirty="0" err="1"/>
              <a:t>Kumtor’s</a:t>
            </a:r>
            <a:r>
              <a:rPr lang="de-DE" sz="1600" b="0" dirty="0"/>
              <a:t> 2016 Basic Operating </a:t>
            </a:r>
            <a:r>
              <a:rPr lang="de-DE" sz="1600" b="0" dirty="0" err="1"/>
              <a:t>Results</a:t>
            </a:r>
            <a:r>
              <a:rPr lang="de-DE" sz="1600" b="0" dirty="0"/>
              <a:t>. https://</a:t>
            </a:r>
            <a:r>
              <a:rPr lang="de-DE" sz="1600" b="0" dirty="0" err="1"/>
              <a:t>www.kumtor.kg</a:t>
            </a:r>
            <a:r>
              <a:rPr lang="de-DE" sz="1600" b="0" dirty="0"/>
              <a:t>/</a:t>
            </a:r>
            <a:r>
              <a:rPr lang="de-DE" sz="1600" b="0" dirty="0" err="1"/>
              <a:t>wp</a:t>
            </a:r>
            <a:r>
              <a:rPr lang="de-DE" sz="1600" b="0" dirty="0"/>
              <a:t>-content/</a:t>
            </a:r>
            <a:r>
              <a:rPr lang="de-DE" sz="1600" b="0" dirty="0" err="1"/>
              <a:t>uploads</a:t>
            </a:r>
            <a:r>
              <a:rPr lang="de-DE" sz="1600" b="0" dirty="0"/>
              <a:t>/2017/04/Basic_Operating_Results_2016_en.pdf (</a:t>
            </a:r>
            <a:r>
              <a:rPr lang="de-DE" sz="1600" b="0" dirty="0" err="1"/>
              <a:t>accessed</a:t>
            </a:r>
            <a:r>
              <a:rPr lang="de-DE" sz="1600" b="0" dirty="0"/>
              <a:t> on 30.09.2017)</a:t>
            </a:r>
          </a:p>
          <a:p>
            <a:endParaRPr lang="de-DE" sz="1600" b="0" dirty="0"/>
          </a:p>
          <a:p>
            <a:r>
              <a:rPr lang="de-DE" sz="1600" b="0" dirty="0"/>
              <a:t>Silva, A. S. and R. Mace (2014). "Cooperation and conflict: field experiments in Northern Ireland." Proc Biol Sci 281(1792)</a:t>
            </a:r>
          </a:p>
          <a:p>
            <a:r>
              <a:rPr lang="de-DE" sz="1600" b="0" dirty="0"/>
              <a:t> </a:t>
            </a:r>
          </a:p>
          <a:p>
            <a:r>
              <a:rPr lang="en-US" sz="1600" b="0" dirty="0"/>
              <a:t>Whitt, S. and R. K. Wilson (2007). "The Dictator Game, Fairness and Ethnicity in Postwar Bosnia." American Journal of Political Science 51(3): 655-66</a:t>
            </a:r>
            <a:endParaRPr lang="de-DE" sz="1600" b="0" dirty="0"/>
          </a:p>
          <a:p>
            <a:pPr algn="ctr"/>
            <a:endParaRPr lang="de-DE" sz="16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6F7B08B-2D37-4222-9DFE-C3D79281CD9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619250" y="526579"/>
            <a:ext cx="6575425" cy="567172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b="1"/>
              <a:t>Selected bibliography</a:t>
            </a:r>
          </a:p>
        </p:txBody>
      </p:sp>
    </p:spTree>
    <p:extLst>
      <p:ext uri="{BB962C8B-B14F-4D97-AF65-F5344CB8AC3E}">
        <p14:creationId xmlns:p14="http://schemas.microsoft.com/office/powerpoint/2010/main" val="160611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Outline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90" y="1561499"/>
            <a:ext cx="7707420" cy="460821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dirty="0"/>
              <a:t>General comments and specific questions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dirty="0"/>
              <a:t>Reflection: What have we done?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dirty="0"/>
              <a:t>Experimental methods for the study of social dilemma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dirty="0"/>
              <a:t>What is the Dictator Game (DG)?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dirty="0"/>
              <a:t>Adapted DG for testing </a:t>
            </a:r>
            <a:r>
              <a:rPr lang="en-US" dirty="0" err="1"/>
              <a:t>behaviour</a:t>
            </a:r>
            <a:r>
              <a:rPr lang="en-US" dirty="0"/>
              <a:t> in Kyrgyz mining sector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r>
              <a:rPr lang="en-US" dirty="0"/>
              <a:t>Closing remarks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Font typeface="Arial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314888"/>
            <a:ext cx="6575425" cy="822324"/>
          </a:xfrm>
        </p:spPr>
        <p:txBody>
          <a:bodyPr anchor="ctr" anchorCtr="0"/>
          <a:lstStyle/>
          <a:p>
            <a:r>
              <a:rPr lang="en-US" b="1"/>
              <a:t>General comments and specific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0322" y="1741433"/>
            <a:ext cx="7707420" cy="488113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2000"/>
              </a:spcAft>
            </a:pPr>
            <a:r>
              <a:rPr lang="en-US" sz="1600" dirty="0"/>
              <a:t>Let’s discuss:</a:t>
            </a:r>
          </a:p>
          <a:p>
            <a:pPr marL="285750" indent="-285750">
              <a:spcBef>
                <a:spcPts val="30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1600" dirty="0"/>
              <a:t>What are your impressions, general comments?</a:t>
            </a:r>
          </a:p>
          <a:p>
            <a:pPr marL="285750" indent="-285750">
              <a:spcBef>
                <a:spcPts val="30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1600" dirty="0"/>
              <a:t>How and why did you dictate?</a:t>
            </a:r>
          </a:p>
          <a:p>
            <a:pPr marL="285750" indent="-285750">
              <a:spcBef>
                <a:spcPts val="30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1600" dirty="0"/>
              <a:t>Any questions for clarification regarding the general design and aim?</a:t>
            </a:r>
          </a:p>
          <a:p>
            <a:pPr marL="285750" indent="-285750">
              <a:spcBef>
                <a:spcPts val="30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1600" dirty="0"/>
              <a:t>Specific questions, any suggestions for revising formulations?</a:t>
            </a:r>
          </a:p>
          <a:p>
            <a:pPr marL="285750" indent="-285750">
              <a:spcBef>
                <a:spcPts val="30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1600" dirty="0"/>
              <a:t>How about:</a:t>
            </a:r>
          </a:p>
          <a:p>
            <a:pPr marL="742950" lvl="1" indent="-285750">
              <a:spcBef>
                <a:spcPts val="3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n-US" sz="1600" dirty="0"/>
              <a:t>Q13 – income intervals</a:t>
            </a:r>
          </a:p>
          <a:p>
            <a:pPr marL="742950" lvl="1" indent="-285750">
              <a:spcBef>
                <a:spcPts val="3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n-US" sz="1600" dirty="0"/>
              <a:t>Q14 – </a:t>
            </a:r>
            <a:r>
              <a:rPr lang="ru-RU" sz="1600" dirty="0"/>
              <a:t>конфликт </a:t>
            </a:r>
            <a:r>
              <a:rPr lang="de-DE" sz="1600" dirty="0"/>
              <a:t>vs. </a:t>
            </a:r>
            <a:r>
              <a:rPr lang="ru-RU" sz="1600" dirty="0"/>
              <a:t>спор</a:t>
            </a:r>
            <a:endParaRPr lang="de-DE" sz="1600" dirty="0"/>
          </a:p>
          <a:p>
            <a:pPr marL="742950" lvl="1" indent="-285750">
              <a:spcBef>
                <a:spcPts val="3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n-US" sz="1600" dirty="0"/>
              <a:t>Q16 – negative and positive consequences</a:t>
            </a:r>
          </a:p>
          <a:p>
            <a:pPr marL="742950" lvl="1" indent="-285750">
              <a:spcBef>
                <a:spcPts val="3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n-US" sz="1600" dirty="0"/>
              <a:t>Who asks the questions?</a:t>
            </a:r>
          </a:p>
          <a:p>
            <a:pPr>
              <a:spcBef>
                <a:spcPts val="300"/>
              </a:spcBef>
              <a:spcAft>
                <a:spcPts val="1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Reflection: What did we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3774345" y="324433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Background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1678413"/>
            <a:ext cx="7707420" cy="488113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We gave respondents gift money and compensated for their time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In two rounds, we tested how much they are willing to cooperate and share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Cause = children &amp; socially </a:t>
            </a:r>
            <a:r>
              <a:rPr lang="en-US" sz="1600" dirty="0" err="1"/>
              <a:t>marginalised</a:t>
            </a:r>
            <a:endParaRPr lang="en-US" sz="1600" dirty="0"/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Help whom? Us vs. them (</a:t>
            </a:r>
            <a:r>
              <a:rPr lang="en-US" sz="1600" dirty="0" err="1"/>
              <a:t>Orlovka</a:t>
            </a:r>
            <a:r>
              <a:rPr lang="en-US" sz="1600" dirty="0"/>
              <a:t> vs. Kyrgyzstan)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Controlled for state involvement: state vs. non-state entities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Formulated predictors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Finally, specific stance on mining and behavior in mining transactions</a:t>
            </a:r>
          </a:p>
        </p:txBody>
      </p:sp>
    </p:spTree>
    <p:extLst>
      <p:ext uri="{BB962C8B-B14F-4D97-AF65-F5344CB8AC3E}">
        <p14:creationId xmlns:p14="http://schemas.microsoft.com/office/powerpoint/2010/main" val="2051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Experimental methods for the study of social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1678413"/>
            <a:ext cx="7707420" cy="4881136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1800"/>
              </a:spcAft>
            </a:pPr>
            <a:r>
              <a:rPr lang="en-US" sz="1600" dirty="0"/>
              <a:t>Experiments are …</a:t>
            </a:r>
          </a:p>
          <a:p>
            <a:pPr marL="285750" indent="-285750" algn="just">
              <a:spcBef>
                <a:spcPts val="3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methods of investigating causal relationships among variables, or to test a hypothesis</a:t>
            </a:r>
          </a:p>
          <a:p>
            <a:pPr marL="285750" indent="-285750" algn="just">
              <a:spcBef>
                <a:spcPts val="3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1600" dirty="0"/>
              <a:t>cornerstone of empirically studying the (treatment) effect of a change in one factor, holding all other factors constant or controlling them</a:t>
            </a:r>
          </a:p>
          <a:p>
            <a:pPr marL="285750" indent="-285750" algn="just">
              <a:spcBef>
                <a:spcPts val="3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1600" dirty="0"/>
              <a:t>when used in economics most commonly for testing theory against predictions of game theoretic models (homo </a:t>
            </a:r>
            <a:r>
              <a:rPr lang="en-US" sz="1600" dirty="0" err="1"/>
              <a:t>oeconomicus</a:t>
            </a:r>
            <a:r>
              <a:rPr lang="en-US" sz="1600" dirty="0"/>
              <a:t>, „rational“ agents) </a:t>
            </a:r>
          </a:p>
          <a:p>
            <a:pPr marL="285750" indent="-285750" algn="just">
              <a:spcBef>
                <a:spcPts val="3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1600" dirty="0"/>
              <a:t>Experiments in the field can be, in combination with other methods, </a:t>
            </a:r>
            <a:r>
              <a:rPr lang="en-US" sz="1600" dirty="0" err="1"/>
              <a:t>utilised</a:t>
            </a:r>
            <a:r>
              <a:rPr lang="en-US" sz="1600" dirty="0"/>
              <a:t> as a trigger for qualitative (research) work</a:t>
            </a:r>
          </a:p>
          <a:p>
            <a:pPr marL="285750" indent="-285750" algn="just">
              <a:spcBef>
                <a:spcPts val="3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1600" dirty="0"/>
              <a:t>Require caution in application, interpretation and </a:t>
            </a:r>
            <a:r>
              <a:rPr lang="en-US" sz="1600" dirty="0" err="1"/>
              <a:t>generalisation</a:t>
            </a:r>
            <a:endParaRPr lang="en-US" sz="1600" dirty="0"/>
          </a:p>
          <a:p>
            <a:pPr marL="285750" indent="-285750" algn="just">
              <a:spcBef>
                <a:spcPts val="300"/>
              </a:spcBef>
              <a:spcAft>
                <a:spcPts val="1800"/>
              </a:spcAft>
              <a:buFont typeface="Arial" charset="0"/>
              <a:buChar char="•"/>
            </a:pPr>
            <a:endParaRPr lang="en-US" sz="1600" dirty="0"/>
          </a:p>
          <a:p>
            <a:pPr algn="just">
              <a:spcBef>
                <a:spcPts val="300"/>
              </a:spcBef>
              <a:spcAft>
                <a:spcPts val="1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38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Dictator Game?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3774345" y="324433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Background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1678413"/>
            <a:ext cx="7707420" cy="4881136"/>
          </a:xfrm>
        </p:spPr>
        <p:txBody>
          <a:bodyPr/>
          <a:lstStyle/>
          <a:p>
            <a:pPr marL="285750" indent="-285750" algn="just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Dictator Game is widely used in the </a:t>
            </a:r>
            <a:r>
              <a:rPr lang="en-US" sz="1600" dirty="0" err="1"/>
              <a:t>behavioural</a:t>
            </a:r>
            <a:r>
              <a:rPr lang="en-US" sz="1600" dirty="0"/>
              <a:t> economics from the early 1980s, with Kahneman et al. (1986) leading the way</a:t>
            </a:r>
          </a:p>
          <a:p>
            <a:pPr marL="285750" indent="-285750" algn="just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One-stage game for negating standard economic theory of profit-maximization; testing other-regarding behavior, fairness, parochial altruism</a:t>
            </a:r>
          </a:p>
          <a:p>
            <a:pPr marL="285750" indent="-285750" algn="just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1600" dirty="0"/>
              <a:t>Why Dictator? Player A dictates the outcome of the game risk-free: allocates a sum of money between him/herself and a second subject (Player B/other group(s))</a:t>
            </a:r>
          </a:p>
          <a:p>
            <a:pPr marL="285750" indent="-285750" algn="just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1600" dirty="0"/>
              <a:t>Based on pure self-interest, Player A should keep all money, transferring nothing to Player B. </a:t>
            </a:r>
          </a:p>
          <a:p>
            <a:pPr marL="285750" indent="-285750" algn="just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1600" dirty="0"/>
              <a:t>However, subjects generally transfer a nontrivial sum of money to the corresponding Player B under a wide variety of experimental conditions (Witt and Wilson 2007)</a:t>
            </a:r>
            <a:endParaRPr lang="en-US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95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</a:t>
            </a:r>
            <a:r>
              <a:rPr lang="en-US" b="1" dirty="0" err="1"/>
              <a:t>behaviour</a:t>
            </a:r>
            <a:r>
              <a:rPr lang="en-US" b="1" dirty="0"/>
              <a:t> in Kyrgyz mining sector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5253-C0A1-40DF-8C04-FD1D56B8B03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3933" y="1586973"/>
            <a:ext cx="7707420" cy="4118883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2000"/>
              </a:spcAft>
            </a:pPr>
            <a:r>
              <a:rPr lang="en-US" sz="1600" dirty="0"/>
              <a:t>Adapted DG to test selfish homo </a:t>
            </a:r>
            <a:r>
              <a:rPr lang="en-US" sz="1600" dirty="0" err="1"/>
              <a:t>oeconomicus</a:t>
            </a:r>
            <a:r>
              <a:rPr lang="en-US" sz="1600" dirty="0"/>
              <a:t> in mining transactions: is the behavior purely profit-maximization motivated?</a:t>
            </a:r>
          </a:p>
          <a:p>
            <a:pPr algn="just">
              <a:spcAft>
                <a:spcPts val="1500"/>
              </a:spcAft>
            </a:pPr>
            <a:endParaRPr lang="en-US" sz="16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5F82F1-935B-674B-B700-0D21B0B9A1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 bwMode="auto">
          <a:xfrm>
            <a:off x="-43287" y="2225654"/>
            <a:ext cx="5586657" cy="39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009A5F-E4A1-9D44-B5F2-7B28DCA7A9FD}"/>
              </a:ext>
            </a:extLst>
          </p:cNvPr>
          <p:cNvSpPr txBox="1"/>
          <p:nvPr/>
        </p:nvSpPr>
        <p:spPr>
          <a:xfrm>
            <a:off x="5601550" y="2535767"/>
            <a:ext cx="34819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Emblematic of a resource-cursed economy 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Kumtor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alone contributed 8% to the GDP and 23.4% to the industrial output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Kumtor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2017:1). 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Mining of national strategic importance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is however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characterised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upheavals and conflicts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most prominent of all reasons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44B78-34A5-7641-9CA8-EB7AB5C7D2A8}"/>
              </a:ext>
            </a:extLst>
          </p:cNvPr>
          <p:cNvSpPr txBox="1"/>
          <p:nvPr/>
        </p:nvSpPr>
        <p:spPr>
          <a:xfrm>
            <a:off x="573933" y="6291579"/>
            <a:ext cx="85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Overaching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RQ: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de-DE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7966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E1798B-301F-2147-9FC2-2B8605CF1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1" y="1671638"/>
            <a:ext cx="7985813" cy="45144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6571C3-D1FB-5E4D-BBEA-A172F8B40BFB}"/>
              </a:ext>
            </a:extLst>
          </p:cNvPr>
          <p:cNvSpPr txBox="1">
            <a:spLocks/>
          </p:cNvSpPr>
          <p:nvPr/>
        </p:nvSpPr>
        <p:spPr>
          <a:xfrm>
            <a:off x="1604961" y="357744"/>
            <a:ext cx="6824662" cy="822325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b="1" dirty="0"/>
              <a:t>Mining transactions and </a:t>
            </a:r>
            <a:r>
              <a:rPr lang="en-US" b="1" dirty="0" err="1"/>
              <a:t>intertransactional</a:t>
            </a:r>
            <a:r>
              <a:rPr lang="en-US" b="1" dirty="0"/>
              <a:t> linkages</a:t>
            </a:r>
          </a:p>
        </p:txBody>
      </p:sp>
    </p:spTree>
    <p:extLst>
      <p:ext uri="{BB962C8B-B14F-4D97-AF65-F5344CB8AC3E}">
        <p14:creationId xmlns:p14="http://schemas.microsoft.com/office/powerpoint/2010/main" val="395838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F9F1CA3-AC20-374E-9E4E-5F6D295F009E}"/>
              </a:ext>
            </a:extLst>
          </p:cNvPr>
          <p:cNvSpPr txBox="1">
            <a:spLocks/>
          </p:cNvSpPr>
          <p:nvPr/>
        </p:nvSpPr>
        <p:spPr>
          <a:xfrm>
            <a:off x="1755775" y="1711325"/>
            <a:ext cx="6597650" cy="4703763"/>
          </a:xfrm>
          <a:prstGeom prst="rect">
            <a:avLst/>
          </a:prstGeom>
        </p:spPr>
        <p:txBody>
          <a:bodyPr/>
          <a:lstStyle>
            <a:lvl1pPr marL="342900" indent="-342900" defTabSz="4572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altLang="de-DE" sz="16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Operationalising analysis of institutionalisation of rules of behaviour: a transaction cost economics approach </a:t>
            </a:r>
          </a:p>
          <a:p>
            <a:pPr marL="0" indent="0">
              <a:spcAft>
                <a:spcPts val="300"/>
              </a:spcAft>
            </a:pPr>
            <a:r>
              <a:rPr lang="en-GB" altLang="de-DE" sz="16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FW1: July 2015, geographically-bounded to the capital 	city, (N=30)</a:t>
            </a:r>
          </a:p>
          <a:p>
            <a:pPr eaLnBrk="1" hangingPunct="1">
              <a:spcAft>
                <a:spcPts val="900"/>
              </a:spcAft>
              <a:buSzPct val="100000"/>
              <a:buFont typeface="Arial" panose="020B0604020202020204" pitchFamily="34" charset="0"/>
              <a:buNone/>
            </a:pPr>
            <a:endParaRPr lang="en-GB" altLang="de-DE" sz="1600" b="0" dirty="0">
              <a:solidFill>
                <a:srgbClr val="00549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altLang="de-DE" sz="16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Kyrgyzstan - sitting on a gold mine: exploring competing claims and persisting conflicts in the rural south </a:t>
            </a:r>
          </a:p>
          <a:p>
            <a:pPr marL="0" indent="0">
              <a:spcAft>
                <a:spcPts val="300"/>
              </a:spcAft>
              <a:buSzPct val="100000"/>
            </a:pPr>
            <a:r>
              <a:rPr lang="en-GB" altLang="de-DE" sz="16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 2: December 2015, Bishkek, </a:t>
            </a:r>
            <a:r>
              <a:rPr lang="en-GB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Batken</a:t>
            </a:r>
            <a:r>
              <a:rPr lang="en-GB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FW3: June – 	July 2016, </a:t>
            </a:r>
            <a:r>
              <a:rPr lang="en-GB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Maydan</a:t>
            </a:r>
            <a:r>
              <a:rPr lang="en-GB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village, </a:t>
            </a:r>
            <a:r>
              <a:rPr lang="en-GB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Batken</a:t>
            </a:r>
            <a:r>
              <a:rPr lang="en-GB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region) (N=70)</a:t>
            </a:r>
          </a:p>
          <a:p>
            <a:pPr eaLnBrk="1" hangingPunct="1">
              <a:spcAft>
                <a:spcPts val="900"/>
              </a:spcAft>
              <a:buSzPct val="100000"/>
              <a:buFont typeface="Arial" panose="020B0604020202020204" pitchFamily="34" charset="0"/>
              <a:buNone/>
            </a:pPr>
            <a:endParaRPr lang="en-GB" altLang="de-DE" sz="1800" b="0" dirty="0">
              <a:solidFill>
                <a:srgbClr val="00549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GB" altLang="de-DE" sz="16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prosocial behaviour, case of cooperative industrial north vis-à-vis Bishkek</a:t>
            </a:r>
          </a:p>
          <a:p>
            <a:pPr marL="0" indent="0">
              <a:spcAft>
                <a:spcPts val="900"/>
              </a:spcAft>
              <a:buSzPct val="100000"/>
            </a:pPr>
            <a:r>
              <a:rPr lang="en-GB" altLang="de-DE" sz="1800" b="0" dirty="0">
                <a:solidFill>
                  <a:srgbClr val="00549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FW4: September – </a:t>
            </a:r>
            <a:r>
              <a:rPr lang="de-DE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lang="de-DE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2018, </a:t>
            </a:r>
            <a:r>
              <a:rPr lang="de-DE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Bishkek</a:t>
            </a:r>
            <a:r>
              <a:rPr lang="de-DE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600" b="0" dirty="0" err="1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Orlovka</a:t>
            </a:r>
            <a:r>
              <a:rPr lang="de-DE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	</a:t>
            </a:r>
            <a:r>
              <a:rPr lang="en-GB" altLang="de-DE" sz="1600" b="0" dirty="0">
                <a:solidFill>
                  <a:srgbClr val="0054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(N=120)</a:t>
            </a:r>
          </a:p>
          <a:p>
            <a:pPr marL="0" indent="0" eaLnBrk="1" hangingPunct="1">
              <a:spcAft>
                <a:spcPts val="900"/>
              </a:spcAft>
              <a:buSzPct val="100000"/>
            </a:pPr>
            <a:endParaRPr lang="de-DE" altLang="de-DE" sz="1400" b="0" dirty="0">
              <a:solidFill>
                <a:srgbClr val="00549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Aft>
                <a:spcPts val="900"/>
              </a:spcAft>
              <a:buSzPct val="100000"/>
            </a:pPr>
            <a:endParaRPr lang="en-GB" altLang="de-DE" sz="1800" b="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de-DE" sz="1800" b="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C89C9D3-3C19-D744-88B2-2575DE2D2113}"/>
              </a:ext>
            </a:extLst>
          </p:cNvPr>
          <p:cNvSpPr txBox="1">
            <a:spLocks/>
          </p:cNvSpPr>
          <p:nvPr/>
        </p:nvSpPr>
        <p:spPr>
          <a:xfrm>
            <a:off x="2006134" y="531626"/>
            <a:ext cx="6575425" cy="53181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2400" spc="-1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dirty="0" err="1"/>
              <a:t>Tracing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conflict</a:t>
            </a:r>
            <a:endParaRPr lang="en-GB" dirty="0"/>
          </a:p>
        </p:txBody>
      </p:sp>
      <p:pic>
        <p:nvPicPr>
          <p:cNvPr id="32771" name="Grafik 1">
            <a:extLst>
              <a:ext uri="{FF2B5EF4-FFF2-40B4-BE49-F238E27FC236}">
                <a16:creationId xmlns:a16="http://schemas.microsoft.com/office/drawing/2014/main" id="{B90D945F-9F58-5A43-B6EF-24EA85C13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14986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Grafik 2">
            <a:extLst>
              <a:ext uri="{FF2B5EF4-FFF2-40B4-BE49-F238E27FC236}">
                <a16:creationId xmlns:a16="http://schemas.microsoft.com/office/drawing/2014/main" id="{804E7D26-743A-844C-8E99-89BA49C1D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63" y="4267200"/>
            <a:ext cx="17827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I THESys Powerpoint-Vorlage">
  <a:themeElements>
    <a:clrScheme name="IRI THESys">
      <a:dk1>
        <a:srgbClr val="FFFFFF"/>
      </a:dk1>
      <a:lt1>
        <a:srgbClr val="005496"/>
      </a:lt1>
      <a:dk2>
        <a:srgbClr val="2A83BE"/>
      </a:dk2>
      <a:lt2>
        <a:srgbClr val="000000"/>
      </a:lt2>
      <a:accent1>
        <a:srgbClr val="943B5E"/>
      </a:accent1>
      <a:accent2>
        <a:srgbClr val="7F7F7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6E407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RI THESys Powerpoint-Vorlage">
  <a:themeElements>
    <a:clrScheme name="IRI THESys">
      <a:dk1>
        <a:srgbClr val="FFFFFF"/>
      </a:dk1>
      <a:lt1>
        <a:srgbClr val="005496"/>
      </a:lt1>
      <a:dk2>
        <a:srgbClr val="2A83BE"/>
      </a:dk2>
      <a:lt2>
        <a:srgbClr val="000000"/>
      </a:lt2>
      <a:accent1>
        <a:srgbClr val="943B5E"/>
      </a:accent1>
      <a:accent2>
        <a:srgbClr val="7F7F7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6E407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856</Words>
  <Application>Microsoft Macintosh PowerPoint</Application>
  <PresentationFormat>On-screen Show (4:3)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Adobe Gothic Std B</vt:lpstr>
      <vt:lpstr>Arial</vt:lpstr>
      <vt:lpstr>Calibri</vt:lpstr>
      <vt:lpstr>Times</vt:lpstr>
      <vt:lpstr>Verdana</vt:lpstr>
      <vt:lpstr>IRI THESys Powerpoint-Vorlage</vt:lpstr>
      <vt:lpstr>1_IRI THESys Powerpoint-Vorlage</vt:lpstr>
      <vt:lpstr>DICTATOR GAME</vt:lpstr>
      <vt:lpstr>Outline</vt:lpstr>
      <vt:lpstr>General comments and specific questions</vt:lpstr>
      <vt:lpstr>Reflection: What did we do?</vt:lpstr>
      <vt:lpstr>Experimental methods for the study of social dilemma</vt:lpstr>
      <vt:lpstr>What is the Dictator Game?</vt:lpstr>
      <vt:lpstr>Testing behaviour in Kyrgyz mining sector</vt:lpstr>
      <vt:lpstr>PowerPoint Presentation</vt:lpstr>
      <vt:lpstr>PowerPoint Presentation</vt:lpstr>
      <vt:lpstr>Adaptation for testing behaviour in mining</vt:lpstr>
      <vt:lpstr>Experience so far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Dombrowski, Anne</dc:creator>
  <cp:lastModifiedBy>Beril Ocakli</cp:lastModifiedBy>
  <cp:revision>219</cp:revision>
  <dcterms:created xsi:type="dcterms:W3CDTF">2013-11-19T14:59:18Z</dcterms:created>
  <dcterms:modified xsi:type="dcterms:W3CDTF">2018-09-20T05:32:01Z</dcterms:modified>
</cp:coreProperties>
</file>