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291" r:id="rId3"/>
    <p:sldId id="277" r:id="rId4"/>
    <p:sldId id="274" r:id="rId5"/>
    <p:sldId id="257" r:id="rId6"/>
    <p:sldId id="258" r:id="rId7"/>
    <p:sldId id="275" r:id="rId8"/>
    <p:sldId id="289" r:id="rId9"/>
    <p:sldId id="290" r:id="rId10"/>
    <p:sldId id="278" r:id="rId11"/>
    <p:sldId id="280" r:id="rId12"/>
    <p:sldId id="284" r:id="rId13"/>
    <p:sldId id="285" r:id="rId14"/>
    <p:sldId id="265" r:id="rId15"/>
    <p:sldId id="266" r:id="rId16"/>
    <p:sldId id="279" r:id="rId17"/>
    <p:sldId id="281" r:id="rId18"/>
    <p:sldId id="286" r:id="rId19"/>
    <p:sldId id="283" r:id="rId20"/>
    <p:sldId id="287" r:id="rId21"/>
    <p:sldId id="276" r:id="rId22"/>
    <p:sldId id="451" r:id="rId23"/>
    <p:sldId id="452" r:id="rId24"/>
    <p:sldId id="453" r:id="rId25"/>
    <p:sldId id="454" r:id="rId26"/>
    <p:sldId id="455" r:id="rId27"/>
    <p:sldId id="456" r:id="rId28"/>
    <p:sldId id="457" r:id="rId29"/>
    <p:sldId id="282" r:id="rId30"/>
    <p:sldId id="27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4" d="100"/>
          <a:sy n="74" d="100"/>
        </p:scale>
        <p:origin x="293"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43C33F-9DE7-4A48-82F1-CBAF91157A63}" type="doc">
      <dgm:prSet loTypeId="urn:microsoft.com/office/officeart/2005/8/layout/hierarchy1" loCatId="hierarchy" qsTypeId="urn:microsoft.com/office/officeart/2005/8/quickstyle/simple4" qsCatId="simple" csTypeId="urn:microsoft.com/office/officeart/2005/8/colors/accent0_3" csCatId="mainScheme"/>
      <dgm:spPr/>
      <dgm:t>
        <a:bodyPr/>
        <a:lstStyle/>
        <a:p>
          <a:endParaRPr lang="en-US"/>
        </a:p>
      </dgm:t>
    </dgm:pt>
    <dgm:pt modelId="{FCAF12DB-0113-4966-BF98-DCC429752427}">
      <dgm:prSet/>
      <dgm:spPr/>
      <dgm:t>
        <a:bodyPr/>
        <a:lstStyle/>
        <a:p>
          <a:r>
            <a:rPr lang="en-US"/>
            <a:t>Climate-economy country profiles</a:t>
          </a:r>
        </a:p>
      </dgm:t>
    </dgm:pt>
    <dgm:pt modelId="{A8953168-7D26-43B6-A9F3-13EFB8D7EAFF}" type="parTrans" cxnId="{944B5708-615F-4B79-A09D-BCC2E62F4B88}">
      <dgm:prSet/>
      <dgm:spPr/>
      <dgm:t>
        <a:bodyPr/>
        <a:lstStyle/>
        <a:p>
          <a:endParaRPr lang="en-US"/>
        </a:p>
      </dgm:t>
    </dgm:pt>
    <dgm:pt modelId="{E7C7F77C-28D0-4385-9395-D7AEDE7BFDA3}" type="sibTrans" cxnId="{944B5708-615F-4B79-A09D-BCC2E62F4B88}">
      <dgm:prSet/>
      <dgm:spPr/>
      <dgm:t>
        <a:bodyPr/>
        <a:lstStyle/>
        <a:p>
          <a:endParaRPr lang="en-US"/>
        </a:p>
      </dgm:t>
    </dgm:pt>
    <dgm:pt modelId="{9E1C9CB7-4124-45CD-A5E0-73B19688A747}">
      <dgm:prSet/>
      <dgm:spPr/>
      <dgm:t>
        <a:bodyPr/>
        <a:lstStyle/>
        <a:p>
          <a:r>
            <a:rPr lang="en-US"/>
            <a:t>Individual climate policies (including NDC)</a:t>
          </a:r>
        </a:p>
      </dgm:t>
    </dgm:pt>
    <dgm:pt modelId="{2D503AED-796E-4DC0-BE95-5D38583BA0E7}" type="parTrans" cxnId="{CFD03DB0-0773-4E25-8E49-EC20CED4F34B}">
      <dgm:prSet/>
      <dgm:spPr/>
      <dgm:t>
        <a:bodyPr/>
        <a:lstStyle/>
        <a:p>
          <a:endParaRPr lang="en-US"/>
        </a:p>
      </dgm:t>
    </dgm:pt>
    <dgm:pt modelId="{67A913EF-1B1F-4A6D-A93E-67706217B0A5}" type="sibTrans" cxnId="{CFD03DB0-0773-4E25-8E49-EC20CED4F34B}">
      <dgm:prSet/>
      <dgm:spPr/>
      <dgm:t>
        <a:bodyPr/>
        <a:lstStyle/>
        <a:p>
          <a:endParaRPr lang="en-US"/>
        </a:p>
      </dgm:t>
    </dgm:pt>
    <dgm:pt modelId="{4C205CEF-E4B4-4842-B1B7-1813F06744D1}">
      <dgm:prSet/>
      <dgm:spPr/>
      <dgm:t>
        <a:bodyPr/>
        <a:lstStyle/>
        <a:p>
          <a:r>
            <a:rPr lang="en-US"/>
            <a:t>Access to global climate funding</a:t>
          </a:r>
        </a:p>
      </dgm:t>
    </dgm:pt>
    <dgm:pt modelId="{F374A3EA-25E4-4FBF-A742-5AE706ED5452}" type="parTrans" cxnId="{605C7B0D-574F-4986-9B7E-499F3BF45BDA}">
      <dgm:prSet/>
      <dgm:spPr/>
      <dgm:t>
        <a:bodyPr/>
        <a:lstStyle/>
        <a:p>
          <a:endParaRPr lang="en-US"/>
        </a:p>
      </dgm:t>
    </dgm:pt>
    <dgm:pt modelId="{B8A94550-3FA8-47C9-8911-96FD22E9FB28}" type="sibTrans" cxnId="{605C7B0D-574F-4986-9B7E-499F3BF45BDA}">
      <dgm:prSet/>
      <dgm:spPr/>
      <dgm:t>
        <a:bodyPr/>
        <a:lstStyle/>
        <a:p>
          <a:endParaRPr lang="en-US"/>
        </a:p>
      </dgm:t>
    </dgm:pt>
    <dgm:pt modelId="{E8BF5147-9CAB-4B07-9D93-2635F2291E1C}" type="pres">
      <dgm:prSet presAssocID="{8A43C33F-9DE7-4A48-82F1-CBAF91157A63}" presName="hierChild1" presStyleCnt="0">
        <dgm:presLayoutVars>
          <dgm:chPref val="1"/>
          <dgm:dir/>
          <dgm:animOne val="branch"/>
          <dgm:animLvl val="lvl"/>
          <dgm:resizeHandles/>
        </dgm:presLayoutVars>
      </dgm:prSet>
      <dgm:spPr/>
    </dgm:pt>
    <dgm:pt modelId="{66950451-3535-4D1D-8B9E-B0A5DB7CB522}" type="pres">
      <dgm:prSet presAssocID="{FCAF12DB-0113-4966-BF98-DCC429752427}" presName="hierRoot1" presStyleCnt="0"/>
      <dgm:spPr/>
    </dgm:pt>
    <dgm:pt modelId="{C563E24A-3150-461A-962B-1FDA33FBBA5F}" type="pres">
      <dgm:prSet presAssocID="{FCAF12DB-0113-4966-BF98-DCC429752427}" presName="composite" presStyleCnt="0"/>
      <dgm:spPr/>
    </dgm:pt>
    <dgm:pt modelId="{5925637A-BE07-46CE-8CBD-064CEC9A26EA}" type="pres">
      <dgm:prSet presAssocID="{FCAF12DB-0113-4966-BF98-DCC429752427}" presName="background" presStyleLbl="node0" presStyleIdx="0" presStyleCnt="3"/>
      <dgm:spPr/>
    </dgm:pt>
    <dgm:pt modelId="{21FB8D93-DDB9-4DAF-8A3D-99B095C362EA}" type="pres">
      <dgm:prSet presAssocID="{FCAF12DB-0113-4966-BF98-DCC429752427}" presName="text" presStyleLbl="fgAcc0" presStyleIdx="0" presStyleCnt="3">
        <dgm:presLayoutVars>
          <dgm:chPref val="3"/>
        </dgm:presLayoutVars>
      </dgm:prSet>
      <dgm:spPr/>
    </dgm:pt>
    <dgm:pt modelId="{48E20693-CE42-4255-A3BE-9481106AB465}" type="pres">
      <dgm:prSet presAssocID="{FCAF12DB-0113-4966-BF98-DCC429752427}" presName="hierChild2" presStyleCnt="0"/>
      <dgm:spPr/>
    </dgm:pt>
    <dgm:pt modelId="{5A4DDBD1-F1DE-43AA-A112-F2CC3CD29BEF}" type="pres">
      <dgm:prSet presAssocID="{9E1C9CB7-4124-45CD-A5E0-73B19688A747}" presName="hierRoot1" presStyleCnt="0"/>
      <dgm:spPr/>
    </dgm:pt>
    <dgm:pt modelId="{6B5D4143-2CFC-49E9-B9A0-4D94EF31CBD3}" type="pres">
      <dgm:prSet presAssocID="{9E1C9CB7-4124-45CD-A5E0-73B19688A747}" presName="composite" presStyleCnt="0"/>
      <dgm:spPr/>
    </dgm:pt>
    <dgm:pt modelId="{BBEFAEE1-5872-44DF-8E5F-B58EFBE9682B}" type="pres">
      <dgm:prSet presAssocID="{9E1C9CB7-4124-45CD-A5E0-73B19688A747}" presName="background" presStyleLbl="node0" presStyleIdx="1" presStyleCnt="3"/>
      <dgm:spPr/>
    </dgm:pt>
    <dgm:pt modelId="{366E6C08-A109-4559-B115-FA3BCB48A416}" type="pres">
      <dgm:prSet presAssocID="{9E1C9CB7-4124-45CD-A5E0-73B19688A747}" presName="text" presStyleLbl="fgAcc0" presStyleIdx="1" presStyleCnt="3">
        <dgm:presLayoutVars>
          <dgm:chPref val="3"/>
        </dgm:presLayoutVars>
      </dgm:prSet>
      <dgm:spPr/>
    </dgm:pt>
    <dgm:pt modelId="{49D5CD02-96F9-4D54-BBC3-804916C07FB9}" type="pres">
      <dgm:prSet presAssocID="{9E1C9CB7-4124-45CD-A5E0-73B19688A747}" presName="hierChild2" presStyleCnt="0"/>
      <dgm:spPr/>
    </dgm:pt>
    <dgm:pt modelId="{36C2C7B7-893F-4D95-9F8D-DA518C0B47F1}" type="pres">
      <dgm:prSet presAssocID="{4C205CEF-E4B4-4842-B1B7-1813F06744D1}" presName="hierRoot1" presStyleCnt="0"/>
      <dgm:spPr/>
    </dgm:pt>
    <dgm:pt modelId="{619A3EC6-4E27-45B5-9DB4-464A17AB7C09}" type="pres">
      <dgm:prSet presAssocID="{4C205CEF-E4B4-4842-B1B7-1813F06744D1}" presName="composite" presStyleCnt="0"/>
      <dgm:spPr/>
    </dgm:pt>
    <dgm:pt modelId="{59AA7743-A02D-4BB7-B69D-EB9B0C2F048A}" type="pres">
      <dgm:prSet presAssocID="{4C205CEF-E4B4-4842-B1B7-1813F06744D1}" presName="background" presStyleLbl="node0" presStyleIdx="2" presStyleCnt="3"/>
      <dgm:spPr/>
    </dgm:pt>
    <dgm:pt modelId="{C061B91F-F725-49A5-AC7C-619222BDEE1E}" type="pres">
      <dgm:prSet presAssocID="{4C205CEF-E4B4-4842-B1B7-1813F06744D1}" presName="text" presStyleLbl="fgAcc0" presStyleIdx="2" presStyleCnt="3">
        <dgm:presLayoutVars>
          <dgm:chPref val="3"/>
        </dgm:presLayoutVars>
      </dgm:prSet>
      <dgm:spPr/>
    </dgm:pt>
    <dgm:pt modelId="{009BFEFA-1418-4FBB-A29B-66A2AA0D06CD}" type="pres">
      <dgm:prSet presAssocID="{4C205CEF-E4B4-4842-B1B7-1813F06744D1}" presName="hierChild2" presStyleCnt="0"/>
      <dgm:spPr/>
    </dgm:pt>
  </dgm:ptLst>
  <dgm:cxnLst>
    <dgm:cxn modelId="{944B5708-615F-4B79-A09D-BCC2E62F4B88}" srcId="{8A43C33F-9DE7-4A48-82F1-CBAF91157A63}" destId="{FCAF12DB-0113-4966-BF98-DCC429752427}" srcOrd="0" destOrd="0" parTransId="{A8953168-7D26-43B6-A9F3-13EFB8D7EAFF}" sibTransId="{E7C7F77C-28D0-4385-9395-D7AEDE7BFDA3}"/>
    <dgm:cxn modelId="{605C7B0D-574F-4986-9B7E-499F3BF45BDA}" srcId="{8A43C33F-9DE7-4A48-82F1-CBAF91157A63}" destId="{4C205CEF-E4B4-4842-B1B7-1813F06744D1}" srcOrd="2" destOrd="0" parTransId="{F374A3EA-25E4-4FBF-A742-5AE706ED5452}" sibTransId="{B8A94550-3FA8-47C9-8911-96FD22E9FB28}"/>
    <dgm:cxn modelId="{4AB64A68-6D93-435B-BF1D-F87116FC6FC5}" type="presOf" srcId="{4C205CEF-E4B4-4842-B1B7-1813F06744D1}" destId="{C061B91F-F725-49A5-AC7C-619222BDEE1E}" srcOrd="0" destOrd="0" presId="urn:microsoft.com/office/officeart/2005/8/layout/hierarchy1"/>
    <dgm:cxn modelId="{21D0B370-CFBF-4D84-8ABB-1B2427B04ADA}" type="presOf" srcId="{8A43C33F-9DE7-4A48-82F1-CBAF91157A63}" destId="{E8BF5147-9CAB-4B07-9D93-2635F2291E1C}" srcOrd="0" destOrd="0" presId="urn:microsoft.com/office/officeart/2005/8/layout/hierarchy1"/>
    <dgm:cxn modelId="{E6DABD75-504C-4BC8-93AE-0029A40CC868}" type="presOf" srcId="{FCAF12DB-0113-4966-BF98-DCC429752427}" destId="{21FB8D93-DDB9-4DAF-8A3D-99B095C362EA}" srcOrd="0" destOrd="0" presId="urn:microsoft.com/office/officeart/2005/8/layout/hierarchy1"/>
    <dgm:cxn modelId="{598FA5A1-321C-49C5-B989-9F743FB785D9}" type="presOf" srcId="{9E1C9CB7-4124-45CD-A5E0-73B19688A747}" destId="{366E6C08-A109-4559-B115-FA3BCB48A416}" srcOrd="0" destOrd="0" presId="urn:microsoft.com/office/officeart/2005/8/layout/hierarchy1"/>
    <dgm:cxn modelId="{CFD03DB0-0773-4E25-8E49-EC20CED4F34B}" srcId="{8A43C33F-9DE7-4A48-82F1-CBAF91157A63}" destId="{9E1C9CB7-4124-45CD-A5E0-73B19688A747}" srcOrd="1" destOrd="0" parTransId="{2D503AED-796E-4DC0-BE95-5D38583BA0E7}" sibTransId="{67A913EF-1B1F-4A6D-A93E-67706217B0A5}"/>
    <dgm:cxn modelId="{CFEF1DBD-2631-4005-96CD-B18A69CFEE92}" type="presParOf" srcId="{E8BF5147-9CAB-4B07-9D93-2635F2291E1C}" destId="{66950451-3535-4D1D-8B9E-B0A5DB7CB522}" srcOrd="0" destOrd="0" presId="urn:microsoft.com/office/officeart/2005/8/layout/hierarchy1"/>
    <dgm:cxn modelId="{DA12D380-EC62-4693-B0E5-7E88446E0770}" type="presParOf" srcId="{66950451-3535-4D1D-8B9E-B0A5DB7CB522}" destId="{C563E24A-3150-461A-962B-1FDA33FBBA5F}" srcOrd="0" destOrd="0" presId="urn:microsoft.com/office/officeart/2005/8/layout/hierarchy1"/>
    <dgm:cxn modelId="{16D63021-8353-4FE4-A34C-2ED125F24BA1}" type="presParOf" srcId="{C563E24A-3150-461A-962B-1FDA33FBBA5F}" destId="{5925637A-BE07-46CE-8CBD-064CEC9A26EA}" srcOrd="0" destOrd="0" presId="urn:microsoft.com/office/officeart/2005/8/layout/hierarchy1"/>
    <dgm:cxn modelId="{720FC90B-96ED-4019-93DF-0C254BCDE2E7}" type="presParOf" srcId="{C563E24A-3150-461A-962B-1FDA33FBBA5F}" destId="{21FB8D93-DDB9-4DAF-8A3D-99B095C362EA}" srcOrd="1" destOrd="0" presId="urn:microsoft.com/office/officeart/2005/8/layout/hierarchy1"/>
    <dgm:cxn modelId="{A260CDB0-EC8F-474E-BB8B-86D5A5F331F5}" type="presParOf" srcId="{66950451-3535-4D1D-8B9E-B0A5DB7CB522}" destId="{48E20693-CE42-4255-A3BE-9481106AB465}" srcOrd="1" destOrd="0" presId="urn:microsoft.com/office/officeart/2005/8/layout/hierarchy1"/>
    <dgm:cxn modelId="{F14F0997-D06A-4FDC-980E-2C412A2E6B7E}" type="presParOf" srcId="{E8BF5147-9CAB-4B07-9D93-2635F2291E1C}" destId="{5A4DDBD1-F1DE-43AA-A112-F2CC3CD29BEF}" srcOrd="1" destOrd="0" presId="urn:microsoft.com/office/officeart/2005/8/layout/hierarchy1"/>
    <dgm:cxn modelId="{B3ADED98-29D8-4CC9-BF2D-93A3CC6B4E80}" type="presParOf" srcId="{5A4DDBD1-F1DE-43AA-A112-F2CC3CD29BEF}" destId="{6B5D4143-2CFC-49E9-B9A0-4D94EF31CBD3}" srcOrd="0" destOrd="0" presId="urn:microsoft.com/office/officeart/2005/8/layout/hierarchy1"/>
    <dgm:cxn modelId="{870C63E6-7AF4-4DDD-ABA5-068817A57EC4}" type="presParOf" srcId="{6B5D4143-2CFC-49E9-B9A0-4D94EF31CBD3}" destId="{BBEFAEE1-5872-44DF-8E5F-B58EFBE9682B}" srcOrd="0" destOrd="0" presId="urn:microsoft.com/office/officeart/2005/8/layout/hierarchy1"/>
    <dgm:cxn modelId="{A393555A-FC22-4349-B2B5-30723F755A4A}" type="presParOf" srcId="{6B5D4143-2CFC-49E9-B9A0-4D94EF31CBD3}" destId="{366E6C08-A109-4559-B115-FA3BCB48A416}" srcOrd="1" destOrd="0" presId="urn:microsoft.com/office/officeart/2005/8/layout/hierarchy1"/>
    <dgm:cxn modelId="{295C17AE-96C2-41B6-A2C2-D4670891A8F8}" type="presParOf" srcId="{5A4DDBD1-F1DE-43AA-A112-F2CC3CD29BEF}" destId="{49D5CD02-96F9-4D54-BBC3-804916C07FB9}" srcOrd="1" destOrd="0" presId="urn:microsoft.com/office/officeart/2005/8/layout/hierarchy1"/>
    <dgm:cxn modelId="{99B4E3C1-ECC3-4C03-9D22-0E5DCA720D56}" type="presParOf" srcId="{E8BF5147-9CAB-4B07-9D93-2635F2291E1C}" destId="{36C2C7B7-893F-4D95-9F8D-DA518C0B47F1}" srcOrd="2" destOrd="0" presId="urn:microsoft.com/office/officeart/2005/8/layout/hierarchy1"/>
    <dgm:cxn modelId="{FE14EEAD-3FE9-4DCA-82FB-3A575CA7F60F}" type="presParOf" srcId="{36C2C7B7-893F-4D95-9F8D-DA518C0B47F1}" destId="{619A3EC6-4E27-45B5-9DB4-464A17AB7C09}" srcOrd="0" destOrd="0" presId="urn:microsoft.com/office/officeart/2005/8/layout/hierarchy1"/>
    <dgm:cxn modelId="{21147E79-D4AC-4488-95B6-092F4D29A425}" type="presParOf" srcId="{619A3EC6-4E27-45B5-9DB4-464A17AB7C09}" destId="{59AA7743-A02D-4BB7-B69D-EB9B0C2F048A}" srcOrd="0" destOrd="0" presId="urn:microsoft.com/office/officeart/2005/8/layout/hierarchy1"/>
    <dgm:cxn modelId="{F2B3FC3B-9DBF-4E3E-9031-856CCE3ACF3D}" type="presParOf" srcId="{619A3EC6-4E27-45B5-9DB4-464A17AB7C09}" destId="{C061B91F-F725-49A5-AC7C-619222BDEE1E}" srcOrd="1" destOrd="0" presId="urn:microsoft.com/office/officeart/2005/8/layout/hierarchy1"/>
    <dgm:cxn modelId="{B5F5D07F-B670-45C7-AE38-F7DADE4EF45C}" type="presParOf" srcId="{36C2C7B7-893F-4D95-9F8D-DA518C0B47F1}" destId="{009BFEFA-1418-4FBB-A29B-66A2AA0D06CD}"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06ED445-A5EE-4C1A-96A2-0829DD73365D}"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3D4EEEDA-BDF9-4401-B3A0-F470B691AC24}">
      <dgm:prSet/>
      <dgm:spPr/>
      <dgm:t>
        <a:bodyPr/>
        <a:lstStyle/>
        <a:p>
          <a:r>
            <a:rPr lang="en-US"/>
            <a:t>The only country in the CIS</a:t>
          </a:r>
        </a:p>
      </dgm:t>
    </dgm:pt>
    <dgm:pt modelId="{F4D7BC12-9896-45DF-B290-FF546F903FD3}" type="parTrans" cxnId="{4C06974A-DDD8-4148-A607-231AA2877CAD}">
      <dgm:prSet/>
      <dgm:spPr/>
      <dgm:t>
        <a:bodyPr/>
        <a:lstStyle/>
        <a:p>
          <a:endParaRPr lang="en-US"/>
        </a:p>
      </dgm:t>
    </dgm:pt>
    <dgm:pt modelId="{06E85D5F-47BC-44D3-BDDC-FACBE9DD3EC4}" type="sibTrans" cxnId="{4C06974A-DDD8-4148-A607-231AA2877CAD}">
      <dgm:prSet/>
      <dgm:spPr/>
      <dgm:t>
        <a:bodyPr/>
        <a:lstStyle/>
        <a:p>
          <a:endParaRPr lang="en-US"/>
        </a:p>
      </dgm:t>
    </dgm:pt>
    <dgm:pt modelId="{0533BE4B-CD29-4712-9655-97831762D7D5}">
      <dgm:prSet/>
      <dgm:spPr/>
      <dgm:t>
        <a:bodyPr/>
        <a:lstStyle/>
        <a:p>
          <a:r>
            <a:rPr lang="en-US"/>
            <a:t>2013 from 178 companies with 55% share of all emissions</a:t>
          </a:r>
        </a:p>
      </dgm:t>
    </dgm:pt>
    <dgm:pt modelId="{93FE76DB-E4AE-41A8-B618-144ABE88CD52}" type="parTrans" cxnId="{41521EA3-E9E6-415F-A64A-546A27D9A0F4}">
      <dgm:prSet/>
      <dgm:spPr/>
      <dgm:t>
        <a:bodyPr/>
        <a:lstStyle/>
        <a:p>
          <a:endParaRPr lang="en-US"/>
        </a:p>
      </dgm:t>
    </dgm:pt>
    <dgm:pt modelId="{1CF63365-F1D6-4A45-AD32-0A9DFBD4C3D4}" type="sibTrans" cxnId="{41521EA3-E9E6-415F-A64A-546A27D9A0F4}">
      <dgm:prSet/>
      <dgm:spPr/>
      <dgm:t>
        <a:bodyPr/>
        <a:lstStyle/>
        <a:p>
          <a:endParaRPr lang="en-US"/>
        </a:p>
      </dgm:t>
    </dgm:pt>
    <dgm:pt modelId="{12ADCEDC-0937-4A43-B4C1-24CC81060186}">
      <dgm:prSet/>
      <dgm:spPr/>
      <dgm:t>
        <a:bodyPr/>
        <a:lstStyle/>
        <a:p>
          <a:r>
            <a:rPr lang="en-US"/>
            <a:t>The 2021 quotas for greenhouse gas emissions are 159.9 million units. Of these, the electric power industry with 90 installations received 91.4 million, oil and gas (61, 22 million), mining (24, 7 million), metallurgical (21, 29 million), chemical (7, 1 million) and processing (15, 7 million). )</a:t>
          </a:r>
        </a:p>
      </dgm:t>
    </dgm:pt>
    <dgm:pt modelId="{038F07B1-94B9-4AD4-AD9B-B6CE12BC78CA}" type="parTrans" cxnId="{0E6F027B-8D48-4F86-AC06-3C0146A4E5F1}">
      <dgm:prSet/>
      <dgm:spPr/>
      <dgm:t>
        <a:bodyPr/>
        <a:lstStyle/>
        <a:p>
          <a:endParaRPr lang="en-US"/>
        </a:p>
      </dgm:t>
    </dgm:pt>
    <dgm:pt modelId="{6149A82F-091F-46AA-8FD4-E8C02FFC28F4}" type="sibTrans" cxnId="{0E6F027B-8D48-4F86-AC06-3C0146A4E5F1}">
      <dgm:prSet/>
      <dgm:spPr/>
      <dgm:t>
        <a:bodyPr/>
        <a:lstStyle/>
        <a:p>
          <a:endParaRPr lang="en-US"/>
        </a:p>
      </dgm:t>
    </dgm:pt>
    <dgm:pt modelId="{04A37C9A-33CE-4DCB-B116-D08DD90C569C}" type="pres">
      <dgm:prSet presAssocID="{B06ED445-A5EE-4C1A-96A2-0829DD73365D}" presName="vert0" presStyleCnt="0">
        <dgm:presLayoutVars>
          <dgm:dir/>
          <dgm:animOne val="branch"/>
          <dgm:animLvl val="lvl"/>
        </dgm:presLayoutVars>
      </dgm:prSet>
      <dgm:spPr/>
    </dgm:pt>
    <dgm:pt modelId="{19D02A83-9EB3-4AAC-B446-97773EB06F2D}" type="pres">
      <dgm:prSet presAssocID="{3D4EEEDA-BDF9-4401-B3A0-F470B691AC24}" presName="thickLine" presStyleLbl="alignNode1" presStyleIdx="0" presStyleCnt="3"/>
      <dgm:spPr/>
    </dgm:pt>
    <dgm:pt modelId="{79D9A0DD-3E8A-40D2-8018-52BE35A3694E}" type="pres">
      <dgm:prSet presAssocID="{3D4EEEDA-BDF9-4401-B3A0-F470B691AC24}" presName="horz1" presStyleCnt="0"/>
      <dgm:spPr/>
    </dgm:pt>
    <dgm:pt modelId="{11F64012-261B-49EC-AEC4-C5C4F6B2BAC9}" type="pres">
      <dgm:prSet presAssocID="{3D4EEEDA-BDF9-4401-B3A0-F470B691AC24}" presName="tx1" presStyleLbl="revTx" presStyleIdx="0" presStyleCnt="3"/>
      <dgm:spPr/>
    </dgm:pt>
    <dgm:pt modelId="{4AF3AE9F-51C4-4064-A0C8-4B92B702986B}" type="pres">
      <dgm:prSet presAssocID="{3D4EEEDA-BDF9-4401-B3A0-F470B691AC24}" presName="vert1" presStyleCnt="0"/>
      <dgm:spPr/>
    </dgm:pt>
    <dgm:pt modelId="{7DBF58A5-B687-4EDE-9A19-87152C6AD3AC}" type="pres">
      <dgm:prSet presAssocID="{0533BE4B-CD29-4712-9655-97831762D7D5}" presName="thickLine" presStyleLbl="alignNode1" presStyleIdx="1" presStyleCnt="3"/>
      <dgm:spPr/>
    </dgm:pt>
    <dgm:pt modelId="{E7DF0D68-DE7A-45DC-AD09-4905A27ECDF0}" type="pres">
      <dgm:prSet presAssocID="{0533BE4B-CD29-4712-9655-97831762D7D5}" presName="horz1" presStyleCnt="0"/>
      <dgm:spPr/>
    </dgm:pt>
    <dgm:pt modelId="{ECF03586-C78F-4F1C-9892-03BB8F3FD694}" type="pres">
      <dgm:prSet presAssocID="{0533BE4B-CD29-4712-9655-97831762D7D5}" presName="tx1" presStyleLbl="revTx" presStyleIdx="1" presStyleCnt="3"/>
      <dgm:spPr/>
    </dgm:pt>
    <dgm:pt modelId="{B4AB8E7E-1E8E-4103-922C-ECB05EADFFBE}" type="pres">
      <dgm:prSet presAssocID="{0533BE4B-CD29-4712-9655-97831762D7D5}" presName="vert1" presStyleCnt="0"/>
      <dgm:spPr/>
    </dgm:pt>
    <dgm:pt modelId="{1F3FAB0B-4232-4468-93D6-70094AD9A62E}" type="pres">
      <dgm:prSet presAssocID="{12ADCEDC-0937-4A43-B4C1-24CC81060186}" presName="thickLine" presStyleLbl="alignNode1" presStyleIdx="2" presStyleCnt="3"/>
      <dgm:spPr/>
    </dgm:pt>
    <dgm:pt modelId="{7FAE439F-C4D8-4406-BC24-CCA22E5918F7}" type="pres">
      <dgm:prSet presAssocID="{12ADCEDC-0937-4A43-B4C1-24CC81060186}" presName="horz1" presStyleCnt="0"/>
      <dgm:spPr/>
    </dgm:pt>
    <dgm:pt modelId="{2CE1BD11-3FD9-44CD-AB56-6811B5A0A56F}" type="pres">
      <dgm:prSet presAssocID="{12ADCEDC-0937-4A43-B4C1-24CC81060186}" presName="tx1" presStyleLbl="revTx" presStyleIdx="2" presStyleCnt="3"/>
      <dgm:spPr/>
    </dgm:pt>
    <dgm:pt modelId="{35602F3F-AB2D-427C-A6D5-8B90F229D0CC}" type="pres">
      <dgm:prSet presAssocID="{12ADCEDC-0937-4A43-B4C1-24CC81060186}" presName="vert1" presStyleCnt="0"/>
      <dgm:spPr/>
    </dgm:pt>
  </dgm:ptLst>
  <dgm:cxnLst>
    <dgm:cxn modelId="{8B4D5467-4D4D-402E-BC90-4F0B4F4E4A4C}" type="presOf" srcId="{3D4EEEDA-BDF9-4401-B3A0-F470B691AC24}" destId="{11F64012-261B-49EC-AEC4-C5C4F6B2BAC9}" srcOrd="0" destOrd="0" presId="urn:microsoft.com/office/officeart/2008/layout/LinedList"/>
    <dgm:cxn modelId="{4C06974A-DDD8-4148-A607-231AA2877CAD}" srcId="{B06ED445-A5EE-4C1A-96A2-0829DD73365D}" destId="{3D4EEEDA-BDF9-4401-B3A0-F470B691AC24}" srcOrd="0" destOrd="0" parTransId="{F4D7BC12-9896-45DF-B290-FF546F903FD3}" sibTransId="{06E85D5F-47BC-44D3-BDDC-FACBE9DD3EC4}"/>
    <dgm:cxn modelId="{0E6F027B-8D48-4F86-AC06-3C0146A4E5F1}" srcId="{B06ED445-A5EE-4C1A-96A2-0829DD73365D}" destId="{12ADCEDC-0937-4A43-B4C1-24CC81060186}" srcOrd="2" destOrd="0" parTransId="{038F07B1-94B9-4AD4-AD9B-B6CE12BC78CA}" sibTransId="{6149A82F-091F-46AA-8FD4-E8C02FFC28F4}"/>
    <dgm:cxn modelId="{DF316F81-9DBE-441C-994F-68855AFFD033}" type="presOf" srcId="{0533BE4B-CD29-4712-9655-97831762D7D5}" destId="{ECF03586-C78F-4F1C-9892-03BB8F3FD694}" srcOrd="0" destOrd="0" presId="urn:microsoft.com/office/officeart/2008/layout/LinedList"/>
    <dgm:cxn modelId="{88058C87-6EB3-4AED-8B02-EC9491B2F50A}" type="presOf" srcId="{12ADCEDC-0937-4A43-B4C1-24CC81060186}" destId="{2CE1BD11-3FD9-44CD-AB56-6811B5A0A56F}" srcOrd="0" destOrd="0" presId="urn:microsoft.com/office/officeart/2008/layout/LinedList"/>
    <dgm:cxn modelId="{41521EA3-E9E6-415F-A64A-546A27D9A0F4}" srcId="{B06ED445-A5EE-4C1A-96A2-0829DD73365D}" destId="{0533BE4B-CD29-4712-9655-97831762D7D5}" srcOrd="1" destOrd="0" parTransId="{93FE76DB-E4AE-41A8-B618-144ABE88CD52}" sibTransId="{1CF63365-F1D6-4A45-AD32-0A9DFBD4C3D4}"/>
    <dgm:cxn modelId="{CE486ADF-B687-4258-A3D6-89ACE5FAD62A}" type="presOf" srcId="{B06ED445-A5EE-4C1A-96A2-0829DD73365D}" destId="{04A37C9A-33CE-4DCB-B116-D08DD90C569C}" srcOrd="0" destOrd="0" presId="urn:microsoft.com/office/officeart/2008/layout/LinedList"/>
    <dgm:cxn modelId="{C946E3AF-DF5A-4556-8E07-9F509D324F1D}" type="presParOf" srcId="{04A37C9A-33CE-4DCB-B116-D08DD90C569C}" destId="{19D02A83-9EB3-4AAC-B446-97773EB06F2D}" srcOrd="0" destOrd="0" presId="urn:microsoft.com/office/officeart/2008/layout/LinedList"/>
    <dgm:cxn modelId="{09AEF9D7-E832-41CA-A780-E481E44990B0}" type="presParOf" srcId="{04A37C9A-33CE-4DCB-B116-D08DD90C569C}" destId="{79D9A0DD-3E8A-40D2-8018-52BE35A3694E}" srcOrd="1" destOrd="0" presId="urn:microsoft.com/office/officeart/2008/layout/LinedList"/>
    <dgm:cxn modelId="{3E44FB02-4D6E-42A1-A561-F86A526EAE11}" type="presParOf" srcId="{79D9A0DD-3E8A-40D2-8018-52BE35A3694E}" destId="{11F64012-261B-49EC-AEC4-C5C4F6B2BAC9}" srcOrd="0" destOrd="0" presId="urn:microsoft.com/office/officeart/2008/layout/LinedList"/>
    <dgm:cxn modelId="{586BE9C7-EF1D-4C1B-A97D-D532C82CD5C3}" type="presParOf" srcId="{79D9A0DD-3E8A-40D2-8018-52BE35A3694E}" destId="{4AF3AE9F-51C4-4064-A0C8-4B92B702986B}" srcOrd="1" destOrd="0" presId="urn:microsoft.com/office/officeart/2008/layout/LinedList"/>
    <dgm:cxn modelId="{061ACAF9-0A2D-4D5A-9AB1-9059472CA719}" type="presParOf" srcId="{04A37C9A-33CE-4DCB-B116-D08DD90C569C}" destId="{7DBF58A5-B687-4EDE-9A19-87152C6AD3AC}" srcOrd="2" destOrd="0" presId="urn:microsoft.com/office/officeart/2008/layout/LinedList"/>
    <dgm:cxn modelId="{0843D432-DB67-4A80-9E73-62B23530C5E5}" type="presParOf" srcId="{04A37C9A-33CE-4DCB-B116-D08DD90C569C}" destId="{E7DF0D68-DE7A-45DC-AD09-4905A27ECDF0}" srcOrd="3" destOrd="0" presId="urn:microsoft.com/office/officeart/2008/layout/LinedList"/>
    <dgm:cxn modelId="{6FD91DF9-5FC9-40F8-866F-33B61F02A9A7}" type="presParOf" srcId="{E7DF0D68-DE7A-45DC-AD09-4905A27ECDF0}" destId="{ECF03586-C78F-4F1C-9892-03BB8F3FD694}" srcOrd="0" destOrd="0" presId="urn:microsoft.com/office/officeart/2008/layout/LinedList"/>
    <dgm:cxn modelId="{5463E247-4FAE-4F33-A251-1EFBC3BBEFF5}" type="presParOf" srcId="{E7DF0D68-DE7A-45DC-AD09-4905A27ECDF0}" destId="{B4AB8E7E-1E8E-4103-922C-ECB05EADFFBE}" srcOrd="1" destOrd="0" presId="urn:microsoft.com/office/officeart/2008/layout/LinedList"/>
    <dgm:cxn modelId="{75285C42-63B4-4DED-89BE-E6472C682F04}" type="presParOf" srcId="{04A37C9A-33CE-4DCB-B116-D08DD90C569C}" destId="{1F3FAB0B-4232-4468-93D6-70094AD9A62E}" srcOrd="4" destOrd="0" presId="urn:microsoft.com/office/officeart/2008/layout/LinedList"/>
    <dgm:cxn modelId="{18C3029D-608D-4FF7-801A-40ACDFF3C58F}" type="presParOf" srcId="{04A37C9A-33CE-4DCB-B116-D08DD90C569C}" destId="{7FAE439F-C4D8-4406-BC24-CCA22E5918F7}" srcOrd="5" destOrd="0" presId="urn:microsoft.com/office/officeart/2008/layout/LinedList"/>
    <dgm:cxn modelId="{DD3593A0-A033-4BC1-A9E1-C98F88C5A238}" type="presParOf" srcId="{7FAE439F-C4D8-4406-BC24-CCA22E5918F7}" destId="{2CE1BD11-3FD9-44CD-AB56-6811B5A0A56F}" srcOrd="0" destOrd="0" presId="urn:microsoft.com/office/officeart/2008/layout/LinedList"/>
    <dgm:cxn modelId="{7B956C88-F6F6-4ED6-8B80-9E7F3A1DF57C}" type="presParOf" srcId="{7FAE439F-C4D8-4406-BC24-CCA22E5918F7}" destId="{35602F3F-AB2D-427C-A6D5-8B90F229D0CC}"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F6676D5-9022-4809-A9E0-23B728181B3E}"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6E933159-0F44-45B7-9718-FC4C0CF9118B}">
      <dgm:prSet custT="1"/>
      <dgm:spPr/>
      <dgm:t>
        <a:bodyPr/>
        <a:lstStyle/>
        <a:p>
          <a:r>
            <a:rPr lang="en-US" sz="2000" dirty="0"/>
            <a:t>The climate policy of the CA countries is narrowly focused and does not provide a general framework for the development of a zero-emission economy</a:t>
          </a:r>
        </a:p>
      </dgm:t>
    </dgm:pt>
    <dgm:pt modelId="{DF8BCF6E-EF5B-4BAF-8646-B382A62B1EFC}" type="parTrans" cxnId="{EC03DE94-D50F-459D-96A3-94D67CCC59DC}">
      <dgm:prSet/>
      <dgm:spPr/>
      <dgm:t>
        <a:bodyPr/>
        <a:lstStyle/>
        <a:p>
          <a:endParaRPr lang="en-US"/>
        </a:p>
      </dgm:t>
    </dgm:pt>
    <dgm:pt modelId="{63BAA47F-5DF6-49ED-A3A2-D34BA7306EE9}" type="sibTrans" cxnId="{EC03DE94-D50F-459D-96A3-94D67CCC59DC}">
      <dgm:prSet/>
      <dgm:spPr/>
      <dgm:t>
        <a:bodyPr/>
        <a:lstStyle/>
        <a:p>
          <a:endParaRPr lang="en-US"/>
        </a:p>
      </dgm:t>
    </dgm:pt>
    <dgm:pt modelId="{2546FAF2-D16C-4861-A49D-7DAA0F3F991D}">
      <dgm:prSet custT="1"/>
      <dgm:spPr/>
      <dgm:t>
        <a:bodyPr/>
        <a:lstStyle/>
        <a:p>
          <a:r>
            <a:rPr lang="en-US" sz="2000"/>
            <a:t>It is obvious that the existing policies of countries are mainly aimed at adapting</a:t>
          </a:r>
        </a:p>
      </dgm:t>
    </dgm:pt>
    <dgm:pt modelId="{270C540E-D524-4BCE-99BD-F5C2D3969D17}" type="parTrans" cxnId="{AE5D79EF-2CB3-48F7-A185-8D4BC8B9D147}">
      <dgm:prSet/>
      <dgm:spPr/>
      <dgm:t>
        <a:bodyPr/>
        <a:lstStyle/>
        <a:p>
          <a:endParaRPr lang="en-US"/>
        </a:p>
      </dgm:t>
    </dgm:pt>
    <dgm:pt modelId="{2F94B8B2-F00B-4DA9-B5DD-E0033D6154D1}" type="sibTrans" cxnId="{AE5D79EF-2CB3-48F7-A185-8D4BC8B9D147}">
      <dgm:prSet/>
      <dgm:spPr/>
      <dgm:t>
        <a:bodyPr/>
        <a:lstStyle/>
        <a:p>
          <a:endParaRPr lang="en-US"/>
        </a:p>
      </dgm:t>
    </dgm:pt>
    <dgm:pt modelId="{1296C1F6-41BA-454D-90B5-85BE56C0DA79}">
      <dgm:prSet custT="1"/>
      <dgm:spPr/>
      <dgm:t>
        <a:bodyPr/>
        <a:lstStyle/>
        <a:p>
          <a:r>
            <a:rPr lang="en-US" sz="2000"/>
            <a:t>Kazakhstan is a leader in the introduction of renewable energy sources and attracting funds GCF</a:t>
          </a:r>
        </a:p>
      </dgm:t>
    </dgm:pt>
    <dgm:pt modelId="{C399FB63-D980-45AF-82DD-A35BD11EBA4A}" type="parTrans" cxnId="{4B39D651-5EAE-4A6A-B69B-1B32F3C62249}">
      <dgm:prSet/>
      <dgm:spPr/>
      <dgm:t>
        <a:bodyPr/>
        <a:lstStyle/>
        <a:p>
          <a:endParaRPr lang="en-US"/>
        </a:p>
      </dgm:t>
    </dgm:pt>
    <dgm:pt modelId="{E8FBBE07-C2B2-455A-801D-4170AAFAADFD}" type="sibTrans" cxnId="{4B39D651-5EAE-4A6A-B69B-1B32F3C62249}">
      <dgm:prSet/>
      <dgm:spPr/>
      <dgm:t>
        <a:bodyPr/>
        <a:lstStyle/>
        <a:p>
          <a:endParaRPr lang="en-US"/>
        </a:p>
      </dgm:t>
    </dgm:pt>
    <dgm:pt modelId="{1E6B8330-4B65-48F9-8B75-511DEA89BF73}">
      <dgm:prSet custT="1"/>
      <dgm:spPr/>
      <dgm:t>
        <a:bodyPr/>
        <a:lstStyle/>
        <a:p>
          <a:r>
            <a:rPr lang="en-US" sz="2000"/>
            <a:t>Recently, Uzbekistan has begun to actively attract funds for renewable energy sources.</a:t>
          </a:r>
        </a:p>
      </dgm:t>
    </dgm:pt>
    <dgm:pt modelId="{133C6C1C-A9BE-4F83-A9E3-29514F8A8B7B}" type="parTrans" cxnId="{36113136-04F6-4B41-BD35-D60788607DDC}">
      <dgm:prSet/>
      <dgm:spPr/>
      <dgm:t>
        <a:bodyPr/>
        <a:lstStyle/>
        <a:p>
          <a:endParaRPr lang="en-US"/>
        </a:p>
      </dgm:t>
    </dgm:pt>
    <dgm:pt modelId="{581AFD43-A208-49F6-9A03-1B28EFD7808A}" type="sibTrans" cxnId="{36113136-04F6-4B41-BD35-D60788607DDC}">
      <dgm:prSet/>
      <dgm:spPr/>
      <dgm:t>
        <a:bodyPr/>
        <a:lstStyle/>
        <a:p>
          <a:endParaRPr lang="en-US"/>
        </a:p>
      </dgm:t>
    </dgm:pt>
    <dgm:pt modelId="{FB04124D-BE3E-4FE3-B2AA-B9123D2514A8}">
      <dgm:prSet custT="1"/>
      <dgm:spPr/>
      <dgm:t>
        <a:bodyPr/>
        <a:lstStyle/>
        <a:p>
          <a:r>
            <a:rPr lang="en-US" sz="2000"/>
            <a:t>Central Asian countries have no interim targets for the obligations of the Paris Agreement</a:t>
          </a:r>
        </a:p>
      </dgm:t>
    </dgm:pt>
    <dgm:pt modelId="{DDD3E3C7-C92A-4E21-8A87-27B259BA734B}" type="parTrans" cxnId="{575EF9A9-CF5B-4404-8098-4FFF533EB09E}">
      <dgm:prSet/>
      <dgm:spPr/>
      <dgm:t>
        <a:bodyPr/>
        <a:lstStyle/>
        <a:p>
          <a:endParaRPr lang="en-US"/>
        </a:p>
      </dgm:t>
    </dgm:pt>
    <dgm:pt modelId="{4F05C062-3416-4D52-9345-72918A3A0DE3}" type="sibTrans" cxnId="{575EF9A9-CF5B-4404-8098-4FFF533EB09E}">
      <dgm:prSet/>
      <dgm:spPr/>
      <dgm:t>
        <a:bodyPr/>
        <a:lstStyle/>
        <a:p>
          <a:endParaRPr lang="en-US"/>
        </a:p>
      </dgm:t>
    </dgm:pt>
    <dgm:pt modelId="{45F4580D-1FB8-43A0-80D4-60BDFD009FCF}" type="pres">
      <dgm:prSet presAssocID="{0F6676D5-9022-4809-A9E0-23B728181B3E}" presName="linear" presStyleCnt="0">
        <dgm:presLayoutVars>
          <dgm:animLvl val="lvl"/>
          <dgm:resizeHandles val="exact"/>
        </dgm:presLayoutVars>
      </dgm:prSet>
      <dgm:spPr/>
    </dgm:pt>
    <dgm:pt modelId="{6997F066-7CA4-4C0A-A248-A5840B7FE122}" type="pres">
      <dgm:prSet presAssocID="{6E933159-0F44-45B7-9718-FC4C0CF9118B}" presName="parentText" presStyleLbl="node1" presStyleIdx="0" presStyleCnt="5">
        <dgm:presLayoutVars>
          <dgm:chMax val="0"/>
          <dgm:bulletEnabled val="1"/>
        </dgm:presLayoutVars>
      </dgm:prSet>
      <dgm:spPr/>
    </dgm:pt>
    <dgm:pt modelId="{5CF4B6C4-E3E5-4CA9-9AF2-89C8A0299D94}" type="pres">
      <dgm:prSet presAssocID="{63BAA47F-5DF6-49ED-A3A2-D34BA7306EE9}" presName="spacer" presStyleCnt="0"/>
      <dgm:spPr/>
    </dgm:pt>
    <dgm:pt modelId="{026C63F1-D44F-412C-B4DA-33D87C16F2E4}" type="pres">
      <dgm:prSet presAssocID="{2546FAF2-D16C-4861-A49D-7DAA0F3F991D}" presName="parentText" presStyleLbl="node1" presStyleIdx="1" presStyleCnt="5">
        <dgm:presLayoutVars>
          <dgm:chMax val="0"/>
          <dgm:bulletEnabled val="1"/>
        </dgm:presLayoutVars>
      </dgm:prSet>
      <dgm:spPr/>
    </dgm:pt>
    <dgm:pt modelId="{C98219EB-CEF9-4E9D-AF2C-04103291E88D}" type="pres">
      <dgm:prSet presAssocID="{2F94B8B2-F00B-4DA9-B5DD-E0033D6154D1}" presName="spacer" presStyleCnt="0"/>
      <dgm:spPr/>
    </dgm:pt>
    <dgm:pt modelId="{9602905E-3F1F-40A5-B95C-C48EACD033AD}" type="pres">
      <dgm:prSet presAssocID="{1296C1F6-41BA-454D-90B5-85BE56C0DA79}" presName="parentText" presStyleLbl="node1" presStyleIdx="2" presStyleCnt="5">
        <dgm:presLayoutVars>
          <dgm:chMax val="0"/>
          <dgm:bulletEnabled val="1"/>
        </dgm:presLayoutVars>
      </dgm:prSet>
      <dgm:spPr/>
    </dgm:pt>
    <dgm:pt modelId="{C7886BC0-6BDA-4907-BC66-C88A1EFA81A5}" type="pres">
      <dgm:prSet presAssocID="{E8FBBE07-C2B2-455A-801D-4170AAFAADFD}" presName="spacer" presStyleCnt="0"/>
      <dgm:spPr/>
    </dgm:pt>
    <dgm:pt modelId="{773A9816-7D6C-4043-8945-83BC87CC08F9}" type="pres">
      <dgm:prSet presAssocID="{1E6B8330-4B65-48F9-8B75-511DEA89BF73}" presName="parentText" presStyleLbl="node1" presStyleIdx="3" presStyleCnt="5">
        <dgm:presLayoutVars>
          <dgm:chMax val="0"/>
          <dgm:bulletEnabled val="1"/>
        </dgm:presLayoutVars>
      </dgm:prSet>
      <dgm:spPr/>
    </dgm:pt>
    <dgm:pt modelId="{ECD16BA8-9320-4AFB-BC09-808B5BE402C4}" type="pres">
      <dgm:prSet presAssocID="{581AFD43-A208-49F6-9A03-1B28EFD7808A}" presName="spacer" presStyleCnt="0"/>
      <dgm:spPr/>
    </dgm:pt>
    <dgm:pt modelId="{E75F8ACF-BE61-40F9-A53B-47CA7D42D2BD}" type="pres">
      <dgm:prSet presAssocID="{FB04124D-BE3E-4FE3-B2AA-B9123D2514A8}" presName="parentText" presStyleLbl="node1" presStyleIdx="4" presStyleCnt="5">
        <dgm:presLayoutVars>
          <dgm:chMax val="0"/>
          <dgm:bulletEnabled val="1"/>
        </dgm:presLayoutVars>
      </dgm:prSet>
      <dgm:spPr/>
    </dgm:pt>
  </dgm:ptLst>
  <dgm:cxnLst>
    <dgm:cxn modelId="{28670002-050A-4B48-A019-CB2B54B4998B}" type="presOf" srcId="{0F6676D5-9022-4809-A9E0-23B728181B3E}" destId="{45F4580D-1FB8-43A0-80D4-60BDFD009FCF}" srcOrd="0" destOrd="0" presId="urn:microsoft.com/office/officeart/2005/8/layout/vList2"/>
    <dgm:cxn modelId="{C2444F29-3400-45EE-AC77-B7D570B4C445}" type="presOf" srcId="{FB04124D-BE3E-4FE3-B2AA-B9123D2514A8}" destId="{E75F8ACF-BE61-40F9-A53B-47CA7D42D2BD}" srcOrd="0" destOrd="0" presId="urn:microsoft.com/office/officeart/2005/8/layout/vList2"/>
    <dgm:cxn modelId="{36113136-04F6-4B41-BD35-D60788607DDC}" srcId="{0F6676D5-9022-4809-A9E0-23B728181B3E}" destId="{1E6B8330-4B65-48F9-8B75-511DEA89BF73}" srcOrd="3" destOrd="0" parTransId="{133C6C1C-A9BE-4F83-A9E3-29514F8A8B7B}" sibTransId="{581AFD43-A208-49F6-9A03-1B28EFD7808A}"/>
    <dgm:cxn modelId="{484D9F3C-1C71-4DB9-B840-BB6BAFD721EB}" type="presOf" srcId="{1296C1F6-41BA-454D-90B5-85BE56C0DA79}" destId="{9602905E-3F1F-40A5-B95C-C48EACD033AD}" srcOrd="0" destOrd="0" presId="urn:microsoft.com/office/officeart/2005/8/layout/vList2"/>
    <dgm:cxn modelId="{4B39D651-5EAE-4A6A-B69B-1B32F3C62249}" srcId="{0F6676D5-9022-4809-A9E0-23B728181B3E}" destId="{1296C1F6-41BA-454D-90B5-85BE56C0DA79}" srcOrd="2" destOrd="0" parTransId="{C399FB63-D980-45AF-82DD-A35BD11EBA4A}" sibTransId="{E8FBBE07-C2B2-455A-801D-4170AAFAADFD}"/>
    <dgm:cxn modelId="{EC03DE94-D50F-459D-96A3-94D67CCC59DC}" srcId="{0F6676D5-9022-4809-A9E0-23B728181B3E}" destId="{6E933159-0F44-45B7-9718-FC4C0CF9118B}" srcOrd="0" destOrd="0" parTransId="{DF8BCF6E-EF5B-4BAF-8646-B382A62B1EFC}" sibTransId="{63BAA47F-5DF6-49ED-A3A2-D34BA7306EE9}"/>
    <dgm:cxn modelId="{FA3A5CA6-9041-4B58-BB89-A0F9B333BBB4}" type="presOf" srcId="{6E933159-0F44-45B7-9718-FC4C0CF9118B}" destId="{6997F066-7CA4-4C0A-A248-A5840B7FE122}" srcOrd="0" destOrd="0" presId="urn:microsoft.com/office/officeart/2005/8/layout/vList2"/>
    <dgm:cxn modelId="{575EF9A9-CF5B-4404-8098-4FFF533EB09E}" srcId="{0F6676D5-9022-4809-A9E0-23B728181B3E}" destId="{FB04124D-BE3E-4FE3-B2AA-B9123D2514A8}" srcOrd="4" destOrd="0" parTransId="{DDD3E3C7-C92A-4E21-8A87-27B259BA734B}" sibTransId="{4F05C062-3416-4D52-9345-72918A3A0DE3}"/>
    <dgm:cxn modelId="{5124D5C4-EFCA-4401-9CAB-988D97904DC3}" type="presOf" srcId="{1E6B8330-4B65-48F9-8B75-511DEA89BF73}" destId="{773A9816-7D6C-4043-8945-83BC87CC08F9}" srcOrd="0" destOrd="0" presId="urn:microsoft.com/office/officeart/2005/8/layout/vList2"/>
    <dgm:cxn modelId="{B8FDC5EC-8EB8-4EC6-829E-4A9D1AD968A3}" type="presOf" srcId="{2546FAF2-D16C-4861-A49D-7DAA0F3F991D}" destId="{026C63F1-D44F-412C-B4DA-33D87C16F2E4}" srcOrd="0" destOrd="0" presId="urn:microsoft.com/office/officeart/2005/8/layout/vList2"/>
    <dgm:cxn modelId="{AE5D79EF-2CB3-48F7-A185-8D4BC8B9D147}" srcId="{0F6676D5-9022-4809-A9E0-23B728181B3E}" destId="{2546FAF2-D16C-4861-A49D-7DAA0F3F991D}" srcOrd="1" destOrd="0" parTransId="{270C540E-D524-4BCE-99BD-F5C2D3969D17}" sibTransId="{2F94B8B2-F00B-4DA9-B5DD-E0033D6154D1}"/>
    <dgm:cxn modelId="{1A50E8AB-F170-4D67-A153-00D793389781}" type="presParOf" srcId="{45F4580D-1FB8-43A0-80D4-60BDFD009FCF}" destId="{6997F066-7CA4-4C0A-A248-A5840B7FE122}" srcOrd="0" destOrd="0" presId="urn:microsoft.com/office/officeart/2005/8/layout/vList2"/>
    <dgm:cxn modelId="{65AF112B-CCA5-4FDA-8871-7F118F34752E}" type="presParOf" srcId="{45F4580D-1FB8-43A0-80D4-60BDFD009FCF}" destId="{5CF4B6C4-E3E5-4CA9-9AF2-89C8A0299D94}" srcOrd="1" destOrd="0" presId="urn:microsoft.com/office/officeart/2005/8/layout/vList2"/>
    <dgm:cxn modelId="{3C324590-168E-4BBF-A891-C6D40EA435AC}" type="presParOf" srcId="{45F4580D-1FB8-43A0-80D4-60BDFD009FCF}" destId="{026C63F1-D44F-412C-B4DA-33D87C16F2E4}" srcOrd="2" destOrd="0" presId="urn:microsoft.com/office/officeart/2005/8/layout/vList2"/>
    <dgm:cxn modelId="{1933142F-10E7-4CA6-B2C5-F6537ADE79C8}" type="presParOf" srcId="{45F4580D-1FB8-43A0-80D4-60BDFD009FCF}" destId="{C98219EB-CEF9-4E9D-AF2C-04103291E88D}" srcOrd="3" destOrd="0" presId="urn:microsoft.com/office/officeart/2005/8/layout/vList2"/>
    <dgm:cxn modelId="{8AA97D1F-034A-4EE5-9672-E4E1B2A9258F}" type="presParOf" srcId="{45F4580D-1FB8-43A0-80D4-60BDFD009FCF}" destId="{9602905E-3F1F-40A5-B95C-C48EACD033AD}" srcOrd="4" destOrd="0" presId="urn:microsoft.com/office/officeart/2005/8/layout/vList2"/>
    <dgm:cxn modelId="{37C7B71D-512C-4FE0-973D-836C9B5BCC3E}" type="presParOf" srcId="{45F4580D-1FB8-43A0-80D4-60BDFD009FCF}" destId="{C7886BC0-6BDA-4907-BC66-C88A1EFA81A5}" srcOrd="5" destOrd="0" presId="urn:microsoft.com/office/officeart/2005/8/layout/vList2"/>
    <dgm:cxn modelId="{C0B57EA0-48FD-445E-8CD4-205DF9B9CE10}" type="presParOf" srcId="{45F4580D-1FB8-43A0-80D4-60BDFD009FCF}" destId="{773A9816-7D6C-4043-8945-83BC87CC08F9}" srcOrd="6" destOrd="0" presId="urn:microsoft.com/office/officeart/2005/8/layout/vList2"/>
    <dgm:cxn modelId="{548DEFB0-B861-4C2F-A42F-9AF0E2312A5E}" type="presParOf" srcId="{45F4580D-1FB8-43A0-80D4-60BDFD009FCF}" destId="{ECD16BA8-9320-4AFB-BC09-808B5BE402C4}" srcOrd="7" destOrd="0" presId="urn:microsoft.com/office/officeart/2005/8/layout/vList2"/>
    <dgm:cxn modelId="{37F890D4-DCDD-4EC8-B020-C68D98639F25}" type="presParOf" srcId="{45F4580D-1FB8-43A0-80D4-60BDFD009FCF}" destId="{E75F8ACF-BE61-40F9-A53B-47CA7D42D2BD}"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25637A-BE07-46CE-8CBD-064CEC9A26EA}">
      <dsp:nvSpPr>
        <dsp:cNvPr id="0" name=""/>
        <dsp:cNvSpPr/>
      </dsp:nvSpPr>
      <dsp:spPr>
        <a:xfrm>
          <a:off x="0" y="1239453"/>
          <a:ext cx="1688093" cy="1071939"/>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21FB8D93-DDB9-4DAF-8A3D-99B095C362EA}">
      <dsp:nvSpPr>
        <dsp:cNvPr id="0" name=""/>
        <dsp:cNvSpPr/>
      </dsp:nvSpPr>
      <dsp:spPr>
        <a:xfrm>
          <a:off x="187565" y="1417641"/>
          <a:ext cx="1688093" cy="1071939"/>
        </a:xfrm>
        <a:prstGeom prst="roundRect">
          <a:avLst>
            <a:gd name="adj" fmla="val 10000"/>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Climate-economy country profiles</a:t>
          </a:r>
        </a:p>
      </dsp:txBody>
      <dsp:txXfrm>
        <a:off x="218961" y="1449037"/>
        <a:ext cx="1625301" cy="1009147"/>
      </dsp:txXfrm>
    </dsp:sp>
    <dsp:sp modelId="{BBEFAEE1-5872-44DF-8E5F-B58EFBE9682B}">
      <dsp:nvSpPr>
        <dsp:cNvPr id="0" name=""/>
        <dsp:cNvSpPr/>
      </dsp:nvSpPr>
      <dsp:spPr>
        <a:xfrm>
          <a:off x="2063225" y="1239453"/>
          <a:ext cx="1688093" cy="1071939"/>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366E6C08-A109-4559-B115-FA3BCB48A416}">
      <dsp:nvSpPr>
        <dsp:cNvPr id="0" name=""/>
        <dsp:cNvSpPr/>
      </dsp:nvSpPr>
      <dsp:spPr>
        <a:xfrm>
          <a:off x="2250791" y="1417641"/>
          <a:ext cx="1688093" cy="1071939"/>
        </a:xfrm>
        <a:prstGeom prst="roundRect">
          <a:avLst>
            <a:gd name="adj" fmla="val 10000"/>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Individual climate policies (including NDC)</a:t>
          </a:r>
        </a:p>
      </dsp:txBody>
      <dsp:txXfrm>
        <a:off x="2282187" y="1449037"/>
        <a:ext cx="1625301" cy="1009147"/>
      </dsp:txXfrm>
    </dsp:sp>
    <dsp:sp modelId="{59AA7743-A02D-4BB7-B69D-EB9B0C2F048A}">
      <dsp:nvSpPr>
        <dsp:cNvPr id="0" name=""/>
        <dsp:cNvSpPr/>
      </dsp:nvSpPr>
      <dsp:spPr>
        <a:xfrm>
          <a:off x="4126450" y="1239453"/>
          <a:ext cx="1688093" cy="1071939"/>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C061B91F-F725-49A5-AC7C-619222BDEE1E}">
      <dsp:nvSpPr>
        <dsp:cNvPr id="0" name=""/>
        <dsp:cNvSpPr/>
      </dsp:nvSpPr>
      <dsp:spPr>
        <a:xfrm>
          <a:off x="4314016" y="1417641"/>
          <a:ext cx="1688093" cy="1071939"/>
        </a:xfrm>
        <a:prstGeom prst="roundRect">
          <a:avLst>
            <a:gd name="adj" fmla="val 10000"/>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Access to global climate funding</a:t>
          </a:r>
        </a:p>
      </dsp:txBody>
      <dsp:txXfrm>
        <a:off x="4345412" y="1449037"/>
        <a:ext cx="1625301" cy="100914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D02A83-9EB3-4AAC-B446-97773EB06F2D}">
      <dsp:nvSpPr>
        <dsp:cNvPr id="0" name=""/>
        <dsp:cNvSpPr/>
      </dsp:nvSpPr>
      <dsp:spPr>
        <a:xfrm>
          <a:off x="0" y="2167"/>
          <a:ext cx="637379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F64012-261B-49EC-AEC4-C5C4F6B2BAC9}">
      <dsp:nvSpPr>
        <dsp:cNvPr id="0" name=""/>
        <dsp:cNvSpPr/>
      </dsp:nvSpPr>
      <dsp:spPr>
        <a:xfrm>
          <a:off x="0" y="2167"/>
          <a:ext cx="6373793" cy="14782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The only country in the CIS</a:t>
          </a:r>
        </a:p>
      </dsp:txBody>
      <dsp:txXfrm>
        <a:off x="0" y="2167"/>
        <a:ext cx="6373793" cy="1478217"/>
      </dsp:txXfrm>
    </dsp:sp>
    <dsp:sp modelId="{7DBF58A5-B687-4EDE-9A19-87152C6AD3AC}">
      <dsp:nvSpPr>
        <dsp:cNvPr id="0" name=""/>
        <dsp:cNvSpPr/>
      </dsp:nvSpPr>
      <dsp:spPr>
        <a:xfrm>
          <a:off x="0" y="1480384"/>
          <a:ext cx="637379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F03586-C78F-4F1C-9892-03BB8F3FD694}">
      <dsp:nvSpPr>
        <dsp:cNvPr id="0" name=""/>
        <dsp:cNvSpPr/>
      </dsp:nvSpPr>
      <dsp:spPr>
        <a:xfrm>
          <a:off x="0" y="1480384"/>
          <a:ext cx="6373793" cy="14782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2013 from 178 companies with 55% share of all emissions</a:t>
          </a:r>
        </a:p>
      </dsp:txBody>
      <dsp:txXfrm>
        <a:off x="0" y="1480384"/>
        <a:ext cx="6373793" cy="1478217"/>
      </dsp:txXfrm>
    </dsp:sp>
    <dsp:sp modelId="{1F3FAB0B-4232-4468-93D6-70094AD9A62E}">
      <dsp:nvSpPr>
        <dsp:cNvPr id="0" name=""/>
        <dsp:cNvSpPr/>
      </dsp:nvSpPr>
      <dsp:spPr>
        <a:xfrm>
          <a:off x="0" y="2958601"/>
          <a:ext cx="637379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E1BD11-3FD9-44CD-AB56-6811B5A0A56F}">
      <dsp:nvSpPr>
        <dsp:cNvPr id="0" name=""/>
        <dsp:cNvSpPr/>
      </dsp:nvSpPr>
      <dsp:spPr>
        <a:xfrm>
          <a:off x="0" y="2958601"/>
          <a:ext cx="6373793" cy="14782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The 2021 quotas for greenhouse gas emissions are 159.9 million units. Of these, the electric power industry with 90 installations received 91.4 million, oil and gas (61, 22 million), mining (24, 7 million), metallurgical (21, 29 million), chemical (7, 1 million) and processing (15, 7 million). )</a:t>
          </a:r>
        </a:p>
      </dsp:txBody>
      <dsp:txXfrm>
        <a:off x="0" y="2958601"/>
        <a:ext cx="6373793" cy="147821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97F066-7CA4-4C0A-A248-A5840B7FE122}">
      <dsp:nvSpPr>
        <dsp:cNvPr id="0" name=""/>
        <dsp:cNvSpPr/>
      </dsp:nvSpPr>
      <dsp:spPr>
        <a:xfrm>
          <a:off x="0" y="1175"/>
          <a:ext cx="6263640" cy="108905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The climate policy of the CA countries is narrowly focused and does not provide a general framework for the development of a zero-emission economy</a:t>
          </a:r>
        </a:p>
      </dsp:txBody>
      <dsp:txXfrm>
        <a:off x="53163" y="54338"/>
        <a:ext cx="6157314" cy="982733"/>
      </dsp:txXfrm>
    </dsp:sp>
    <dsp:sp modelId="{026C63F1-D44F-412C-B4DA-33D87C16F2E4}">
      <dsp:nvSpPr>
        <dsp:cNvPr id="0" name=""/>
        <dsp:cNvSpPr/>
      </dsp:nvSpPr>
      <dsp:spPr>
        <a:xfrm>
          <a:off x="0" y="1104494"/>
          <a:ext cx="6263640" cy="1089059"/>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It is obvious that the existing policies of countries are mainly aimed at adapting</a:t>
          </a:r>
        </a:p>
      </dsp:txBody>
      <dsp:txXfrm>
        <a:off x="53163" y="1157657"/>
        <a:ext cx="6157314" cy="982733"/>
      </dsp:txXfrm>
    </dsp:sp>
    <dsp:sp modelId="{9602905E-3F1F-40A5-B95C-C48EACD033AD}">
      <dsp:nvSpPr>
        <dsp:cNvPr id="0" name=""/>
        <dsp:cNvSpPr/>
      </dsp:nvSpPr>
      <dsp:spPr>
        <a:xfrm>
          <a:off x="0" y="2207814"/>
          <a:ext cx="6263640" cy="1089059"/>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Kazakhstan is a leader in the introduction of renewable energy sources and attracting funds GCF</a:t>
          </a:r>
        </a:p>
      </dsp:txBody>
      <dsp:txXfrm>
        <a:off x="53163" y="2260977"/>
        <a:ext cx="6157314" cy="982733"/>
      </dsp:txXfrm>
    </dsp:sp>
    <dsp:sp modelId="{773A9816-7D6C-4043-8945-83BC87CC08F9}">
      <dsp:nvSpPr>
        <dsp:cNvPr id="0" name=""/>
        <dsp:cNvSpPr/>
      </dsp:nvSpPr>
      <dsp:spPr>
        <a:xfrm>
          <a:off x="0" y="3311133"/>
          <a:ext cx="6263640" cy="1089059"/>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Recently, Uzbekistan has begun to actively attract funds for renewable energy sources.</a:t>
          </a:r>
        </a:p>
      </dsp:txBody>
      <dsp:txXfrm>
        <a:off x="53163" y="3364296"/>
        <a:ext cx="6157314" cy="982733"/>
      </dsp:txXfrm>
    </dsp:sp>
    <dsp:sp modelId="{E75F8ACF-BE61-40F9-A53B-47CA7D42D2BD}">
      <dsp:nvSpPr>
        <dsp:cNvPr id="0" name=""/>
        <dsp:cNvSpPr/>
      </dsp:nvSpPr>
      <dsp:spPr>
        <a:xfrm>
          <a:off x="0" y="4414452"/>
          <a:ext cx="6263640" cy="1089059"/>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Central Asian countries have no interim targets for the obligations of the Paris Agreement</a:t>
          </a:r>
        </a:p>
      </dsp:txBody>
      <dsp:txXfrm>
        <a:off x="53163" y="4467615"/>
        <a:ext cx="6157314" cy="98273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45429B-A440-4288-96EC-7F9DE9B50753}" type="datetimeFigureOut">
              <a:rPr lang="en-US" smtClean="0"/>
              <a:t>12/2/2022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167322-FF39-403F-B084-CC6D61694029}" type="slidenum">
              <a:rPr lang="en-US" smtClean="0"/>
              <a:t>‹#›</a:t>
            </a:fld>
            <a:endParaRPr lang="en-US"/>
          </a:p>
        </p:txBody>
      </p:sp>
    </p:spTree>
    <p:extLst>
      <p:ext uri="{BB962C8B-B14F-4D97-AF65-F5344CB8AC3E}">
        <p14:creationId xmlns:p14="http://schemas.microsoft.com/office/powerpoint/2010/main" val="16429907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As the largest producer of oil and coal in Central Asia, Kazakhstan exports oil to the West and China. The practice of gasification is growing, most the gas is exported and part is being used in oil well operations and other energy sector needs. Coal dominates electricity production, and consequently, Kazakhstan has the highest carbon emissions throughout the region. Renewable energy such as hydropower currently makes up a small share of the overall energy mix, but solar and wind power plants are mushrooming across the country thanks to legislation, clean energy targets and the investment climate. </a:t>
            </a:r>
            <a:endParaRPr lang="en-US" dirty="0"/>
          </a:p>
        </p:txBody>
      </p:sp>
      <p:sp>
        <p:nvSpPr>
          <p:cNvPr id="4" name="Slide Number Placeholder 3"/>
          <p:cNvSpPr>
            <a:spLocks noGrp="1"/>
          </p:cNvSpPr>
          <p:nvPr>
            <p:ph type="sldNum" sz="quarter" idx="5"/>
          </p:nvPr>
        </p:nvSpPr>
        <p:spPr/>
        <p:txBody>
          <a:bodyPr/>
          <a:lstStyle/>
          <a:p>
            <a:fld id="{0244A1BB-7756-4722-AE27-4E98DC464383}" type="slidenum">
              <a:rPr lang="en-US" smtClean="0"/>
              <a:t>4</a:t>
            </a:fld>
            <a:endParaRPr lang="en-US"/>
          </a:p>
        </p:txBody>
      </p:sp>
    </p:spTree>
    <p:extLst>
      <p:ext uri="{BB962C8B-B14F-4D97-AF65-F5344CB8AC3E}">
        <p14:creationId xmlns:p14="http://schemas.microsoft.com/office/powerpoint/2010/main" val="7498607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44A1BB-7756-4722-AE27-4E98DC464383}" type="slidenum">
              <a:rPr lang="en-US" smtClean="0"/>
              <a:t>15</a:t>
            </a:fld>
            <a:endParaRPr lang="en-US"/>
          </a:p>
        </p:txBody>
      </p:sp>
    </p:spTree>
    <p:extLst>
      <p:ext uri="{BB962C8B-B14F-4D97-AF65-F5344CB8AC3E}">
        <p14:creationId xmlns:p14="http://schemas.microsoft.com/office/powerpoint/2010/main" val="11422474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2020, Kyrgyzstan announced the process of updating the NDCs. The approved NDC set a goal to reduce greenhouse gas emissions by 11.49-13.75% by 2030 and by 12.67-15.69% by 2050. The reductions will be made in the energy sector, industry and product use, agriculture, land use and waste. Interestingly, Kyrgyzstan does not indicate a base year for its purposes, taking as a basis the 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If the unconditional target is reached by 2030, emissions will decrease from about 17 million </a:t>
            </a:r>
            <a:r>
              <a:rPr lang="en-US" sz="1200" kern="1200" dirty="0" err="1">
                <a:solidFill>
                  <a:schemeClr val="tx1"/>
                </a:solidFill>
                <a:effectLst/>
                <a:latin typeface="+mn-lt"/>
                <a:ea typeface="+mn-ea"/>
                <a:cs typeface="+mn-cs"/>
              </a:rPr>
              <a:t>tonnes</a:t>
            </a:r>
            <a:r>
              <a:rPr lang="en-US" sz="1200" kern="1200" dirty="0">
                <a:solidFill>
                  <a:schemeClr val="tx1"/>
                </a:solidFill>
                <a:effectLst/>
                <a:latin typeface="+mn-lt"/>
                <a:ea typeface="+mn-ea"/>
                <a:cs typeface="+mn-cs"/>
              </a:rPr>
              <a:t> in 2016 to 13 million </a:t>
            </a:r>
            <a:r>
              <a:rPr lang="en-US" sz="1200" kern="1200" dirty="0" err="1">
                <a:solidFill>
                  <a:schemeClr val="tx1"/>
                </a:solidFill>
                <a:effectLst/>
                <a:latin typeface="+mn-lt"/>
                <a:ea typeface="+mn-ea"/>
                <a:cs typeface="+mn-cs"/>
              </a:rPr>
              <a:t>tonnes</a:t>
            </a:r>
            <a:r>
              <a:rPr lang="en-US" sz="1200" kern="1200" dirty="0">
                <a:solidFill>
                  <a:schemeClr val="tx1"/>
                </a:solidFill>
                <a:effectLst/>
                <a:latin typeface="+mn-lt"/>
                <a:ea typeface="+mn-ea"/>
                <a:cs typeface="+mn-cs"/>
              </a:rPr>
              <a:t> of CO2-equivalent in 2030 (excluding LULUCF). At the same time, in its nationally determined contribution, Kyrgyzstan says that the level of income in the country is low, and therefore further growth of the economy and emissions is expected. Thus, at first, emissions will grow, and then, having reached a peak at a certain point, they will decline. Longer-term documents, such as the National Sustainable Development Strategy of the Kyrgyz Republic for the period 2013-2040, do not set intermediate targets for reducing greenhouse gas emissions.</a:t>
            </a:r>
          </a:p>
          <a:p>
            <a:r>
              <a:rPr lang="en-US" sz="1200" kern="1200" dirty="0">
                <a:solidFill>
                  <a:schemeClr val="tx1"/>
                </a:solidFill>
                <a:effectLst/>
                <a:latin typeface="+mn-lt"/>
                <a:ea typeface="+mn-ea"/>
                <a:cs typeface="+mn-cs"/>
              </a:rPr>
              <a:t>Out</a:t>
            </a:r>
          </a:p>
          <a:p>
            <a:r>
              <a:rPr lang="en-US" sz="1200" kern="1200" dirty="0">
                <a:solidFill>
                  <a:schemeClr val="tx1"/>
                </a:solidFill>
                <a:effectLst/>
                <a:latin typeface="+mn-lt"/>
                <a:ea typeface="+mn-ea"/>
                <a:cs typeface="+mn-cs"/>
              </a:rPr>
              <a:t>However, the subsectors with the largest contribution to emissions from energy production include transport (3.3 million </a:t>
            </a:r>
            <a:r>
              <a:rPr lang="en-US" sz="1200" kern="1200" dirty="0" err="1">
                <a:solidFill>
                  <a:schemeClr val="tx1"/>
                </a:solidFill>
                <a:effectLst/>
                <a:latin typeface="+mn-lt"/>
                <a:ea typeface="+mn-ea"/>
                <a:cs typeface="+mn-cs"/>
              </a:rPr>
              <a:t>tonnes</a:t>
            </a:r>
            <a:r>
              <a:rPr lang="en-US" sz="1200" kern="1200" dirty="0">
                <a:solidFill>
                  <a:schemeClr val="tx1"/>
                </a:solidFill>
                <a:effectLst/>
                <a:latin typeface="+mn-lt"/>
                <a:ea typeface="+mn-ea"/>
                <a:cs typeface="+mn-cs"/>
              </a:rPr>
              <a:t>), buildings (2.8 million </a:t>
            </a:r>
            <a:r>
              <a:rPr lang="en-US" sz="1200" kern="1200" dirty="0" err="1">
                <a:solidFill>
                  <a:schemeClr val="tx1"/>
                </a:solidFill>
                <a:effectLst/>
                <a:latin typeface="+mn-lt"/>
                <a:ea typeface="+mn-ea"/>
                <a:cs typeface="+mn-cs"/>
              </a:rPr>
              <a:t>tonnes</a:t>
            </a:r>
            <a:r>
              <a:rPr lang="en-US" sz="1200" kern="1200" dirty="0">
                <a:solidFill>
                  <a:schemeClr val="tx1"/>
                </a:solidFill>
                <a:effectLst/>
                <a:latin typeface="+mn-lt"/>
                <a:ea typeface="+mn-ea"/>
                <a:cs typeface="+mn-cs"/>
              </a:rPr>
              <a:t>), and electricity and heating (1.9 million </a:t>
            </a:r>
            <a:r>
              <a:rPr lang="en-US" sz="1200" kern="1200" dirty="0" err="1">
                <a:solidFill>
                  <a:schemeClr val="tx1"/>
                </a:solidFill>
                <a:effectLst/>
                <a:latin typeface="+mn-lt"/>
                <a:ea typeface="+mn-ea"/>
                <a:cs typeface="+mn-cs"/>
              </a:rPr>
              <a:t>tonnes</a:t>
            </a:r>
            <a:r>
              <a:rPr lang="en-US" sz="1200" kern="1200" dirty="0">
                <a:solidFill>
                  <a:schemeClr val="tx1"/>
                </a:solidFill>
                <a:effectLst/>
                <a:latin typeface="+mn-lt"/>
                <a:ea typeface="+mn-ea"/>
                <a:cs typeface="+mn-cs"/>
              </a:rPr>
              <a:t>). Thus, electricity alone is responsible for less than half of the emissions in the energy sector. One of the reasons for this is the widespread use of hydroelectric power plants, which produce more than 90% of all electricity in Kyrgyzstan, although other renewable energy sources are not developed as usual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the energy sector, there are such strategic documents as the Strategy for the Development of the Fuel and Energy Complex (FEC) until 2025, the National Development Strategy for 2018-2040, the Program for the Development of the Green Economy for 2019-2023. and the Concept for the development of the fuel and energy complex until 2030</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There is also a draft Concept for the development of the fuel and energy complex until 2040, which is currently under public discussion. The document also sets goals for the development of alternative energy and energy efficiency.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Thus, the program indicates the need to increase the energy efficiency of fuel and energy resources and create conditions for the transition to an energy-saving development path. According to the two simulated scenarios, the energy losses in the networks will decrease to 5-5.5% in the period 2010-2025. (until 2007, losses exceeded 40%)</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Among other sectors responsible for greenhouse gas emissions, agriculture ranks second after energy - more than 30% of total emissions in 2016. Kyrgyzstan plans to develop organic and climate-resilient agricultural practices, as stated in the Program for the Development of a Green Economy in the Kyrgyz Republic for 2019-2023.</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same program also aims to improve the resource efficiency of the industrial sector and the transition to low-carbon fuels and electricity in the transport sector. However, there are no specific targets to reduce sectoral emissions.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Agriculture and Water Sector Program for Adaptation to Climate Change for the period 2016–2020 prescribes various measures for agricultural</a:t>
            </a:r>
          </a:p>
          <a:p>
            <a:r>
              <a:rPr lang="en-US" sz="1200" kern="1200" dirty="0">
                <a:solidFill>
                  <a:schemeClr val="tx1"/>
                </a:solidFill>
                <a:effectLst/>
                <a:latin typeface="+mn-lt"/>
                <a:ea typeface="+mn-ea"/>
                <a:cs typeface="+mn-cs"/>
              </a:rPr>
              <a:t>economy taking into account climate changes. In the field of forests The concept for the development of the forestry sector until 2040 sets sustainable management as the main goal</a:t>
            </a:r>
          </a:p>
          <a:p>
            <a:r>
              <a:rPr lang="en-US" sz="1200" kern="1200" dirty="0">
                <a:solidFill>
                  <a:schemeClr val="tx1"/>
                </a:solidFill>
                <a:effectLst/>
                <a:latin typeface="+mn-lt"/>
                <a:ea typeface="+mn-ea"/>
                <a:cs typeface="+mn-cs"/>
              </a:rPr>
              <a:t>forests, including through an increase in forest area by 6% by 2040, which is not very ambitious, since in 2010 their share was 5.6%. At the same time, in the National</a:t>
            </a:r>
          </a:p>
          <a:p>
            <a:r>
              <a:rPr lang="en-US" sz="1200" kern="1200" dirty="0">
                <a:solidFill>
                  <a:schemeClr val="tx1"/>
                </a:solidFill>
                <a:effectLst/>
                <a:latin typeface="+mn-lt"/>
                <a:ea typeface="+mn-ea"/>
                <a:cs typeface="+mn-cs"/>
              </a:rPr>
              <a:t>According to the global development strategy for 2018-2040, it is planned to increase the area of ​​specially protected areas to 10% of the entire area of ​​the country.</a:t>
            </a:r>
          </a:p>
        </p:txBody>
      </p:sp>
      <p:sp>
        <p:nvSpPr>
          <p:cNvPr id="4" name="Slide Number Placeholder 3"/>
          <p:cNvSpPr>
            <a:spLocks noGrp="1"/>
          </p:cNvSpPr>
          <p:nvPr>
            <p:ph type="sldNum" sz="quarter" idx="5"/>
          </p:nvPr>
        </p:nvSpPr>
        <p:spPr/>
        <p:txBody>
          <a:bodyPr/>
          <a:lstStyle/>
          <a:p>
            <a:fld id="{0244A1BB-7756-4722-AE27-4E98DC464383}" type="slidenum">
              <a:rPr lang="en-US" smtClean="0"/>
              <a:t>16</a:t>
            </a:fld>
            <a:endParaRPr lang="en-US"/>
          </a:p>
        </p:txBody>
      </p:sp>
    </p:spTree>
    <p:extLst>
      <p:ext uri="{BB962C8B-B14F-4D97-AF65-F5344CB8AC3E}">
        <p14:creationId xmlns:p14="http://schemas.microsoft.com/office/powerpoint/2010/main" val="25711893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will be possible through the implementation of investment projects and national programs in the field of energy, transport, agriculture and forestry and 2 water management, disaster risk reduction, the expansion and diversification of renewable energy sources, and energy losses reduction; modernization, introduction of new technologies and development of sectors of the economy.</a:t>
            </a:r>
          </a:p>
          <a:p>
            <a:r>
              <a:rPr lang="en-US" sz="1200" kern="1200" dirty="0">
                <a:solidFill>
                  <a:schemeClr val="tx1"/>
                </a:solidFill>
                <a:effectLst/>
                <a:latin typeface="+mn-lt"/>
                <a:ea typeface="+mn-ea"/>
                <a:cs typeface="+mn-cs"/>
              </a:rPr>
              <a:t>1990, 25.5 million tons of CO2 equivalent.</a:t>
            </a:r>
          </a:p>
          <a:p>
            <a:r>
              <a:rPr lang="en-US" sz="1200" kern="1200" dirty="0">
                <a:solidFill>
                  <a:schemeClr val="tx1"/>
                </a:solidFill>
                <a:effectLst/>
                <a:latin typeface="+mn-lt"/>
                <a:ea typeface="+mn-ea"/>
                <a:cs typeface="+mn-cs"/>
              </a:rPr>
              <a:t>Reducing the negative consequences of hazardous weather events and climate change will be ensured by: modernizing the hydrometeorological service and improving services for the needs of the economy and citizens; implementation of the Medium-Term Development Program of the Republic of Tajikistan for the period 2016-2020, the Program for Reforming the Agriculture of the Republic of Tajikistan for 2012-2020, the State Program for the Study and Conservation of Glaciers of the Republic of Tajikistan for 2010-2030, the State Program for the Development of the Geological Industry of the Republic of Tajikistan for 2012-2020 years, the National Strategy of the Republic of Tajikistan on Disaster Risk Management for 2009-2015, the National Plan of the Republic of Tajikistan on Preparedness and Response to Emergencies and other sectoral programs. It is important to take into account that for various reasons, the planned and approved state programs and strategies are not fully implemented, which is associated with a lack of financial resources, therefore, in the future, it is worth paying attention to attracting additional external funds for the full implementation of these and other important programs.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Thus, Tajikistan can increase emissions to 23 million tons and at the same time remain within the framework of its commitment. In its nationally determined</a:t>
            </a:r>
          </a:p>
          <a:p>
            <a:r>
              <a:rPr lang="en-US" sz="1200" kern="1200" dirty="0">
                <a:solidFill>
                  <a:schemeClr val="tx1"/>
                </a:solidFill>
                <a:effectLst/>
                <a:latin typeface="+mn-lt"/>
                <a:ea typeface="+mn-ea"/>
                <a:cs typeface="+mn-cs"/>
              </a:rPr>
              <a:t>the contribution the country prioritizes is adaptation rather than emission reduction.</a:t>
            </a:r>
          </a:p>
        </p:txBody>
      </p:sp>
      <p:sp>
        <p:nvSpPr>
          <p:cNvPr id="4" name="Slide Number Placeholder 3"/>
          <p:cNvSpPr>
            <a:spLocks noGrp="1"/>
          </p:cNvSpPr>
          <p:nvPr>
            <p:ph type="sldNum" sz="quarter" idx="5"/>
          </p:nvPr>
        </p:nvSpPr>
        <p:spPr/>
        <p:txBody>
          <a:bodyPr/>
          <a:lstStyle/>
          <a:p>
            <a:fld id="{0244A1BB-7756-4722-AE27-4E98DC464383}" type="slidenum">
              <a:rPr lang="en-US" smtClean="0"/>
              <a:t>17</a:t>
            </a:fld>
            <a:endParaRPr lang="en-US"/>
          </a:p>
        </p:txBody>
      </p:sp>
    </p:spTree>
    <p:extLst>
      <p:ext uri="{BB962C8B-B14F-4D97-AF65-F5344CB8AC3E}">
        <p14:creationId xmlns:p14="http://schemas.microsoft.com/office/powerpoint/2010/main" val="29793331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share of power engineering in greenhouse gas emissions in Tajikistan is one of the highest - in 2014 it accounted for 28% of the total emissions and 74% in CO2 emissions. Renewable energy, apart from hydropower, is practically undeveloped. Its share in the total electricity consumption is less than 1%. However, Tajikistan is dependent on hydroelectric power as it is the cheapest form of energy in the country. More than 90% of all energy in Tajikistan is supplied by hydroelectric power plants.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government has adopted a number of strategic documents in these sectors. So, in the Program of reforming agriculture for 2012-2020. it is planned to develop agricultural practices that take into account climate change. There are also programs in the field of transport and waste, but they do not set targets for reducing greenhouse gas emissions.</a:t>
            </a:r>
          </a:p>
        </p:txBody>
      </p:sp>
      <p:sp>
        <p:nvSpPr>
          <p:cNvPr id="4" name="Slide Number Placeholder 3"/>
          <p:cNvSpPr>
            <a:spLocks noGrp="1"/>
          </p:cNvSpPr>
          <p:nvPr>
            <p:ph type="sldNum" sz="quarter" idx="5"/>
          </p:nvPr>
        </p:nvSpPr>
        <p:spPr/>
        <p:txBody>
          <a:bodyPr/>
          <a:lstStyle/>
          <a:p>
            <a:fld id="{0244A1BB-7756-4722-AE27-4E98DC464383}" type="slidenum">
              <a:rPr lang="en-US" smtClean="0"/>
              <a:t>18</a:t>
            </a:fld>
            <a:endParaRPr lang="en-US"/>
          </a:p>
        </p:txBody>
      </p:sp>
    </p:spTree>
    <p:extLst>
      <p:ext uri="{BB962C8B-B14F-4D97-AF65-F5344CB8AC3E}">
        <p14:creationId xmlns:p14="http://schemas.microsoft.com/office/powerpoint/2010/main" val="36693356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country's intention to the curb growth rates of greenhouse gases, reducing their specific emissions per unit of GDP by 10% by 2030 from the 2010 level, will not create obstacles for the country's socio-economic development, and this is in line with the general goals of the policy of increasing energy efficiency, reducing consumption resources in the economy and increasing the share of renewable energy sources in the country's energy balance, as well as the goals of rational use and sustainable development. In the future, this will allow the Republic of Uzbekistan, together with other Parties to the UNFCCC, to achieve a long-term global goal, i.e. to prevent an average global air temperature from rising more than 2⁰S.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There are currently legally binding programs and actions aimed at ensuring by 2020 the implementation of measures to reduce energy consumption, the introduction of energy-saving technologies in various sectors of the economy, social sphere and the development of renewable energy sources:  Decree of the President of the Republic of Uzbekistan No. UP-4512, dated March 1, 2013 "On measures for the further development of alternative energy sources";  Decree of the President of the Republic of Uzbekistan No. UP-4707.4 dated March 4, 2015 "On the Program of measures to ensure structural reform, modernization and diversification of production for 2015-2019"; Resolution of the President of the Republic of Uzbekistan No. PP2343, dated May 5, 2015 "On the Program of Measures to Reduce Energy Consumption, Implementation of Energy Saving Technologies in the Economy of Sectors and the Social Sphere for 2015-2019";  Action Program for Environmental Protection of the Republic of Uzbekistan for 2013-2017;  Resolution of the Cabinet of Ministers of the Republic of </a:t>
            </a:r>
            <a:r>
              <a:rPr lang="en-US" sz="1200" kern="1200" dirty="0" err="1">
                <a:solidFill>
                  <a:schemeClr val="tx1"/>
                </a:solidFill>
                <a:effectLst/>
                <a:latin typeface="+mn-lt"/>
                <a:ea typeface="+mn-ea"/>
                <a:cs typeface="+mn-cs"/>
              </a:rPr>
              <a:t>Uz</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bekistan</a:t>
            </a:r>
            <a:r>
              <a:rPr lang="en-US" sz="1200" kern="1200" dirty="0">
                <a:solidFill>
                  <a:schemeClr val="tx1"/>
                </a:solidFill>
                <a:effectLst/>
                <a:latin typeface="+mn-lt"/>
                <a:ea typeface="+mn-ea"/>
                <a:cs typeface="+mn-cs"/>
              </a:rPr>
              <a:t> No. 255, dated August 29, 2015 "On the Comprehensive Action Program to mitigate the Aral Sea disasters for, rehabilitation and socio-economic development of the Aral Sea region for 2015-2018";  Program for the further development of agricultural production for 2015-2019;  Program for further irrigated land improvement and rational use of water resources for 2013-2017.</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Modernization and technical re-equipment of industry;  Creation of new production facilities solely on the basis of the introduction of advanced energy-saving technologies, efficient and energy saving .; • Reduction of specific fuel consumption for the generation and use of electrical energy ;; • Reduction of losses of natural gas from its production, processing and transport; • Development and widespread use of alternative energy sources: intensive construction of large solar photovoltaic power plants; creation of biogas plants; expanding the scale of wind energy production;  Increasing the energy efficiency of buildings by reducing specific energy consumption;  Developing government programs for financing and supporting subsidies for energy saving measures;  Expanding transport and logistics communication systems, ensuring the efficient use of energy resources (including optimizing transport routes, improving quality of roads, etc.) " Expansion of measures on cars to switch to work on alternative fuels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Conducting fundamental research in the field of climate change, developing a system for monitoring and forecasting climate change, developing methodologies for assessing the impact of climate change, vulnerability and risks;  Expanding applied research and projects for the introduction of energy-saving technologies and renewable energy sources;  Education and advanced training of specialists in the field of energy conservation and RES;  Development of information systems to effectively solve the problems of climate change;  Intensification of educational activities on issues related to climate change, energy efficiency and resource conservation.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Improving climate resilience of agriculture through diversification of food crop production; conservation of germplasm and indigenous plant and crop species resistant to drought, pests and diseases; development of biotechnology and breeding of new varieties of agricultural crops adopted in the context of climate change; • Improvement of irrigated lands affected by desertification, soil Degradation and drought, increased soil fertility of irrigated and </a:t>
            </a:r>
            <a:r>
              <a:rPr lang="en-US" sz="1200" kern="1200" dirty="0" err="1">
                <a:solidFill>
                  <a:schemeClr val="tx1"/>
                </a:solidFill>
                <a:effectLst/>
                <a:latin typeface="+mn-lt"/>
                <a:ea typeface="+mn-ea"/>
                <a:cs typeface="+mn-cs"/>
              </a:rPr>
              <a:t>bogar</a:t>
            </a:r>
            <a:r>
              <a:rPr lang="en-US" sz="1200" kern="1200" dirty="0">
                <a:solidFill>
                  <a:schemeClr val="tx1"/>
                </a:solidFill>
                <a:effectLst/>
                <a:latin typeface="+mn-lt"/>
                <a:ea typeface="+mn-ea"/>
                <a:cs typeface="+mn-cs"/>
              </a:rPr>
              <a:t> lands; technologies for saving water, including widespread introduction of drip irrigation systems; Increasing pasture productivity and forage production in desert and foothill areas</a:t>
            </a:r>
          </a:p>
        </p:txBody>
      </p:sp>
      <p:sp>
        <p:nvSpPr>
          <p:cNvPr id="4" name="Slide Number Placeholder 3"/>
          <p:cNvSpPr>
            <a:spLocks noGrp="1"/>
          </p:cNvSpPr>
          <p:nvPr>
            <p:ph type="sldNum" sz="quarter" idx="5"/>
          </p:nvPr>
        </p:nvSpPr>
        <p:spPr/>
        <p:txBody>
          <a:bodyPr/>
          <a:lstStyle/>
          <a:p>
            <a:fld id="{0244A1BB-7756-4722-AE27-4E98DC464383}" type="slidenum">
              <a:rPr lang="en-US" smtClean="0"/>
              <a:t>19</a:t>
            </a:fld>
            <a:endParaRPr lang="en-US"/>
          </a:p>
        </p:txBody>
      </p:sp>
    </p:spTree>
    <p:extLst>
      <p:ext uri="{BB962C8B-B14F-4D97-AF65-F5344CB8AC3E}">
        <p14:creationId xmlns:p14="http://schemas.microsoft.com/office/powerpoint/2010/main" val="15792860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Agriculture is a priority sector of the country's economy and food security. Irrigated agriculture forms the basis of agricultural production, as a result of which about 90% of surface water is used for irrigation in Uzbekistan. Water scarcity and land degradation currently threaten the productivity of this sector. Rising temperatures also pose a significant threat to the country's agricultural sector, reducing the availability of water for irrigation.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Uzbekistan has set a target to reduce greenhouse gas emissions per unit of GDP at 10% by 2030 compared to 2010. The decline will occur in sectors such as industry, energy and transport. However, in the draft Concept for the comprehensive socio-economic development of the Republic of Uzbekistan until 2030, GDP per capita is projected to triple by 2030. If GDP per capita grows threefold, then a 10% reduction in greenhouse gas emissions per unit of GDP will not be enough to provide an overall reduction in emissions relative to current levels. It is also worth noting that the level of emissions of Uzbekistan is already relatively high in the region - in 2016 the figure was 207 million </a:t>
            </a:r>
            <a:r>
              <a:rPr lang="en-US" sz="1200" kern="1200" dirty="0" err="1">
                <a:solidFill>
                  <a:schemeClr val="tx1"/>
                </a:solidFill>
                <a:effectLst/>
                <a:latin typeface="+mn-lt"/>
                <a:ea typeface="+mn-ea"/>
                <a:cs typeface="+mn-cs"/>
              </a:rPr>
              <a:t>tonnes</a:t>
            </a:r>
            <a:r>
              <a:rPr lang="en-US" sz="1200" kern="1200" dirty="0">
                <a:solidFill>
                  <a:schemeClr val="tx1"/>
                </a:solidFill>
                <a:effectLst/>
                <a:latin typeface="+mn-lt"/>
                <a:ea typeface="+mn-ea"/>
                <a:cs typeface="+mn-cs"/>
              </a:rPr>
              <a:t>. The target for emission reduction is 10% per unit of GDP by 2030 CO2-equivalent, excluding LULUCF. At the same</a:t>
            </a:r>
          </a:p>
          <a:p>
            <a:r>
              <a:rPr lang="en-US" sz="1200" kern="1200" dirty="0">
                <a:solidFill>
                  <a:schemeClr val="tx1"/>
                </a:solidFill>
                <a:effectLst/>
                <a:latin typeface="+mn-lt"/>
                <a:ea typeface="+mn-ea"/>
                <a:cs typeface="+mn-cs"/>
              </a:rPr>
              <a:t>Currently at the stage of development and discussion are such documents as Key areas of transition to a resource-efficient growth model and Low-carbon development strategy: Targets to reduce energy consumption / greenhouse gas emissions in key sectors of the economy of Uzbekistan.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share of energy in the total amount of emissions is the highest - in 2012 it amounted to 82%. Uzbekistan mainly relies on fossil sources for energy generation, namely natural gas (85% of energy</a:t>
            </a:r>
          </a:p>
          <a:p>
            <a:r>
              <a:rPr lang="en-US" sz="1200" kern="1200" dirty="0">
                <a:solidFill>
                  <a:schemeClr val="tx1"/>
                </a:solidFill>
                <a:effectLst/>
                <a:latin typeface="+mn-lt"/>
                <a:ea typeface="+mn-ea"/>
                <a:cs typeface="+mn-cs"/>
              </a:rPr>
              <a:t>balance sheet in 2013), oil products (7%) and coal (3%). The share of hydropower was 5%, although by 2016 it had grown to 12.7%.</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One of the priorities of Uzbekistan is to halve the energy intensity of GDP by 2030. In a realistic scenario of the draft Low Carbon Development Strategy</a:t>
            </a:r>
          </a:p>
          <a:p>
            <a:r>
              <a:rPr lang="en-US" sz="1200" kern="1200" dirty="0">
                <a:solidFill>
                  <a:schemeClr val="tx1"/>
                </a:solidFill>
                <a:effectLst/>
                <a:latin typeface="+mn-lt"/>
                <a:ea typeface="+mn-ea"/>
                <a:cs typeface="+mn-cs"/>
              </a:rPr>
              <a:t>it is planned to reduce losses in electrical networks from 20% in 2014 to 15% in 2030 and 10% in 2050.</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Also sectors responsible for greenhouse gas emissions include agriculture (10.5% in 2012 excluding LULUCF), industry (3.8%) and waste (3.8%). Strategic documents in other sectors include the Strategy for the Development of the Transport System until 2035, which provides for the development of transport that uses alternative fuel sources or electric motors, and other measures to reduce the impact of transport on the environment. The strategy also aims to reduce CO2 emissions for different modes of transport. Thus, emissions from cars per tonne-kilometer4 should decrease by 25% by 2025 and by 30% by 2035 in relation to 2018. In addition, the share of gas in total vehicle consumption is expected to rise to 70% by 2025 and 80% by 2035.</a:t>
            </a:r>
          </a:p>
        </p:txBody>
      </p:sp>
      <p:sp>
        <p:nvSpPr>
          <p:cNvPr id="4" name="Slide Number Placeholder 3"/>
          <p:cNvSpPr>
            <a:spLocks noGrp="1"/>
          </p:cNvSpPr>
          <p:nvPr>
            <p:ph type="sldNum" sz="quarter" idx="5"/>
          </p:nvPr>
        </p:nvSpPr>
        <p:spPr/>
        <p:txBody>
          <a:bodyPr/>
          <a:lstStyle/>
          <a:p>
            <a:fld id="{0244A1BB-7756-4722-AE27-4E98DC464383}" type="slidenum">
              <a:rPr lang="en-US" smtClean="0"/>
              <a:t>20</a:t>
            </a:fld>
            <a:endParaRPr lang="en-US"/>
          </a:p>
        </p:txBody>
      </p:sp>
    </p:spTree>
    <p:extLst>
      <p:ext uri="{BB962C8B-B14F-4D97-AF65-F5344CB8AC3E}">
        <p14:creationId xmlns:p14="http://schemas.microsoft.com/office/powerpoint/2010/main" val="11292257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All Central Asian states have access to international funding to combat climate change, but the mechanisms and volumes differ significantly. Kazakhstan is the undisputed leader, and most of the climate investments here go to energy issues and the development of renewable energy sources. Tajikistan ranks second in terms of climate strategic investments that focus primarily on measures to develop resilience to the effects of climate change.</a:t>
            </a:r>
          </a:p>
          <a:p>
            <a:r>
              <a:rPr lang="en-US" sz="1200" kern="1200" dirty="0">
                <a:solidFill>
                  <a:schemeClr val="tx1"/>
                </a:solidFill>
                <a:effectLst/>
                <a:latin typeface="+mn-lt"/>
                <a:ea typeface="+mn-ea"/>
                <a:cs typeface="+mn-cs"/>
              </a:rPr>
              <a:t> Kyrgyzstan has developed a climate investment program and is developing new projects, while Uzbekistan is actively cooperating with international financial institutions and organizations both on climate change issues and in solving the Aral Sea crisis. </a:t>
            </a:r>
          </a:p>
          <a:p>
            <a:r>
              <a:rPr lang="en-US" sz="1200" kern="1200" dirty="0">
                <a:solidFill>
                  <a:schemeClr val="tx1"/>
                </a:solidFill>
                <a:effectLst/>
                <a:latin typeface="+mn-lt"/>
                <a:ea typeface="+mn-ea"/>
                <a:cs typeface="+mn-cs"/>
              </a:rPr>
              <a:t>As of 2014, Central Asian countries received about $ 105.09 million for adaptation projects (CFU 2015), where Tajikistan became the largest recipient with over $ 77 million dollars exclusively for adaptation measures. The most active fund in the countries of Central Asia is the Pilot Program for Adaptation to Climate Change (PPA-IC) within the Strategic Climate Fund (SCF). Investments received by Tajikistan are primarily aimed at strengthening capacity, developing climate-resilient energy infrastructure and implementation of projects at the rural level (PPCR 2015).</a:t>
            </a:r>
          </a:p>
        </p:txBody>
      </p:sp>
      <p:sp>
        <p:nvSpPr>
          <p:cNvPr id="4" name="Slide Number Placeholder 3"/>
          <p:cNvSpPr>
            <a:spLocks noGrp="1"/>
          </p:cNvSpPr>
          <p:nvPr>
            <p:ph type="sldNum" sz="quarter" idx="5"/>
          </p:nvPr>
        </p:nvSpPr>
        <p:spPr/>
        <p:txBody>
          <a:bodyPr/>
          <a:lstStyle/>
          <a:p>
            <a:fld id="{0244A1BB-7756-4722-AE27-4E98DC464383}" type="slidenum">
              <a:rPr lang="en-US" smtClean="0"/>
              <a:t>21</a:t>
            </a:fld>
            <a:endParaRPr lang="en-US"/>
          </a:p>
        </p:txBody>
      </p:sp>
    </p:spTree>
    <p:extLst>
      <p:ext uri="{BB962C8B-B14F-4D97-AF65-F5344CB8AC3E}">
        <p14:creationId xmlns:p14="http://schemas.microsoft.com/office/powerpoint/2010/main" val="10108570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GB" sz="1200" dirty="0">
                <a:effectLst/>
                <a:latin typeface="Cambria" panose="02040503050406030204" pitchFamily="18" charset="0"/>
                <a:ea typeface="Times New Roman" panose="02020603050405020304" pitchFamily="18" charset="0"/>
                <a:cs typeface="Times New Roman" panose="02020603050405020304" pitchFamily="18" charset="0"/>
              </a:rPr>
              <a:t>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GB" sz="1200" dirty="0">
                <a:effectLst/>
                <a:latin typeface="Cambria" panose="02040503050406030204" pitchFamily="18" charset="0"/>
                <a:ea typeface="Times New Roman" panose="02020603050405020304" pitchFamily="18" charset="0"/>
                <a:cs typeface="Times New Roman" panose="02020603050405020304" pitchFamily="18" charset="0"/>
              </a:rPr>
              <a:t>The composition of the energy supply of the countries from 2000 to 2020 remained stable with fossil fuel use making up the largest share (see figure 1). The energy mix in the total energy supply of Kazakhstan has not changed significantly, with hydrocarbons providing about seventy percent of all energy and only a small fraction coming from renewable energy in recent years.</a:t>
            </a:r>
            <a:endParaRPr lang="ru-RU" sz="1200" dirty="0">
              <a:effectLst/>
              <a:latin typeface="Cambria" panose="020405030504060302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n-GB" sz="1800" dirty="0">
                <a:effectLst/>
                <a:latin typeface="Cambria" panose="02040503050406030204" pitchFamily="18" charset="0"/>
                <a:ea typeface="Times New Roman" panose="02020603050405020304" pitchFamily="18" charset="0"/>
                <a:cs typeface="Calibri" panose="020F0502020204030204" pitchFamily="34" charset="0"/>
              </a:rPr>
              <a:t>In the cases of Kyrgyzstan and Tajikistan, we can observe the growing importance of coal and oil, while the share of the hydropower has been declining. This is due to the inability of the existing hydro plants to meet the growing energy demand from the residential and industrial sectors. From 2010 onward, the Tajik government increased its reliance on coal for both electricity and heat. A similar pattern is found in Kyrgyzstan where it is coal and oil consumption that have grown</a:t>
            </a:r>
            <a:r>
              <a:rPr lang="en-GB" sz="1800" dirty="0">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 </a:t>
            </a: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r>
              <a:rPr lang="en-US"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Vakulchuk</a:t>
            </a: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et al. 2022)</a:t>
            </a:r>
            <a:r>
              <a:rPr lang="en-GB" sz="1800" dirty="0">
                <a:effectLst/>
                <a:latin typeface="Cambria" panose="02040503050406030204" pitchFamily="18" charset="0"/>
                <a:ea typeface="Times New Roman" panose="02020603050405020304" pitchFamily="18" charset="0"/>
                <a:cs typeface="Calibri" panose="020F0502020204030204" pitchFamily="34" charset="0"/>
              </a:rPr>
              <a:t>.</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GB" sz="1200" dirty="0">
                <a:effectLst/>
                <a:latin typeface="Cambria" panose="02040503050406030204" pitchFamily="18" charset="0"/>
                <a:ea typeface="Times New Roman" panose="02020603050405020304" pitchFamily="18" charset="0"/>
                <a:cs typeface="Times New Roman" panose="02020603050405020304" pitchFamily="18" charset="0"/>
              </a:rPr>
              <a:t>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D2954-8071-4552-B0EE-3262FB34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46447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mbria" panose="02040503050406030204" pitchFamily="18" charset="0"/>
                <a:ea typeface="Times New Roman" panose="02020603050405020304" pitchFamily="18" charset="0"/>
                <a:cs typeface="Times New Roman" panose="02020603050405020304" pitchFamily="18" charset="0"/>
              </a:rPr>
              <a:t>Kazakhstan has produced the highest total emissions, at 220 MT of CO2, followed by Uzbekistan, Kyrgyzstan and Tajikistan (see figure 2). Kazakhstan’s emissions have grown steeply since 2001 due to expanding oil production, but the 2020 level still remained below the level from 1990.</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D2954-8071-4552-B0EE-3262FB34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45198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mbria" panose="02040503050406030204" pitchFamily="18" charset="0"/>
                <a:ea typeface="Times New Roman" panose="02020603050405020304" pitchFamily="18" charset="0"/>
                <a:cs typeface="Calibri" panose="020F0502020204030204" pitchFamily="34" charset="0"/>
              </a:rPr>
              <a:t>Compared the world</a:t>
            </a:r>
            <a:r>
              <a:rPr lang="en-GB" sz="1800" dirty="0">
                <a:effectLst/>
                <a:latin typeface="Cambria" panose="02040503050406030204" pitchFamily="18" charset="0"/>
                <a:ea typeface="Sitka Text" pitchFamily="2" charset="0"/>
                <a:cs typeface="Calibri" panose="020F0502020204030204" pitchFamily="34" charset="0"/>
              </a:rPr>
              <a:t>’s average energy intensity of 6 MJ per unit of GDP, the economies of Central Asia are highly energy intensive (see figure 4). The highest level of energy intensity is observed in Uzbekistan, whereas Tajikistan has the lowest level. The energy intensity of the Tajik economy has been decreasing steadily, and since 2009 it has been below the world average. Kazakhstan decreased its level in 2001 and has kept it stable since then. Though it remains the highest, Uzbekistan has also substantially reduced the energy intensity of its economy since 2003. From 2001 onwards, Kyrgyzstan’s energy intensity grew fast, reaching second highest in the region in 2015. </a:t>
            </a:r>
            <a:r>
              <a:rPr lang="en-GB" sz="1800" dirty="0">
                <a:effectLst/>
                <a:latin typeface="Cambria" panose="02040503050406030204" pitchFamily="18" charset="0"/>
                <a:ea typeface="Times New Roman" panose="02020603050405020304" pitchFamily="18" charset="0"/>
                <a:cs typeface="Calibri" panose="020F0502020204030204" pitchFamily="34" charset="0"/>
              </a:rPr>
              <a:t>The high energy intensities of the region are partially explained by the outdated infrastructure, lack of energy efficiency regulations, and limited investment.</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D2954-8071-4552-B0EE-3262FB34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4623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Kyrgyzstan is heavily reliant on hydropower and coal for electricity generation. Its oil products and gas are almost entirely imported, with marginal domestic production and refinement within the country. Coal is mainly used for domestic heating and energy and heat generation in the capital city of Bishkek, and coal use may grow in the coming years due to plans for the expansion of coal thermal plants. The high share of hydropower in Kyrgyzstan’s energy mix results in lower emissions overall, but furthering the clean energy transition is limited by the country’s lack of other renewable energy options or investments in major hydropower plants on the </a:t>
            </a:r>
            <a:r>
              <a:rPr lang="en-US" sz="1200" b="0" i="0" u="none" strike="noStrike" kern="1200" baseline="0" dirty="0" err="1">
                <a:solidFill>
                  <a:schemeClr val="tx1"/>
                </a:solidFill>
                <a:latin typeface="+mn-lt"/>
                <a:ea typeface="+mn-ea"/>
                <a:cs typeface="+mn-cs"/>
              </a:rPr>
              <a:t>Naryn</a:t>
            </a:r>
            <a:r>
              <a:rPr lang="en-US" sz="1200" b="0" i="0" u="none" strike="noStrike" kern="1200" baseline="0" dirty="0">
                <a:solidFill>
                  <a:schemeClr val="tx1"/>
                </a:solidFill>
                <a:latin typeface="+mn-lt"/>
                <a:ea typeface="+mn-ea"/>
                <a:cs typeface="+mn-cs"/>
              </a:rPr>
              <a:t> River cascade.</a:t>
            </a:r>
            <a:endParaRPr lang="en-US" dirty="0"/>
          </a:p>
        </p:txBody>
      </p:sp>
      <p:sp>
        <p:nvSpPr>
          <p:cNvPr id="4" name="Slide Number Placeholder 3"/>
          <p:cNvSpPr>
            <a:spLocks noGrp="1"/>
          </p:cNvSpPr>
          <p:nvPr>
            <p:ph type="sldNum" sz="quarter" idx="5"/>
          </p:nvPr>
        </p:nvSpPr>
        <p:spPr/>
        <p:txBody>
          <a:bodyPr/>
          <a:lstStyle/>
          <a:p>
            <a:fld id="{0244A1BB-7756-4722-AE27-4E98DC464383}" type="slidenum">
              <a:rPr lang="en-US" smtClean="0"/>
              <a:t>5</a:t>
            </a:fld>
            <a:endParaRPr lang="en-US"/>
          </a:p>
        </p:txBody>
      </p:sp>
    </p:spTree>
    <p:extLst>
      <p:ext uri="{BB962C8B-B14F-4D97-AF65-F5344CB8AC3E}">
        <p14:creationId xmlns:p14="http://schemas.microsoft.com/office/powerpoint/2010/main" val="33023585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D2954-8071-4552-B0EE-3262FB34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88528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0" i="0" u="none" strike="noStrike" kern="1200" baseline="0" dirty="0">
                <a:solidFill>
                  <a:schemeClr val="tx1"/>
                </a:solidFill>
                <a:latin typeface="+mn-lt"/>
                <a:ea typeface="+mn-ea"/>
                <a:cs typeface="+mn-cs"/>
              </a:rPr>
              <a:t>Носят общий характер </a:t>
            </a:r>
          </a:p>
          <a:p>
            <a:r>
              <a:rPr lang="ru-RU" sz="1200" b="0" i="0" u="none" strike="noStrike" kern="1200" baseline="0" dirty="0">
                <a:solidFill>
                  <a:schemeClr val="tx1"/>
                </a:solidFill>
                <a:latin typeface="+mn-lt"/>
                <a:ea typeface="+mn-ea"/>
                <a:cs typeface="+mn-cs"/>
              </a:rPr>
              <a:t>2020 ТЖ и КР обновляют ОНУВ</a:t>
            </a:r>
            <a:endParaRPr lang="en-US" dirty="0"/>
          </a:p>
        </p:txBody>
      </p:sp>
      <p:sp>
        <p:nvSpPr>
          <p:cNvPr id="4" name="Slide Number Placeholder 3"/>
          <p:cNvSpPr>
            <a:spLocks noGrp="1"/>
          </p:cNvSpPr>
          <p:nvPr>
            <p:ph type="sldNum" sz="quarter" idx="5"/>
          </p:nvPr>
        </p:nvSpPr>
        <p:spPr/>
        <p:txBody>
          <a:bodyPr/>
          <a:lstStyle/>
          <a:p>
            <a:fld id="{0244A1BB-7756-4722-AE27-4E98DC464383}" type="slidenum">
              <a:rPr lang="en-US" smtClean="0"/>
              <a:t>29</a:t>
            </a:fld>
            <a:endParaRPr lang="en-US"/>
          </a:p>
        </p:txBody>
      </p:sp>
    </p:spTree>
    <p:extLst>
      <p:ext uri="{BB962C8B-B14F-4D97-AF65-F5344CB8AC3E}">
        <p14:creationId xmlns:p14="http://schemas.microsoft.com/office/powerpoint/2010/main" val="42460085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990F01-43F0-499A-A2B0-35CB26735301}" type="slidenum">
              <a:rPr lang="en-US" smtClean="0"/>
              <a:t>30</a:t>
            </a:fld>
            <a:endParaRPr lang="en-US"/>
          </a:p>
        </p:txBody>
      </p:sp>
    </p:spTree>
    <p:extLst>
      <p:ext uri="{BB962C8B-B14F-4D97-AF65-F5344CB8AC3E}">
        <p14:creationId xmlns:p14="http://schemas.microsoft.com/office/powerpoint/2010/main" val="3994933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Tajikistan relies primarily on renewable hydropower for energy, and Its use of oil and gas depends almost entirely on imports. The high costs of these sources contribute to the country’s energy poverty. The price of gasoline in Tajikistan is the highest in the region, and car ownership and use per person is the lowest. More than half of the car fleet uses natural gas — a low carbon-emitting fuel. Altogether, the use of hydropower and the inability of consumers to pay high transportation costs lead to the lowest greenhouse gas emissions in Central Asia. Recently, however, the use of coal for power generation has experienced noticeable growth, as have cement production and other industries. These developments have the potential to increase carbon emission and hinder potential mitigation efforts by locking in reliance on coal technologies.</a:t>
            </a:r>
            <a:endParaRPr lang="en-US" dirty="0"/>
          </a:p>
        </p:txBody>
      </p:sp>
      <p:sp>
        <p:nvSpPr>
          <p:cNvPr id="4" name="Slide Number Placeholder 3"/>
          <p:cNvSpPr>
            <a:spLocks noGrp="1"/>
          </p:cNvSpPr>
          <p:nvPr>
            <p:ph type="sldNum" sz="quarter" idx="5"/>
          </p:nvPr>
        </p:nvSpPr>
        <p:spPr/>
        <p:txBody>
          <a:bodyPr/>
          <a:lstStyle/>
          <a:p>
            <a:fld id="{0244A1BB-7756-4722-AE27-4E98DC464383}" type="slidenum">
              <a:rPr lang="en-US" smtClean="0"/>
              <a:t>6</a:t>
            </a:fld>
            <a:endParaRPr lang="en-US"/>
          </a:p>
        </p:txBody>
      </p:sp>
    </p:spTree>
    <p:extLst>
      <p:ext uri="{BB962C8B-B14F-4D97-AF65-F5344CB8AC3E}">
        <p14:creationId xmlns:p14="http://schemas.microsoft.com/office/powerpoint/2010/main" val="4160011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Uzbekistan’s diversified energy sources include significant production of gas — most of which is used domestically — and uranium, and the country plans to build a nuclear power plant with Russia between 2020 and 2030. Considerable energy efficiency measures and the use of less carbon intense energy sources have contributed to a decline in energy-related emissions. A significant share of cars now run on natural gas and the country plans to further expand its renewable energy sources, despite planned increases in coal production and use.</a:t>
            </a:r>
            <a:endParaRPr lang="en-US" dirty="0"/>
          </a:p>
        </p:txBody>
      </p:sp>
      <p:sp>
        <p:nvSpPr>
          <p:cNvPr id="4" name="Slide Number Placeholder 3"/>
          <p:cNvSpPr>
            <a:spLocks noGrp="1"/>
          </p:cNvSpPr>
          <p:nvPr>
            <p:ph type="sldNum" sz="quarter" idx="5"/>
          </p:nvPr>
        </p:nvSpPr>
        <p:spPr/>
        <p:txBody>
          <a:bodyPr/>
          <a:lstStyle/>
          <a:p>
            <a:fld id="{0244A1BB-7756-4722-AE27-4E98DC464383}" type="slidenum">
              <a:rPr lang="en-US" smtClean="0"/>
              <a:t>7</a:t>
            </a:fld>
            <a:endParaRPr lang="en-US"/>
          </a:p>
        </p:txBody>
      </p:sp>
    </p:spTree>
    <p:extLst>
      <p:ext uri="{BB962C8B-B14F-4D97-AF65-F5344CB8AC3E}">
        <p14:creationId xmlns:p14="http://schemas.microsoft.com/office/powerpoint/2010/main" val="33924590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44A1BB-7756-4722-AE27-4E98DC464383}" type="slidenum">
              <a:rPr lang="en-US" smtClean="0"/>
              <a:t>8</a:t>
            </a:fld>
            <a:endParaRPr lang="en-US"/>
          </a:p>
        </p:txBody>
      </p:sp>
    </p:spTree>
    <p:extLst>
      <p:ext uri="{BB962C8B-B14F-4D97-AF65-F5344CB8AC3E}">
        <p14:creationId xmlns:p14="http://schemas.microsoft.com/office/powerpoint/2010/main" val="1098105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All countries have created a legal and regulatory framework to fulfill obligations under international environmental conventions. On a regular basis, the Governments of the Central Asian countries prepare their National Communications on climate change, conduct national inventories of greenhouse gas emissions and sinks, assess vulnerability and adaptation, and formulate </a:t>
            </a:r>
            <a:r>
              <a:rPr lang="en-US" sz="1200" b="0" i="0" u="none" strike="noStrike" kern="1200" baseline="0" dirty="0" err="1">
                <a:solidFill>
                  <a:schemeClr val="tx1"/>
                </a:solidFill>
                <a:latin typeface="+mn-lt"/>
                <a:ea typeface="+mn-ea"/>
                <a:cs typeface="+mn-cs"/>
              </a:rPr>
              <a:t>measuresto</a:t>
            </a:r>
            <a:r>
              <a:rPr lang="en-US" sz="1200" b="0" i="0" u="none" strike="noStrike" kern="1200" baseline="0" dirty="0">
                <a:solidFill>
                  <a:schemeClr val="tx1"/>
                </a:solidFill>
                <a:latin typeface="+mn-lt"/>
                <a:ea typeface="+mn-ea"/>
                <a:cs typeface="+mn-cs"/>
              </a:rPr>
              <a:t> mitigate the effects of climate change and contribute to capacity building and awareness raising.</a:t>
            </a:r>
            <a:endParaRPr lang="en-US" dirty="0"/>
          </a:p>
        </p:txBody>
      </p:sp>
      <p:sp>
        <p:nvSpPr>
          <p:cNvPr id="4" name="Slide Number Placeholder 3"/>
          <p:cNvSpPr>
            <a:spLocks noGrp="1"/>
          </p:cNvSpPr>
          <p:nvPr>
            <p:ph type="sldNum" sz="quarter" idx="5"/>
          </p:nvPr>
        </p:nvSpPr>
        <p:spPr/>
        <p:txBody>
          <a:bodyPr/>
          <a:lstStyle/>
          <a:p>
            <a:fld id="{0244A1BB-7756-4722-AE27-4E98DC464383}" type="slidenum">
              <a:rPr lang="en-US" smtClean="0"/>
              <a:t>10</a:t>
            </a:fld>
            <a:endParaRPr lang="en-US"/>
          </a:p>
        </p:txBody>
      </p:sp>
    </p:spTree>
    <p:extLst>
      <p:ext uri="{BB962C8B-B14F-4D97-AF65-F5344CB8AC3E}">
        <p14:creationId xmlns:p14="http://schemas.microsoft.com/office/powerpoint/2010/main" val="3985466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long-term goals and objectives of Kazakhstan should become one of the 30 most developed countries in the world by 2050. Along the way of low growth of carbon economy, Kazakhstan adopted the law “On energy saving and energy efficiency”, “On supporting the use of renewable energy sources” aimed at wider use of renewable energy sources To underline its commitment to low carbon growth, Kazakhstan has adopted the Green Economy Transition Concept. To implement the Concept, the action is being developed, in accordance with which state programs were adopted for waste management, modernization of housing and communal services, development of sustainable transport, conservation of ecosystems and increasing forest cover. Laws on extended liability of entrepreneurs and greening vehicles are under development. Implementation of the "green" economy The concept and adoption of related legislation should lead to the modernization of key infrastructure </a:t>
            </a:r>
            <a:r>
              <a:rPr lang="en-US" dirty="0" err="1"/>
              <a:t>technologies.In</a:t>
            </a:r>
            <a:r>
              <a:rPr lang="en-US" dirty="0"/>
              <a:t> a nationally determined contribution, Kazakhstan has set an unconditional goal of reducing greenhouse gas emissions by 15% by 2030 compared to 1990. </a:t>
            </a:r>
            <a:r>
              <a:rPr lang="en-US" dirty="0" err="1"/>
              <a:t>Secto</a:t>
            </a:r>
            <a:r>
              <a:rPr lang="en-US" dirty="0"/>
              <a:t>-The areas in which reductions will be made include energy, agriculture, waste, land use and forestry. Energy and production based on energy-saving technologies, and will also make a significant contribution to reducing greenhouse gas emissions.</a:t>
            </a:r>
          </a:p>
        </p:txBody>
      </p:sp>
      <p:sp>
        <p:nvSpPr>
          <p:cNvPr id="4" name="Slide Number Placeholder 3"/>
          <p:cNvSpPr>
            <a:spLocks noGrp="1"/>
          </p:cNvSpPr>
          <p:nvPr>
            <p:ph type="sldNum" sz="quarter" idx="5"/>
          </p:nvPr>
        </p:nvSpPr>
        <p:spPr/>
        <p:txBody>
          <a:bodyPr/>
          <a:lstStyle/>
          <a:p>
            <a:fld id="{0244A1BB-7756-4722-AE27-4E98DC464383}" type="slidenum">
              <a:rPr lang="en-US" smtClean="0"/>
              <a:t>11</a:t>
            </a:fld>
            <a:endParaRPr lang="en-US"/>
          </a:p>
        </p:txBody>
      </p:sp>
    </p:spTree>
    <p:extLst>
      <p:ext uri="{BB962C8B-B14F-4D97-AF65-F5344CB8AC3E}">
        <p14:creationId xmlns:p14="http://schemas.microsoft.com/office/powerpoint/2010/main" val="1681894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Water resources are critical for agriculture and electricity production in Kazakhstan, hydropower generates 13% of the total electricity. Glacial melting contributes significantly to river flow during the summer months, especially in the south. Higher temperatures will increase glacier melting in the medium term, altering river flows and increasing the risk of flooding. The loss of glaciers will reduce the flow of mountain rivers by mid-century, threatening water supplies for irrigation and food security. About half of Kazakhstan's rivers flow outside the country, so reduced access to water resources, coupled with rising demand, could heighten regional political tensions.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Like many post-Soviet countries, Kazakhstan actually foresees an increase in emissions from the current level, namely from 301 in 2015 to 331 million tons of CO2-equivalent in 2030.(excluding LULUCF).</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Most of the energy Kazakhstan produces from fossil sources, namely coal (65% in 2016) and gas (20.5%). At the same time, 12.3% of the total was produced by hydroelectric power plants, and only 0.9% by renewable energy sources. Consequently, the share of the energy sector in total emissions is very high - 82% in 2015.</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concept for the transition of the Republic of Kazakhstan to a "green economy" plans to develop sustainable agriculture through six principles of "green" agriculture, as well as to increase the productivity of the sector by 1.5 times by 2020. With regard to industry, the Strategic Development Plan of the Republic of Kazakhstan until 2025 provides for the modernization of industry</a:t>
            </a:r>
            <a:endParaRPr lang="en-US" dirty="0"/>
          </a:p>
        </p:txBody>
      </p:sp>
      <p:sp>
        <p:nvSpPr>
          <p:cNvPr id="4" name="Slide Number Placeholder 3"/>
          <p:cNvSpPr>
            <a:spLocks noGrp="1"/>
          </p:cNvSpPr>
          <p:nvPr>
            <p:ph type="sldNum" sz="quarter" idx="5"/>
          </p:nvPr>
        </p:nvSpPr>
        <p:spPr/>
        <p:txBody>
          <a:bodyPr/>
          <a:lstStyle/>
          <a:p>
            <a:fld id="{0244A1BB-7756-4722-AE27-4E98DC464383}" type="slidenum">
              <a:rPr lang="en-US" smtClean="0"/>
              <a:t>12</a:t>
            </a:fld>
            <a:endParaRPr lang="en-US"/>
          </a:p>
        </p:txBody>
      </p:sp>
    </p:spTree>
    <p:extLst>
      <p:ext uri="{BB962C8B-B14F-4D97-AF65-F5344CB8AC3E}">
        <p14:creationId xmlns:p14="http://schemas.microsoft.com/office/powerpoint/2010/main" val="2645756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Kazakhstan is the only country in the region that has introduced a greenhouse gas emissions trading system. In 2013, a pilot phase was launched that covered 178 companies from the energy, oil and gas, mining and chemical sectors. Together, these companies were responsible for 55% of the emissions. In the first phase, the companies obtained emission permits based on their historical emissions, namely 100% of the 2010 emissions.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Currently, not all GHG emissions in the Republic of Kazakhstan are subject to carbon regulation. The Kazakhstan Emissions Trading System (ETS, or ETS-KZ), which has been operating in the country since 2013, only covers emissions of carbon dioxide, which is just one of the greenhouse gases in the Earth's atmosphere. In Kazakhstan, only large sources of GHG emissions are subject to regulation under the ETS, whose emissions currently account for about 43% of all GHG emissions in the country. Despite the fact that ETS in Kazakhstan has been operating since 2013, emissions at the national level continue to grow4. In 2018, GHG emissions at the national level exceeded the 1990 figures by 4.05%. At the same time, plant operators receive free quotas in excess. In 2021, this trend remained unchanged, the number of distributed quotas increased compared to previous years.</a:t>
            </a:r>
          </a:p>
          <a:p>
            <a:r>
              <a:rPr lang="en-US" sz="1200" kern="1200" dirty="0">
                <a:solidFill>
                  <a:schemeClr val="tx1"/>
                </a:solidFill>
                <a:effectLst/>
                <a:latin typeface="+mn-lt"/>
                <a:ea typeface="+mn-ea"/>
                <a:cs typeface="+mn-cs"/>
              </a:rPr>
              <a:t>Greenhouse gas emission quotas</a:t>
            </a:r>
          </a:p>
          <a:p>
            <a:r>
              <a:rPr lang="en-US" sz="1200" kern="1200" dirty="0">
                <a:solidFill>
                  <a:schemeClr val="tx1"/>
                </a:solidFill>
                <a:effectLst/>
                <a:latin typeface="+mn-lt"/>
                <a:ea typeface="+mn-ea"/>
                <a:cs typeface="+mn-cs"/>
              </a:rPr>
              <a:t>Quotas for greenhouse gas emissions are issued in accordance with the National Quota Distribution Plan for each installation and are determined based on the data of the installation passport and are recorded in the greenhouse gas emission certificates. Use benchmarking, which would improve the efficiency of the system.</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possibility of introducing in 2023-2025 is also being discussed. carbon tax in Kazakhstan. The carbon tax is intended to stimulate GHG emission reductions by those plants / companies that are not subject to government regulation under the ETS-KZ. Several types of carbon tax are considered:</a:t>
            </a:r>
          </a:p>
          <a:p>
            <a:r>
              <a:rPr lang="en-US" sz="1200" kern="1200" dirty="0">
                <a:solidFill>
                  <a:schemeClr val="tx1"/>
                </a:solidFill>
                <a:effectLst/>
                <a:latin typeface="+mn-lt"/>
                <a:ea typeface="+mn-ea"/>
                <a:cs typeface="+mn-cs"/>
              </a:rPr>
              <a:t>1. Carbon tax on energy consumption</a:t>
            </a:r>
          </a:p>
          <a:p>
            <a:r>
              <a:rPr lang="en-US" sz="1200" kern="1200" dirty="0">
                <a:solidFill>
                  <a:schemeClr val="tx1"/>
                </a:solidFill>
                <a:effectLst/>
                <a:latin typeface="+mn-lt"/>
                <a:ea typeface="+mn-ea"/>
                <a:cs typeface="+mn-cs"/>
              </a:rPr>
              <a:t>It is assumed that it will be paid for by all stationary and mobile sources of direct GHG emissions, whose emissions are not quoted under the ETS-KZ. The tax will be included in the fuel price (by type of VAT or excise duty).</a:t>
            </a:r>
          </a:p>
          <a:p>
            <a:r>
              <a:rPr lang="en-US" sz="1200" kern="1200" dirty="0">
                <a:solidFill>
                  <a:schemeClr val="tx1"/>
                </a:solidFill>
                <a:effectLst/>
                <a:latin typeface="+mn-lt"/>
                <a:ea typeface="+mn-ea"/>
                <a:cs typeface="+mn-cs"/>
              </a:rPr>
              <a:t>It is planned to exempt such areas as electricity production, the residential sector (basic energy consumption) and NGV fuel for transport from the carbon tax.</a:t>
            </a:r>
          </a:p>
          <a:p>
            <a:r>
              <a:rPr lang="en-US" sz="1200" kern="1200" dirty="0">
                <a:solidFill>
                  <a:schemeClr val="tx1"/>
                </a:solidFill>
                <a:effectLst/>
                <a:latin typeface="+mn-lt"/>
                <a:ea typeface="+mn-ea"/>
                <a:cs typeface="+mn-cs"/>
              </a:rPr>
              <a:t>2. Carbon tax to stimulate the maintenance of humus levels in arable soils</a:t>
            </a:r>
          </a:p>
          <a:p>
            <a:r>
              <a:rPr lang="en-US" sz="1200" kern="1200" dirty="0">
                <a:solidFill>
                  <a:schemeClr val="tx1"/>
                </a:solidFill>
                <a:effectLst/>
                <a:latin typeface="+mn-lt"/>
                <a:ea typeface="+mn-ea"/>
                <a:cs typeface="+mn-cs"/>
              </a:rPr>
              <a:t>Tax for farmers in crop production with reference to the indicator of the content of humus in the soil, relative to its content in the previous year. The tax is aimed at encouraging farmers to prevent depletion of arable land.</a:t>
            </a:r>
          </a:p>
        </p:txBody>
      </p:sp>
      <p:sp>
        <p:nvSpPr>
          <p:cNvPr id="4" name="Slide Number Placeholder 3"/>
          <p:cNvSpPr>
            <a:spLocks noGrp="1"/>
          </p:cNvSpPr>
          <p:nvPr>
            <p:ph type="sldNum" sz="quarter" idx="5"/>
          </p:nvPr>
        </p:nvSpPr>
        <p:spPr/>
        <p:txBody>
          <a:bodyPr/>
          <a:lstStyle/>
          <a:p>
            <a:fld id="{0244A1BB-7756-4722-AE27-4E98DC464383}" type="slidenum">
              <a:rPr lang="en-US" smtClean="0"/>
              <a:t>13</a:t>
            </a:fld>
            <a:endParaRPr lang="en-US"/>
          </a:p>
        </p:txBody>
      </p:sp>
    </p:spTree>
    <p:extLst>
      <p:ext uri="{BB962C8B-B14F-4D97-AF65-F5344CB8AC3E}">
        <p14:creationId xmlns:p14="http://schemas.microsoft.com/office/powerpoint/2010/main" val="38368467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48831-6B01-4373-2731-87F075F175D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01BE667-5ECF-C9C8-4DD9-2222BB9E33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7F1051D-1EA4-D5AC-FC01-2A7C0AF26C04}"/>
              </a:ext>
            </a:extLst>
          </p:cNvPr>
          <p:cNvSpPr>
            <a:spLocks noGrp="1"/>
          </p:cNvSpPr>
          <p:nvPr>
            <p:ph type="dt" sz="half" idx="10"/>
          </p:nvPr>
        </p:nvSpPr>
        <p:spPr/>
        <p:txBody>
          <a:bodyPr/>
          <a:lstStyle/>
          <a:p>
            <a:fld id="{FC200D31-E760-4B6C-94A4-0E5BF98B0384}" type="datetimeFigureOut">
              <a:rPr lang="en-US" smtClean="0"/>
              <a:t>12/2/2022</a:t>
            </a:fld>
            <a:endParaRPr lang="en-US"/>
          </a:p>
        </p:txBody>
      </p:sp>
      <p:sp>
        <p:nvSpPr>
          <p:cNvPr id="5" name="Footer Placeholder 4">
            <a:extLst>
              <a:ext uri="{FF2B5EF4-FFF2-40B4-BE49-F238E27FC236}">
                <a16:creationId xmlns:a16="http://schemas.microsoft.com/office/drawing/2014/main" id="{2070D786-9896-AB7A-5821-FE667B04D5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A164F4-A47F-502F-331C-D6A99747546A}"/>
              </a:ext>
            </a:extLst>
          </p:cNvPr>
          <p:cNvSpPr>
            <a:spLocks noGrp="1"/>
          </p:cNvSpPr>
          <p:nvPr>
            <p:ph type="sldNum" sz="quarter" idx="12"/>
          </p:nvPr>
        </p:nvSpPr>
        <p:spPr/>
        <p:txBody>
          <a:bodyPr/>
          <a:lstStyle/>
          <a:p>
            <a:fld id="{04C90357-A335-4EA5-8263-41935A893648}" type="slidenum">
              <a:rPr lang="en-US" smtClean="0"/>
              <a:t>‹#›</a:t>
            </a:fld>
            <a:endParaRPr lang="en-US"/>
          </a:p>
        </p:txBody>
      </p:sp>
    </p:spTree>
    <p:extLst>
      <p:ext uri="{BB962C8B-B14F-4D97-AF65-F5344CB8AC3E}">
        <p14:creationId xmlns:p14="http://schemas.microsoft.com/office/powerpoint/2010/main" val="18680816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8A2A7-C295-6AD0-A3EA-442D23CA36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3DA8D40-F55A-0D10-3B82-64331F2BA80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6B4BB8-1959-1C2B-4692-10FFB549CD63}"/>
              </a:ext>
            </a:extLst>
          </p:cNvPr>
          <p:cNvSpPr>
            <a:spLocks noGrp="1"/>
          </p:cNvSpPr>
          <p:nvPr>
            <p:ph type="dt" sz="half" idx="10"/>
          </p:nvPr>
        </p:nvSpPr>
        <p:spPr/>
        <p:txBody>
          <a:bodyPr/>
          <a:lstStyle/>
          <a:p>
            <a:fld id="{FC200D31-E760-4B6C-94A4-0E5BF98B0384}" type="datetimeFigureOut">
              <a:rPr lang="en-US" smtClean="0"/>
              <a:t>12/2/2022</a:t>
            </a:fld>
            <a:endParaRPr lang="en-US"/>
          </a:p>
        </p:txBody>
      </p:sp>
      <p:sp>
        <p:nvSpPr>
          <p:cNvPr id="5" name="Footer Placeholder 4">
            <a:extLst>
              <a:ext uri="{FF2B5EF4-FFF2-40B4-BE49-F238E27FC236}">
                <a16:creationId xmlns:a16="http://schemas.microsoft.com/office/drawing/2014/main" id="{33B3855F-D831-17F5-F78A-C492147210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F1312B-4A88-1D7F-9AB0-DF9187D9A97F}"/>
              </a:ext>
            </a:extLst>
          </p:cNvPr>
          <p:cNvSpPr>
            <a:spLocks noGrp="1"/>
          </p:cNvSpPr>
          <p:nvPr>
            <p:ph type="sldNum" sz="quarter" idx="12"/>
          </p:nvPr>
        </p:nvSpPr>
        <p:spPr/>
        <p:txBody>
          <a:bodyPr/>
          <a:lstStyle/>
          <a:p>
            <a:fld id="{04C90357-A335-4EA5-8263-41935A893648}" type="slidenum">
              <a:rPr lang="en-US" smtClean="0"/>
              <a:t>‹#›</a:t>
            </a:fld>
            <a:endParaRPr lang="en-US"/>
          </a:p>
        </p:txBody>
      </p:sp>
    </p:spTree>
    <p:extLst>
      <p:ext uri="{BB962C8B-B14F-4D97-AF65-F5344CB8AC3E}">
        <p14:creationId xmlns:p14="http://schemas.microsoft.com/office/powerpoint/2010/main" val="1853903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608D75-DC75-F54E-3FE5-698008472F2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F07200D-78D7-D354-90B6-18C66C78BD1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F6D143-3096-E71F-7D51-F1883D70D119}"/>
              </a:ext>
            </a:extLst>
          </p:cNvPr>
          <p:cNvSpPr>
            <a:spLocks noGrp="1"/>
          </p:cNvSpPr>
          <p:nvPr>
            <p:ph type="dt" sz="half" idx="10"/>
          </p:nvPr>
        </p:nvSpPr>
        <p:spPr/>
        <p:txBody>
          <a:bodyPr/>
          <a:lstStyle/>
          <a:p>
            <a:fld id="{FC200D31-E760-4B6C-94A4-0E5BF98B0384}" type="datetimeFigureOut">
              <a:rPr lang="en-US" smtClean="0"/>
              <a:t>12/2/2022</a:t>
            </a:fld>
            <a:endParaRPr lang="en-US"/>
          </a:p>
        </p:txBody>
      </p:sp>
      <p:sp>
        <p:nvSpPr>
          <p:cNvPr id="5" name="Footer Placeholder 4">
            <a:extLst>
              <a:ext uri="{FF2B5EF4-FFF2-40B4-BE49-F238E27FC236}">
                <a16:creationId xmlns:a16="http://schemas.microsoft.com/office/drawing/2014/main" id="{3EFD1043-D7E3-77DE-8558-0EB22D9280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6F0634-46DA-79BC-1F92-7D1DAA75C4EF}"/>
              </a:ext>
            </a:extLst>
          </p:cNvPr>
          <p:cNvSpPr>
            <a:spLocks noGrp="1"/>
          </p:cNvSpPr>
          <p:nvPr>
            <p:ph type="sldNum" sz="quarter" idx="12"/>
          </p:nvPr>
        </p:nvSpPr>
        <p:spPr/>
        <p:txBody>
          <a:bodyPr/>
          <a:lstStyle/>
          <a:p>
            <a:fld id="{04C90357-A335-4EA5-8263-41935A893648}" type="slidenum">
              <a:rPr lang="en-US" smtClean="0"/>
              <a:t>‹#›</a:t>
            </a:fld>
            <a:endParaRPr lang="en-US"/>
          </a:p>
        </p:txBody>
      </p:sp>
    </p:spTree>
    <p:extLst>
      <p:ext uri="{BB962C8B-B14F-4D97-AF65-F5344CB8AC3E}">
        <p14:creationId xmlns:p14="http://schemas.microsoft.com/office/powerpoint/2010/main" val="751407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F912B-4214-7607-BD16-9EF3DC5065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B08AB7-1E12-94B4-52AD-5B7824751E9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A2BD7C-EF47-E3EA-5F2D-4F706D9FC48E}"/>
              </a:ext>
            </a:extLst>
          </p:cNvPr>
          <p:cNvSpPr>
            <a:spLocks noGrp="1"/>
          </p:cNvSpPr>
          <p:nvPr>
            <p:ph type="dt" sz="half" idx="10"/>
          </p:nvPr>
        </p:nvSpPr>
        <p:spPr/>
        <p:txBody>
          <a:bodyPr/>
          <a:lstStyle/>
          <a:p>
            <a:fld id="{FC200D31-E760-4B6C-94A4-0E5BF98B0384}" type="datetimeFigureOut">
              <a:rPr lang="en-US" smtClean="0"/>
              <a:t>12/2/2022</a:t>
            </a:fld>
            <a:endParaRPr lang="en-US"/>
          </a:p>
        </p:txBody>
      </p:sp>
      <p:sp>
        <p:nvSpPr>
          <p:cNvPr id="5" name="Footer Placeholder 4">
            <a:extLst>
              <a:ext uri="{FF2B5EF4-FFF2-40B4-BE49-F238E27FC236}">
                <a16:creationId xmlns:a16="http://schemas.microsoft.com/office/drawing/2014/main" id="{670F20C5-8F09-5F51-19E1-1CFBFE6011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66B325-2607-E95B-D542-FCD80A1D0E69}"/>
              </a:ext>
            </a:extLst>
          </p:cNvPr>
          <p:cNvSpPr>
            <a:spLocks noGrp="1"/>
          </p:cNvSpPr>
          <p:nvPr>
            <p:ph type="sldNum" sz="quarter" idx="12"/>
          </p:nvPr>
        </p:nvSpPr>
        <p:spPr/>
        <p:txBody>
          <a:bodyPr/>
          <a:lstStyle/>
          <a:p>
            <a:fld id="{04C90357-A335-4EA5-8263-41935A893648}" type="slidenum">
              <a:rPr lang="en-US" smtClean="0"/>
              <a:t>‹#›</a:t>
            </a:fld>
            <a:endParaRPr lang="en-US"/>
          </a:p>
        </p:txBody>
      </p:sp>
    </p:spTree>
    <p:extLst>
      <p:ext uri="{BB962C8B-B14F-4D97-AF65-F5344CB8AC3E}">
        <p14:creationId xmlns:p14="http://schemas.microsoft.com/office/powerpoint/2010/main" val="27777776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7A27D-2B87-E668-2DCC-3E7FBF49D78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BDEC493-BF68-80CA-837B-8EA93878C3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44B9921-3946-897F-BF35-3BFC78F32F9D}"/>
              </a:ext>
            </a:extLst>
          </p:cNvPr>
          <p:cNvSpPr>
            <a:spLocks noGrp="1"/>
          </p:cNvSpPr>
          <p:nvPr>
            <p:ph type="dt" sz="half" idx="10"/>
          </p:nvPr>
        </p:nvSpPr>
        <p:spPr/>
        <p:txBody>
          <a:bodyPr/>
          <a:lstStyle/>
          <a:p>
            <a:fld id="{FC200D31-E760-4B6C-94A4-0E5BF98B0384}" type="datetimeFigureOut">
              <a:rPr lang="en-US" smtClean="0"/>
              <a:t>12/2/2022</a:t>
            </a:fld>
            <a:endParaRPr lang="en-US"/>
          </a:p>
        </p:txBody>
      </p:sp>
      <p:sp>
        <p:nvSpPr>
          <p:cNvPr id="5" name="Footer Placeholder 4">
            <a:extLst>
              <a:ext uri="{FF2B5EF4-FFF2-40B4-BE49-F238E27FC236}">
                <a16:creationId xmlns:a16="http://schemas.microsoft.com/office/drawing/2014/main" id="{12636D1B-8CCB-E245-302F-211DDC8ECB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6AE5BA-D778-F349-64AD-C35AC4BBF0EC}"/>
              </a:ext>
            </a:extLst>
          </p:cNvPr>
          <p:cNvSpPr>
            <a:spLocks noGrp="1"/>
          </p:cNvSpPr>
          <p:nvPr>
            <p:ph type="sldNum" sz="quarter" idx="12"/>
          </p:nvPr>
        </p:nvSpPr>
        <p:spPr/>
        <p:txBody>
          <a:bodyPr/>
          <a:lstStyle/>
          <a:p>
            <a:fld id="{04C90357-A335-4EA5-8263-41935A893648}" type="slidenum">
              <a:rPr lang="en-US" smtClean="0"/>
              <a:t>‹#›</a:t>
            </a:fld>
            <a:endParaRPr lang="en-US"/>
          </a:p>
        </p:txBody>
      </p:sp>
    </p:spTree>
    <p:extLst>
      <p:ext uri="{BB962C8B-B14F-4D97-AF65-F5344CB8AC3E}">
        <p14:creationId xmlns:p14="http://schemas.microsoft.com/office/powerpoint/2010/main" val="3949457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5C9A7-DAC0-241B-6324-BF1DA46860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B354B2-F6E9-BF04-AA82-196088010CC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8163594-A229-9A3A-F462-F89D472078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47409D2-A378-8808-38F3-3D210A1A8CD2}"/>
              </a:ext>
            </a:extLst>
          </p:cNvPr>
          <p:cNvSpPr>
            <a:spLocks noGrp="1"/>
          </p:cNvSpPr>
          <p:nvPr>
            <p:ph type="dt" sz="half" idx="10"/>
          </p:nvPr>
        </p:nvSpPr>
        <p:spPr/>
        <p:txBody>
          <a:bodyPr/>
          <a:lstStyle/>
          <a:p>
            <a:fld id="{FC200D31-E760-4B6C-94A4-0E5BF98B0384}" type="datetimeFigureOut">
              <a:rPr lang="en-US" smtClean="0"/>
              <a:t>12/2/2022</a:t>
            </a:fld>
            <a:endParaRPr lang="en-US"/>
          </a:p>
        </p:txBody>
      </p:sp>
      <p:sp>
        <p:nvSpPr>
          <p:cNvPr id="6" name="Footer Placeholder 5">
            <a:extLst>
              <a:ext uri="{FF2B5EF4-FFF2-40B4-BE49-F238E27FC236}">
                <a16:creationId xmlns:a16="http://schemas.microsoft.com/office/drawing/2014/main" id="{3857DCD7-65EC-3BCD-E97E-F2E9A93800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CB655C-5D8D-6399-0D43-FB66034AB6C9}"/>
              </a:ext>
            </a:extLst>
          </p:cNvPr>
          <p:cNvSpPr>
            <a:spLocks noGrp="1"/>
          </p:cNvSpPr>
          <p:nvPr>
            <p:ph type="sldNum" sz="quarter" idx="12"/>
          </p:nvPr>
        </p:nvSpPr>
        <p:spPr/>
        <p:txBody>
          <a:bodyPr/>
          <a:lstStyle/>
          <a:p>
            <a:fld id="{04C90357-A335-4EA5-8263-41935A893648}" type="slidenum">
              <a:rPr lang="en-US" smtClean="0"/>
              <a:t>‹#›</a:t>
            </a:fld>
            <a:endParaRPr lang="en-US"/>
          </a:p>
        </p:txBody>
      </p:sp>
    </p:spTree>
    <p:extLst>
      <p:ext uri="{BB962C8B-B14F-4D97-AF65-F5344CB8AC3E}">
        <p14:creationId xmlns:p14="http://schemas.microsoft.com/office/powerpoint/2010/main" val="1394073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E9D1C-BC5D-4777-6C87-81BBE6253FA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EE887A7-3CFC-5D6F-D231-F326F16FB9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6467C92-390E-EBFD-7CFD-075588429DA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F45F20-8A47-7034-2854-83451B222E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6840AC-889D-8A7B-1287-27E39295504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9AF7F54-7F08-26AE-8DFB-1408EBD651F1}"/>
              </a:ext>
            </a:extLst>
          </p:cNvPr>
          <p:cNvSpPr>
            <a:spLocks noGrp="1"/>
          </p:cNvSpPr>
          <p:nvPr>
            <p:ph type="dt" sz="half" idx="10"/>
          </p:nvPr>
        </p:nvSpPr>
        <p:spPr/>
        <p:txBody>
          <a:bodyPr/>
          <a:lstStyle/>
          <a:p>
            <a:fld id="{FC200D31-E760-4B6C-94A4-0E5BF98B0384}" type="datetimeFigureOut">
              <a:rPr lang="en-US" smtClean="0"/>
              <a:t>12/2/2022</a:t>
            </a:fld>
            <a:endParaRPr lang="en-US"/>
          </a:p>
        </p:txBody>
      </p:sp>
      <p:sp>
        <p:nvSpPr>
          <p:cNvPr id="8" name="Footer Placeholder 7">
            <a:extLst>
              <a:ext uri="{FF2B5EF4-FFF2-40B4-BE49-F238E27FC236}">
                <a16:creationId xmlns:a16="http://schemas.microsoft.com/office/drawing/2014/main" id="{7B580377-050D-92D4-B603-C8DDB9F8500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2C8DC6-B9C8-7FEC-C30D-EDD9FF316FFF}"/>
              </a:ext>
            </a:extLst>
          </p:cNvPr>
          <p:cNvSpPr>
            <a:spLocks noGrp="1"/>
          </p:cNvSpPr>
          <p:nvPr>
            <p:ph type="sldNum" sz="quarter" idx="12"/>
          </p:nvPr>
        </p:nvSpPr>
        <p:spPr/>
        <p:txBody>
          <a:bodyPr/>
          <a:lstStyle/>
          <a:p>
            <a:fld id="{04C90357-A335-4EA5-8263-41935A893648}" type="slidenum">
              <a:rPr lang="en-US" smtClean="0"/>
              <a:t>‹#›</a:t>
            </a:fld>
            <a:endParaRPr lang="en-US"/>
          </a:p>
        </p:txBody>
      </p:sp>
    </p:spTree>
    <p:extLst>
      <p:ext uri="{BB962C8B-B14F-4D97-AF65-F5344CB8AC3E}">
        <p14:creationId xmlns:p14="http://schemas.microsoft.com/office/powerpoint/2010/main" val="3949189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6D1E1-EBBD-56E2-67D5-8D8B5D58D48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5DE8C1-D515-6FBE-8FAD-322BB5EC085B}"/>
              </a:ext>
            </a:extLst>
          </p:cNvPr>
          <p:cNvSpPr>
            <a:spLocks noGrp="1"/>
          </p:cNvSpPr>
          <p:nvPr>
            <p:ph type="dt" sz="half" idx="10"/>
          </p:nvPr>
        </p:nvSpPr>
        <p:spPr/>
        <p:txBody>
          <a:bodyPr/>
          <a:lstStyle/>
          <a:p>
            <a:fld id="{FC200D31-E760-4B6C-94A4-0E5BF98B0384}" type="datetimeFigureOut">
              <a:rPr lang="en-US" smtClean="0"/>
              <a:t>12/2/2022</a:t>
            </a:fld>
            <a:endParaRPr lang="en-US"/>
          </a:p>
        </p:txBody>
      </p:sp>
      <p:sp>
        <p:nvSpPr>
          <p:cNvPr id="4" name="Footer Placeholder 3">
            <a:extLst>
              <a:ext uri="{FF2B5EF4-FFF2-40B4-BE49-F238E27FC236}">
                <a16:creationId xmlns:a16="http://schemas.microsoft.com/office/drawing/2014/main" id="{F90FDFF1-088B-B1A7-170C-98AF3B16915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75569D0-2AF4-F562-E57C-83895C833F1F}"/>
              </a:ext>
            </a:extLst>
          </p:cNvPr>
          <p:cNvSpPr>
            <a:spLocks noGrp="1"/>
          </p:cNvSpPr>
          <p:nvPr>
            <p:ph type="sldNum" sz="quarter" idx="12"/>
          </p:nvPr>
        </p:nvSpPr>
        <p:spPr/>
        <p:txBody>
          <a:bodyPr/>
          <a:lstStyle/>
          <a:p>
            <a:fld id="{04C90357-A335-4EA5-8263-41935A893648}" type="slidenum">
              <a:rPr lang="en-US" smtClean="0"/>
              <a:t>‹#›</a:t>
            </a:fld>
            <a:endParaRPr lang="en-US"/>
          </a:p>
        </p:txBody>
      </p:sp>
    </p:spTree>
    <p:extLst>
      <p:ext uri="{BB962C8B-B14F-4D97-AF65-F5344CB8AC3E}">
        <p14:creationId xmlns:p14="http://schemas.microsoft.com/office/powerpoint/2010/main" val="522076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68CA12-1FB0-2BC8-DD97-0CF944AAC5BA}"/>
              </a:ext>
            </a:extLst>
          </p:cNvPr>
          <p:cNvSpPr>
            <a:spLocks noGrp="1"/>
          </p:cNvSpPr>
          <p:nvPr>
            <p:ph type="dt" sz="half" idx="10"/>
          </p:nvPr>
        </p:nvSpPr>
        <p:spPr/>
        <p:txBody>
          <a:bodyPr/>
          <a:lstStyle/>
          <a:p>
            <a:fld id="{FC200D31-E760-4B6C-94A4-0E5BF98B0384}" type="datetimeFigureOut">
              <a:rPr lang="en-US" smtClean="0"/>
              <a:t>12/2/2022</a:t>
            </a:fld>
            <a:endParaRPr lang="en-US"/>
          </a:p>
        </p:txBody>
      </p:sp>
      <p:sp>
        <p:nvSpPr>
          <p:cNvPr id="3" name="Footer Placeholder 2">
            <a:extLst>
              <a:ext uri="{FF2B5EF4-FFF2-40B4-BE49-F238E27FC236}">
                <a16:creationId xmlns:a16="http://schemas.microsoft.com/office/drawing/2014/main" id="{70B3BA0A-388C-2644-1DE9-EEF7C7F3D69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FDC03DE-F25A-F334-97A0-B3699B77EA48}"/>
              </a:ext>
            </a:extLst>
          </p:cNvPr>
          <p:cNvSpPr>
            <a:spLocks noGrp="1"/>
          </p:cNvSpPr>
          <p:nvPr>
            <p:ph type="sldNum" sz="quarter" idx="12"/>
          </p:nvPr>
        </p:nvSpPr>
        <p:spPr/>
        <p:txBody>
          <a:bodyPr/>
          <a:lstStyle/>
          <a:p>
            <a:fld id="{04C90357-A335-4EA5-8263-41935A893648}" type="slidenum">
              <a:rPr lang="en-US" smtClean="0"/>
              <a:t>‹#›</a:t>
            </a:fld>
            <a:endParaRPr lang="en-US"/>
          </a:p>
        </p:txBody>
      </p:sp>
    </p:spTree>
    <p:extLst>
      <p:ext uri="{BB962C8B-B14F-4D97-AF65-F5344CB8AC3E}">
        <p14:creationId xmlns:p14="http://schemas.microsoft.com/office/powerpoint/2010/main" val="2022699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DAEB6-14AE-D4F0-D738-C801DDB91E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F0DB15-3AFA-30BD-B671-64906A82DB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5298F8-60A3-235A-2F10-5F31C0B51F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69CEEF-18E5-3A85-71C6-83AF1CD17E5F}"/>
              </a:ext>
            </a:extLst>
          </p:cNvPr>
          <p:cNvSpPr>
            <a:spLocks noGrp="1"/>
          </p:cNvSpPr>
          <p:nvPr>
            <p:ph type="dt" sz="half" idx="10"/>
          </p:nvPr>
        </p:nvSpPr>
        <p:spPr/>
        <p:txBody>
          <a:bodyPr/>
          <a:lstStyle/>
          <a:p>
            <a:fld id="{FC200D31-E760-4B6C-94A4-0E5BF98B0384}" type="datetimeFigureOut">
              <a:rPr lang="en-US" smtClean="0"/>
              <a:t>12/2/2022</a:t>
            </a:fld>
            <a:endParaRPr lang="en-US"/>
          </a:p>
        </p:txBody>
      </p:sp>
      <p:sp>
        <p:nvSpPr>
          <p:cNvPr id="6" name="Footer Placeholder 5">
            <a:extLst>
              <a:ext uri="{FF2B5EF4-FFF2-40B4-BE49-F238E27FC236}">
                <a16:creationId xmlns:a16="http://schemas.microsoft.com/office/drawing/2014/main" id="{7F11C33D-F544-EC67-31DB-451108D135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083EEE-73A1-672F-2EA4-04CF338B8C68}"/>
              </a:ext>
            </a:extLst>
          </p:cNvPr>
          <p:cNvSpPr>
            <a:spLocks noGrp="1"/>
          </p:cNvSpPr>
          <p:nvPr>
            <p:ph type="sldNum" sz="quarter" idx="12"/>
          </p:nvPr>
        </p:nvSpPr>
        <p:spPr/>
        <p:txBody>
          <a:bodyPr/>
          <a:lstStyle/>
          <a:p>
            <a:fld id="{04C90357-A335-4EA5-8263-41935A893648}" type="slidenum">
              <a:rPr lang="en-US" smtClean="0"/>
              <a:t>‹#›</a:t>
            </a:fld>
            <a:endParaRPr lang="en-US"/>
          </a:p>
        </p:txBody>
      </p:sp>
    </p:spTree>
    <p:extLst>
      <p:ext uri="{BB962C8B-B14F-4D97-AF65-F5344CB8AC3E}">
        <p14:creationId xmlns:p14="http://schemas.microsoft.com/office/powerpoint/2010/main" val="3402380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9D5B1-E3A4-F816-716D-1D42B2EA20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A8CDC3A-0A3F-3593-CBD3-809B4122AD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C7B89FD-3A03-CF4A-43F5-F4B697DE55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C72B57-7233-13D8-8BEE-9D230481C0B7}"/>
              </a:ext>
            </a:extLst>
          </p:cNvPr>
          <p:cNvSpPr>
            <a:spLocks noGrp="1"/>
          </p:cNvSpPr>
          <p:nvPr>
            <p:ph type="dt" sz="half" idx="10"/>
          </p:nvPr>
        </p:nvSpPr>
        <p:spPr/>
        <p:txBody>
          <a:bodyPr/>
          <a:lstStyle/>
          <a:p>
            <a:fld id="{FC200D31-E760-4B6C-94A4-0E5BF98B0384}" type="datetimeFigureOut">
              <a:rPr lang="en-US" smtClean="0"/>
              <a:t>12/2/2022</a:t>
            </a:fld>
            <a:endParaRPr lang="en-US"/>
          </a:p>
        </p:txBody>
      </p:sp>
      <p:sp>
        <p:nvSpPr>
          <p:cNvPr id="6" name="Footer Placeholder 5">
            <a:extLst>
              <a:ext uri="{FF2B5EF4-FFF2-40B4-BE49-F238E27FC236}">
                <a16:creationId xmlns:a16="http://schemas.microsoft.com/office/drawing/2014/main" id="{53C74677-6E85-2ACE-3C96-8A76ED20CF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E3BF56-D3A8-BC70-AF02-0374B2CEC77F}"/>
              </a:ext>
            </a:extLst>
          </p:cNvPr>
          <p:cNvSpPr>
            <a:spLocks noGrp="1"/>
          </p:cNvSpPr>
          <p:nvPr>
            <p:ph type="sldNum" sz="quarter" idx="12"/>
          </p:nvPr>
        </p:nvSpPr>
        <p:spPr/>
        <p:txBody>
          <a:bodyPr/>
          <a:lstStyle/>
          <a:p>
            <a:fld id="{04C90357-A335-4EA5-8263-41935A893648}" type="slidenum">
              <a:rPr lang="en-US" smtClean="0"/>
              <a:t>‹#›</a:t>
            </a:fld>
            <a:endParaRPr lang="en-US"/>
          </a:p>
        </p:txBody>
      </p:sp>
    </p:spTree>
    <p:extLst>
      <p:ext uri="{BB962C8B-B14F-4D97-AF65-F5344CB8AC3E}">
        <p14:creationId xmlns:p14="http://schemas.microsoft.com/office/powerpoint/2010/main" val="31803055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4A7DD5-2DB6-4793-6987-CD63D2570B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51FCA2F-90C3-874A-93D3-C99D533CD9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4BA802-0D54-1674-C32D-3290B41D8CA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200D31-E760-4B6C-94A4-0E5BF98B0384}" type="datetimeFigureOut">
              <a:rPr lang="en-US" smtClean="0"/>
              <a:t>12/2/2022</a:t>
            </a:fld>
            <a:endParaRPr lang="en-US"/>
          </a:p>
        </p:txBody>
      </p:sp>
      <p:sp>
        <p:nvSpPr>
          <p:cNvPr id="5" name="Footer Placeholder 4">
            <a:extLst>
              <a:ext uri="{FF2B5EF4-FFF2-40B4-BE49-F238E27FC236}">
                <a16:creationId xmlns:a16="http://schemas.microsoft.com/office/drawing/2014/main" id="{6FC1F4E2-41A2-76A4-8DCF-6B1D8134DF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54A4CF-1ADA-8F83-8830-CDA1363C1A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C90357-A335-4EA5-8263-41935A893648}" type="slidenum">
              <a:rPr lang="en-US" smtClean="0"/>
              <a:t>‹#›</a:t>
            </a:fld>
            <a:endParaRPr lang="en-US"/>
          </a:p>
        </p:txBody>
      </p:sp>
    </p:spTree>
    <p:extLst>
      <p:ext uri="{BB962C8B-B14F-4D97-AF65-F5344CB8AC3E}">
        <p14:creationId xmlns:p14="http://schemas.microsoft.com/office/powerpoint/2010/main" val="37205339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hyperlink" Target="https://www4.unfccc.int/sites/NDCStaging/Pages/All.aspx"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mineconom.gov.kg/ru/direct/158/357"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mineconom.gov.kg/ru/direct/158/357"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unfccc.int/climatefinance/gcf/gcf_data"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mailto:r.Sabyrbekov@osce-academy.net"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a:extLst>
              <a:ext uri="{FF2B5EF4-FFF2-40B4-BE49-F238E27FC236}">
                <a16:creationId xmlns:a16="http://schemas.microsoft.com/office/drawing/2014/main" id="{514D87C5-7F90-DC6F-EA6D-7E779911CDC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E241D1-C633-1E0C-6423-EF04ECE30A7C}"/>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b="0" i="0" u="none" strike="noStrike" baseline="0">
                <a:solidFill>
                  <a:srgbClr val="FFFFFF"/>
                </a:solidFill>
                <a:latin typeface="CIDFont+F2"/>
              </a:rPr>
              <a:t>Central Asia Climate</a:t>
            </a:r>
            <a:br>
              <a:rPr lang="en-US" sz="5200" b="0" i="0" u="none" strike="noStrike" baseline="0">
                <a:solidFill>
                  <a:srgbClr val="FFFFFF"/>
                </a:solidFill>
                <a:latin typeface="CIDFont+F2"/>
              </a:rPr>
            </a:br>
            <a:r>
              <a:rPr lang="en-US" sz="5200" b="0" i="0" u="none" strike="noStrike" baseline="0">
                <a:solidFill>
                  <a:srgbClr val="FFFFFF"/>
                </a:solidFill>
                <a:latin typeface="CIDFont+F2"/>
              </a:rPr>
              <a:t>Policies</a:t>
            </a:r>
            <a:endParaRPr lang="en-US" sz="5200">
              <a:solidFill>
                <a:srgbClr val="FFFFFF"/>
              </a:solidFill>
            </a:endParaRPr>
          </a:p>
        </p:txBody>
      </p:sp>
      <p:sp>
        <p:nvSpPr>
          <p:cNvPr id="3" name="Subtitle 2">
            <a:extLst>
              <a:ext uri="{FF2B5EF4-FFF2-40B4-BE49-F238E27FC236}">
                <a16:creationId xmlns:a16="http://schemas.microsoft.com/office/drawing/2014/main" id="{3AEF922A-F809-C77E-41B2-0A64B2805569}"/>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endParaRPr lang="en-US">
              <a:solidFill>
                <a:srgbClr val="FFFFFF"/>
              </a:solidFill>
            </a:endParaRPr>
          </a:p>
        </p:txBody>
      </p:sp>
    </p:spTree>
    <p:extLst>
      <p:ext uri="{BB962C8B-B14F-4D97-AF65-F5344CB8AC3E}">
        <p14:creationId xmlns:p14="http://schemas.microsoft.com/office/powerpoint/2010/main" val="2793861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4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A95671B-3CC6-4792-9114-B74FAEA22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92FCDC-022A-45DB-9597-F1432076FFF2}"/>
              </a:ext>
            </a:extLst>
          </p:cNvPr>
          <p:cNvSpPr>
            <a:spLocks noGrp="1"/>
          </p:cNvSpPr>
          <p:nvPr>
            <p:ph type="title"/>
          </p:nvPr>
        </p:nvSpPr>
        <p:spPr>
          <a:xfrm>
            <a:off x="1008184" y="174032"/>
            <a:ext cx="10175631" cy="1111843"/>
          </a:xfrm>
        </p:spPr>
        <p:txBody>
          <a:bodyPr vert="horz" lIns="91440" tIns="45720" rIns="91440" bIns="45720" rtlCol="0" anchor="ctr">
            <a:normAutofit/>
          </a:bodyPr>
          <a:lstStyle/>
          <a:p>
            <a:pPr algn="ctr"/>
            <a:r>
              <a:rPr lang="en-US" sz="2800" b="1" kern="1200">
                <a:solidFill>
                  <a:schemeClr val="tx1"/>
                </a:solidFill>
                <a:latin typeface="+mj-lt"/>
                <a:ea typeface="+mj-ea"/>
                <a:cs typeface="+mj-cs"/>
              </a:rPr>
              <a:t>All CA countries are parties to the United Nations Framework Convention on Climate Change (UNFCCC) and the Kyoto Protocol.</a:t>
            </a:r>
          </a:p>
        </p:txBody>
      </p:sp>
      <p:sp>
        <p:nvSpPr>
          <p:cNvPr id="4" name="TextBox 3">
            <a:extLst>
              <a:ext uri="{FF2B5EF4-FFF2-40B4-BE49-F238E27FC236}">
                <a16:creationId xmlns:a16="http://schemas.microsoft.com/office/drawing/2014/main" id="{129C12F3-4EC1-47E2-BA37-4936348699EF}"/>
              </a:ext>
            </a:extLst>
          </p:cNvPr>
          <p:cNvSpPr txBox="1"/>
          <p:nvPr/>
        </p:nvSpPr>
        <p:spPr>
          <a:xfrm>
            <a:off x="1008184" y="1459907"/>
            <a:ext cx="10175630" cy="767904"/>
          </a:xfrm>
          <a:prstGeom prst="rect">
            <a:avLst/>
          </a:prstGeom>
        </p:spPr>
        <p:txBody>
          <a:bodyPr vert="horz" lIns="91440" tIns="45720" rIns="91440" bIns="45720" rtlCol="0" anchor="ctr">
            <a:normAutofit/>
          </a:bodyPr>
          <a:lstStyle/>
          <a:p>
            <a:pPr indent="-228600" algn="ctr">
              <a:lnSpc>
                <a:spcPct val="90000"/>
              </a:lnSpc>
              <a:spcAft>
                <a:spcPts val="600"/>
              </a:spcAft>
              <a:buFont typeface="Arial" panose="020B0604020202020204" pitchFamily="34" charset="0"/>
              <a:buChar char="•"/>
            </a:pPr>
            <a:r>
              <a:rPr lang="en-US" sz="2000"/>
              <a:t>Source: </a:t>
            </a:r>
            <a:r>
              <a:rPr lang="en-US" sz="2000">
                <a:hlinkClick r:id="rId3"/>
              </a:rPr>
              <a:t>https://www4.unfccc.int/sites/NDCStaging/Pages/All.aspx</a:t>
            </a:r>
            <a:r>
              <a:rPr lang="en-US" sz="2000"/>
              <a:t> </a:t>
            </a:r>
          </a:p>
        </p:txBody>
      </p:sp>
      <p:graphicFrame>
        <p:nvGraphicFramePr>
          <p:cNvPr id="5" name="Table 4">
            <a:extLst>
              <a:ext uri="{FF2B5EF4-FFF2-40B4-BE49-F238E27FC236}">
                <a16:creationId xmlns:a16="http://schemas.microsoft.com/office/drawing/2014/main" id="{DD04E250-DC3A-4F76-86D5-22D9ABB9C387}"/>
              </a:ext>
            </a:extLst>
          </p:cNvPr>
          <p:cNvGraphicFramePr>
            <a:graphicFrameLocks noGrp="1"/>
          </p:cNvGraphicFramePr>
          <p:nvPr>
            <p:extLst>
              <p:ext uri="{D42A27DB-BD31-4B8C-83A1-F6EECF244321}">
                <p14:modId xmlns:p14="http://schemas.microsoft.com/office/powerpoint/2010/main" val="3077637441"/>
              </p:ext>
            </p:extLst>
          </p:nvPr>
        </p:nvGraphicFramePr>
        <p:xfrm>
          <a:off x="1710892" y="2720355"/>
          <a:ext cx="8764121" cy="3268980"/>
        </p:xfrm>
        <a:graphic>
          <a:graphicData uri="http://schemas.openxmlformats.org/drawingml/2006/table">
            <a:tbl>
              <a:tblPr firstRow="1" bandRow="1">
                <a:tableStyleId>{5C22544A-7EE6-4342-B048-85BDC9FD1C3A}</a:tableStyleId>
              </a:tblPr>
              <a:tblGrid>
                <a:gridCol w="5603340">
                  <a:extLst>
                    <a:ext uri="{9D8B030D-6E8A-4147-A177-3AD203B41FA5}">
                      <a16:colId xmlns:a16="http://schemas.microsoft.com/office/drawing/2014/main" val="4158470093"/>
                    </a:ext>
                  </a:extLst>
                </a:gridCol>
                <a:gridCol w="3160781">
                  <a:extLst>
                    <a:ext uri="{9D8B030D-6E8A-4147-A177-3AD203B41FA5}">
                      <a16:colId xmlns:a16="http://schemas.microsoft.com/office/drawing/2014/main" val="1675320284"/>
                    </a:ext>
                  </a:extLst>
                </a:gridCol>
              </a:tblGrid>
              <a:tr h="653796">
                <a:tc>
                  <a:txBody>
                    <a:bodyPr/>
                    <a:lstStyle/>
                    <a:p>
                      <a:r>
                        <a:rPr lang="en-US" sz="3300"/>
                        <a:t>Country</a:t>
                      </a:r>
                    </a:p>
                  </a:txBody>
                  <a:tcPr marL="107769" marR="107769" marT="53884" marB="53884"/>
                </a:tc>
                <a:tc>
                  <a:txBody>
                    <a:bodyPr/>
                    <a:lstStyle/>
                    <a:p>
                      <a:r>
                        <a:rPr lang="en-US" sz="3300"/>
                        <a:t>NDC </a:t>
                      </a:r>
                    </a:p>
                  </a:txBody>
                  <a:tcPr marL="107769" marR="107769" marT="53884" marB="53884"/>
                </a:tc>
                <a:extLst>
                  <a:ext uri="{0D108BD9-81ED-4DB2-BD59-A6C34878D82A}">
                    <a16:rowId xmlns:a16="http://schemas.microsoft.com/office/drawing/2014/main" val="3942599031"/>
                  </a:ext>
                </a:extLst>
              </a:tr>
              <a:tr h="653796">
                <a:tc>
                  <a:txBody>
                    <a:bodyPr/>
                    <a:lstStyle/>
                    <a:p>
                      <a:r>
                        <a:rPr lang="en-US" sz="3300"/>
                        <a:t>Kazakhstan</a:t>
                      </a:r>
                    </a:p>
                  </a:txBody>
                  <a:tcPr marL="107769" marR="107769" marT="53884" marB="53884"/>
                </a:tc>
                <a:tc>
                  <a:txBody>
                    <a:bodyPr/>
                    <a:lstStyle/>
                    <a:p>
                      <a:r>
                        <a:rPr lang="ru-RU" sz="3300"/>
                        <a:t>2016</a:t>
                      </a:r>
                      <a:endParaRPr lang="en-US" sz="3300"/>
                    </a:p>
                  </a:txBody>
                  <a:tcPr marL="107769" marR="107769" marT="53884" marB="53884"/>
                </a:tc>
                <a:extLst>
                  <a:ext uri="{0D108BD9-81ED-4DB2-BD59-A6C34878D82A}">
                    <a16:rowId xmlns:a16="http://schemas.microsoft.com/office/drawing/2014/main" val="2736994657"/>
                  </a:ext>
                </a:extLst>
              </a:tr>
              <a:tr h="653796">
                <a:tc>
                  <a:txBody>
                    <a:bodyPr/>
                    <a:lstStyle/>
                    <a:p>
                      <a:r>
                        <a:rPr lang="en-US" sz="3300"/>
                        <a:t>Kyrgyzstan</a:t>
                      </a:r>
                    </a:p>
                  </a:txBody>
                  <a:tcPr marL="107769" marR="107769" marT="53884" marB="53884"/>
                </a:tc>
                <a:tc>
                  <a:txBody>
                    <a:bodyPr/>
                    <a:lstStyle/>
                    <a:p>
                      <a:r>
                        <a:rPr lang="ru-RU" sz="3300"/>
                        <a:t>2020</a:t>
                      </a:r>
                      <a:endParaRPr lang="en-US" sz="3300"/>
                    </a:p>
                  </a:txBody>
                  <a:tcPr marL="107769" marR="107769" marT="53884" marB="53884"/>
                </a:tc>
                <a:extLst>
                  <a:ext uri="{0D108BD9-81ED-4DB2-BD59-A6C34878D82A}">
                    <a16:rowId xmlns:a16="http://schemas.microsoft.com/office/drawing/2014/main" val="2679642130"/>
                  </a:ext>
                </a:extLst>
              </a:tr>
              <a:tr h="653796">
                <a:tc>
                  <a:txBody>
                    <a:bodyPr/>
                    <a:lstStyle/>
                    <a:p>
                      <a:r>
                        <a:rPr lang="en-US" sz="3300"/>
                        <a:t>Tajikistan</a:t>
                      </a:r>
                    </a:p>
                  </a:txBody>
                  <a:tcPr marL="107769" marR="107769" marT="53884" marB="53884"/>
                </a:tc>
                <a:tc>
                  <a:txBody>
                    <a:bodyPr/>
                    <a:lstStyle/>
                    <a:p>
                      <a:r>
                        <a:rPr lang="en-US" sz="3300"/>
                        <a:t>2017</a:t>
                      </a:r>
                    </a:p>
                  </a:txBody>
                  <a:tcPr marL="107769" marR="107769" marT="53884" marB="53884"/>
                </a:tc>
                <a:extLst>
                  <a:ext uri="{0D108BD9-81ED-4DB2-BD59-A6C34878D82A}">
                    <a16:rowId xmlns:a16="http://schemas.microsoft.com/office/drawing/2014/main" val="1489685827"/>
                  </a:ext>
                </a:extLst>
              </a:tr>
              <a:tr h="653796">
                <a:tc>
                  <a:txBody>
                    <a:bodyPr/>
                    <a:lstStyle/>
                    <a:p>
                      <a:r>
                        <a:rPr lang="en-US" sz="3300"/>
                        <a:t>Uzbekistan</a:t>
                      </a:r>
                    </a:p>
                  </a:txBody>
                  <a:tcPr marL="107769" marR="107769" marT="53884" marB="53884"/>
                </a:tc>
                <a:tc>
                  <a:txBody>
                    <a:bodyPr/>
                    <a:lstStyle/>
                    <a:p>
                      <a:r>
                        <a:rPr lang="en-US" sz="3300"/>
                        <a:t>2018</a:t>
                      </a:r>
                    </a:p>
                  </a:txBody>
                  <a:tcPr marL="107769" marR="107769" marT="53884" marB="53884"/>
                </a:tc>
                <a:extLst>
                  <a:ext uri="{0D108BD9-81ED-4DB2-BD59-A6C34878D82A}">
                    <a16:rowId xmlns:a16="http://schemas.microsoft.com/office/drawing/2014/main" val="3631153941"/>
                  </a:ext>
                </a:extLst>
              </a:tr>
            </a:tbl>
          </a:graphicData>
        </a:graphic>
      </p:graphicFrame>
    </p:spTree>
    <p:extLst>
      <p:ext uri="{BB962C8B-B14F-4D97-AF65-F5344CB8AC3E}">
        <p14:creationId xmlns:p14="http://schemas.microsoft.com/office/powerpoint/2010/main" val="26136005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86EB1-FFE5-4F3F-9DC5-E7D74DBAF288}"/>
              </a:ext>
            </a:extLst>
          </p:cNvPr>
          <p:cNvSpPr>
            <a:spLocks noGrp="1"/>
          </p:cNvSpPr>
          <p:nvPr>
            <p:ph type="title"/>
          </p:nvPr>
        </p:nvSpPr>
        <p:spPr>
          <a:xfrm>
            <a:off x="838200" y="365126"/>
            <a:ext cx="5340605" cy="1146176"/>
          </a:xfrm>
        </p:spPr>
        <p:txBody>
          <a:bodyPr>
            <a:normAutofit/>
          </a:bodyPr>
          <a:lstStyle/>
          <a:p>
            <a:r>
              <a:rPr lang="en-US" b="1"/>
              <a:t>Kazakhstan NDC</a:t>
            </a:r>
          </a:p>
        </p:txBody>
      </p:sp>
      <p:sp>
        <p:nvSpPr>
          <p:cNvPr id="16" name="Freeform: Shape 15">
            <a:extLst>
              <a:ext uri="{FF2B5EF4-FFF2-40B4-BE49-F238E27FC236}">
                <a16:creationId xmlns:a16="http://schemas.microsoft.com/office/drawing/2014/main" id="{05C7EBC3-4672-4DAB-81C2-58661FAFAE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8805" y="-2"/>
            <a:ext cx="6013194" cy="1511304"/>
          </a:xfrm>
          <a:custGeom>
            <a:avLst/>
            <a:gdLst>
              <a:gd name="connsiteX0" fmla="*/ 4545473 w 6013194"/>
              <a:gd name="connsiteY0" fmla="*/ 0 h 1511304"/>
              <a:gd name="connsiteX1" fmla="*/ 6013194 w 6013194"/>
              <a:gd name="connsiteY1" fmla="*/ 0 h 1511304"/>
              <a:gd name="connsiteX2" fmla="*/ 6013194 w 6013194"/>
              <a:gd name="connsiteY2" fmla="*/ 1508760 h 1511304"/>
              <a:gd name="connsiteX3" fmla="*/ 4545474 w 6013194"/>
              <a:gd name="connsiteY3" fmla="*/ 1508760 h 1511304"/>
              <a:gd name="connsiteX4" fmla="*/ 4545474 w 6013194"/>
              <a:gd name="connsiteY4" fmla="*/ 1511304 h 1511304"/>
              <a:gd name="connsiteX5" fmla="*/ 0 w 6013194"/>
              <a:gd name="connsiteY5" fmla="*/ 1511304 h 1511304"/>
              <a:gd name="connsiteX6" fmla="*/ 697617 w 6013194"/>
              <a:gd name="connsiteY6" fmla="*/ 3 h 1511304"/>
              <a:gd name="connsiteX7" fmla="*/ 4545473 w 6013194"/>
              <a:gd name="connsiteY7" fmla="*/ 3 h 151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13194" h="1511304">
                <a:moveTo>
                  <a:pt x="4545473" y="0"/>
                </a:moveTo>
                <a:lnTo>
                  <a:pt x="6013194" y="0"/>
                </a:lnTo>
                <a:lnTo>
                  <a:pt x="6013194" y="1508760"/>
                </a:lnTo>
                <a:lnTo>
                  <a:pt x="4545474" y="1508760"/>
                </a:lnTo>
                <a:lnTo>
                  <a:pt x="4545474" y="1511304"/>
                </a:lnTo>
                <a:lnTo>
                  <a:pt x="0" y="1511304"/>
                </a:lnTo>
                <a:lnTo>
                  <a:pt x="697617" y="3"/>
                </a:lnTo>
                <a:lnTo>
                  <a:pt x="4545473" y="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40BF962F-4C6F-461E-86F2-C43F56CC9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80797" y="1690688"/>
            <a:ext cx="8711202" cy="5167312"/>
          </a:xfrm>
          <a:custGeom>
            <a:avLst/>
            <a:gdLst>
              <a:gd name="connsiteX0" fmla="*/ 0 w 8711202"/>
              <a:gd name="connsiteY0" fmla="*/ 0 h 5167312"/>
              <a:gd name="connsiteX1" fmla="*/ 7243482 w 8711202"/>
              <a:gd name="connsiteY1" fmla="*/ 0 h 5167312"/>
              <a:gd name="connsiteX2" fmla="*/ 8711202 w 8711202"/>
              <a:gd name="connsiteY2" fmla="*/ 0 h 5167312"/>
              <a:gd name="connsiteX3" fmla="*/ 8711202 w 8711202"/>
              <a:gd name="connsiteY3" fmla="*/ 5167312 h 5167312"/>
              <a:gd name="connsiteX4" fmla="*/ 7243482 w 8711202"/>
              <a:gd name="connsiteY4" fmla="*/ 5167312 h 5167312"/>
              <a:gd name="connsiteX5" fmla="*/ 221324 w 8711202"/>
              <a:gd name="connsiteY5" fmla="*/ 5167312 h 5167312"/>
              <a:gd name="connsiteX6" fmla="*/ 2615203 w 8711202"/>
              <a:gd name="connsiteY6" fmla="*/ 952 h 5167312"/>
              <a:gd name="connsiteX7" fmla="*/ 0 w 8711202"/>
              <a:gd name="connsiteY7"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11202" h="5167312">
                <a:moveTo>
                  <a:pt x="0" y="0"/>
                </a:moveTo>
                <a:lnTo>
                  <a:pt x="7243482" y="0"/>
                </a:lnTo>
                <a:lnTo>
                  <a:pt x="8711202" y="0"/>
                </a:lnTo>
                <a:lnTo>
                  <a:pt x="8711202" y="5167312"/>
                </a:lnTo>
                <a:lnTo>
                  <a:pt x="7243482" y="5167312"/>
                </a:lnTo>
                <a:lnTo>
                  <a:pt x="221324" y="5167312"/>
                </a:lnTo>
                <a:lnTo>
                  <a:pt x="2615203" y="952"/>
                </a:lnTo>
                <a:lnTo>
                  <a:pt x="0" y="952"/>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2E94A4F7-38E4-45EA-8E2E-CE1B5766B4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5931454" cy="5166360"/>
          </a:xfrm>
          <a:custGeom>
            <a:avLst/>
            <a:gdLst>
              <a:gd name="connsiteX0" fmla="*/ 0 w 5931454"/>
              <a:gd name="connsiteY0" fmla="*/ 0 h 5166360"/>
              <a:gd name="connsiteX1" fmla="*/ 5931454 w 5931454"/>
              <a:gd name="connsiteY1" fmla="*/ 0 h 5166360"/>
              <a:gd name="connsiteX2" fmla="*/ 3537575 w 5931454"/>
              <a:gd name="connsiteY2" fmla="*/ 5166360 h 5166360"/>
              <a:gd name="connsiteX3" fmla="*/ 0 w 5931454"/>
              <a:gd name="connsiteY3" fmla="*/ 5166360 h 5166360"/>
            </a:gdLst>
            <a:ahLst/>
            <a:cxnLst>
              <a:cxn ang="0">
                <a:pos x="connsiteX0" y="connsiteY0"/>
              </a:cxn>
              <a:cxn ang="0">
                <a:pos x="connsiteX1" y="connsiteY1"/>
              </a:cxn>
              <a:cxn ang="0">
                <a:pos x="connsiteX2" y="connsiteY2"/>
              </a:cxn>
              <a:cxn ang="0">
                <a:pos x="connsiteX3" y="connsiteY3"/>
              </a:cxn>
            </a:cxnLst>
            <a:rect l="l" t="t" r="r" b="b"/>
            <a:pathLst>
              <a:path w="5931454" h="5166360">
                <a:moveTo>
                  <a:pt x="0" y="0"/>
                </a:moveTo>
                <a:lnTo>
                  <a:pt x="5931454" y="0"/>
                </a:lnTo>
                <a:lnTo>
                  <a:pt x="3537575" y="5166360"/>
                </a:lnTo>
                <a:lnTo>
                  <a:pt x="0" y="5166360"/>
                </a:lnTo>
                <a:close/>
              </a:path>
            </a:pathLst>
          </a:cu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6D9D5942-77A6-49F5-A2D5-DC875F7EA442}"/>
              </a:ext>
            </a:extLst>
          </p:cNvPr>
          <p:cNvSpPr>
            <a:spLocks noGrp="1"/>
          </p:cNvSpPr>
          <p:nvPr>
            <p:ph idx="1"/>
          </p:nvPr>
        </p:nvSpPr>
        <p:spPr>
          <a:xfrm>
            <a:off x="838200" y="2173288"/>
            <a:ext cx="3603171" cy="3639684"/>
          </a:xfrm>
        </p:spPr>
        <p:txBody>
          <a:bodyPr anchor="ctr">
            <a:normAutofit/>
          </a:bodyPr>
          <a:lstStyle/>
          <a:p>
            <a:r>
              <a:rPr lang="en-US" sz="2000" dirty="0">
                <a:solidFill>
                  <a:srgbClr val="FFFFFF"/>
                </a:solidFill>
              </a:rPr>
              <a:t>Goal 1 - Reduce emissions by 15% by 2030 compared to the base year 1990</a:t>
            </a:r>
          </a:p>
          <a:p>
            <a:r>
              <a:rPr lang="en-US" sz="2000" dirty="0">
                <a:solidFill>
                  <a:srgbClr val="FFFFFF"/>
                </a:solidFill>
              </a:rPr>
              <a:t>Goal 1.1. - reduction of emissions by 25% by 2030 compared to the base year with international funding, technology transfer</a:t>
            </a:r>
          </a:p>
        </p:txBody>
      </p:sp>
      <p:pic>
        <p:nvPicPr>
          <p:cNvPr id="4" name="Picture 3">
            <a:extLst>
              <a:ext uri="{FF2B5EF4-FFF2-40B4-BE49-F238E27FC236}">
                <a16:creationId xmlns:a16="http://schemas.microsoft.com/office/drawing/2014/main" id="{D0C67B99-9250-4393-884E-B533297627AC}"/>
              </a:ext>
            </a:extLst>
          </p:cNvPr>
          <p:cNvPicPr>
            <a:picLocks noChangeAspect="1"/>
          </p:cNvPicPr>
          <p:nvPr/>
        </p:nvPicPr>
        <p:blipFill rotWithShape="1">
          <a:blip r:embed="rId3"/>
          <a:srcRect r="13507"/>
          <a:stretch/>
        </p:blipFill>
        <p:spPr>
          <a:xfrm>
            <a:off x="6183088" y="2680578"/>
            <a:ext cx="5170711" cy="2989093"/>
          </a:xfrm>
          <a:custGeom>
            <a:avLst/>
            <a:gdLst/>
            <a:ahLst/>
            <a:cxnLst/>
            <a:rect l="l" t="t" r="r" b="b"/>
            <a:pathLst>
              <a:path w="4636009" h="5032375">
                <a:moveTo>
                  <a:pt x="0" y="0"/>
                </a:moveTo>
                <a:lnTo>
                  <a:pt x="4636009" y="0"/>
                </a:lnTo>
                <a:lnTo>
                  <a:pt x="4636009" y="5032375"/>
                </a:lnTo>
                <a:lnTo>
                  <a:pt x="0" y="5032375"/>
                </a:lnTo>
                <a:close/>
              </a:path>
            </a:pathLst>
          </a:custGeom>
        </p:spPr>
      </p:pic>
    </p:spTree>
    <p:extLst>
      <p:ext uri="{BB962C8B-B14F-4D97-AF65-F5344CB8AC3E}">
        <p14:creationId xmlns:p14="http://schemas.microsoft.com/office/powerpoint/2010/main" val="104438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7" y="321731"/>
            <a:ext cx="4142096" cy="6213425"/>
          </a:xfrm>
          <a:prstGeom prst="rect">
            <a:avLst/>
          </a:pr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E750420-E096-482B-B5E1-1266B8310A1A}"/>
              </a:ext>
            </a:extLst>
          </p:cNvPr>
          <p:cNvSpPr>
            <a:spLocks noGrp="1"/>
          </p:cNvSpPr>
          <p:nvPr>
            <p:ph type="title"/>
          </p:nvPr>
        </p:nvSpPr>
        <p:spPr>
          <a:xfrm>
            <a:off x="524256" y="583616"/>
            <a:ext cx="3722141" cy="5520579"/>
          </a:xfrm>
        </p:spPr>
        <p:txBody>
          <a:bodyPr>
            <a:normAutofit/>
          </a:bodyPr>
          <a:lstStyle/>
          <a:p>
            <a:r>
              <a:rPr lang="en-US" b="1">
                <a:solidFill>
                  <a:srgbClr val="FFFFFF"/>
                </a:solidFill>
              </a:rPr>
              <a:t>Kazakhstan Climate Policy</a:t>
            </a:r>
          </a:p>
        </p:txBody>
      </p:sp>
      <p:sp>
        <p:nvSpPr>
          <p:cNvPr id="10" name="Rectangle 9">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9503" y="321732"/>
            <a:ext cx="7240765"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21CC34E4-9A8F-4E2B-8557-C644E674B1F2}"/>
              </a:ext>
            </a:extLst>
          </p:cNvPr>
          <p:cNvSpPr>
            <a:spLocks noGrp="1"/>
          </p:cNvSpPr>
          <p:nvPr>
            <p:ph idx="1"/>
          </p:nvPr>
        </p:nvSpPr>
        <p:spPr>
          <a:xfrm>
            <a:off x="4934269" y="583616"/>
            <a:ext cx="6594189" cy="5520579"/>
          </a:xfrm>
        </p:spPr>
        <p:txBody>
          <a:bodyPr anchor="ctr">
            <a:normAutofit/>
          </a:bodyPr>
          <a:lstStyle/>
          <a:p>
            <a:r>
              <a:rPr lang="en-US" sz="2600" dirty="0">
                <a:solidFill>
                  <a:srgbClr val="FFFFFF"/>
                </a:solidFill>
              </a:rPr>
              <a:t>Focus on Green Economy Transition and Decarbonization</a:t>
            </a:r>
            <a:endParaRPr lang="ru-RU" sz="2600" dirty="0">
              <a:solidFill>
                <a:srgbClr val="FFFFFF"/>
              </a:solidFill>
            </a:endParaRPr>
          </a:p>
          <a:p>
            <a:r>
              <a:rPr lang="en-US" sz="2600" dirty="0">
                <a:solidFill>
                  <a:srgbClr val="FFFFFF"/>
                </a:solidFill>
              </a:rPr>
              <a:t>The share of RE will reach 30% by 2030 and 50% by 2050. The 2009 Law "On Supporting the Use of Renewable Energy Sources" for the development of alternative energy and attracting investments in the sector.</a:t>
            </a:r>
            <a:endParaRPr lang="ru-RU" sz="2600" dirty="0">
              <a:solidFill>
                <a:srgbClr val="FFFFFF"/>
              </a:solidFill>
            </a:endParaRPr>
          </a:p>
          <a:p>
            <a:r>
              <a:rPr lang="en-US" sz="2600" dirty="0">
                <a:solidFill>
                  <a:srgbClr val="FFFFFF"/>
                </a:solidFill>
              </a:rPr>
              <a:t>Energy efficiency: The target is to improve its performance by 25% by 2020, by 30% by 2030 and by 50% by 2050 compared to 2008.</a:t>
            </a:r>
          </a:p>
          <a:p>
            <a:r>
              <a:rPr lang="en-US" sz="2600" dirty="0">
                <a:solidFill>
                  <a:srgbClr val="FFFFFF"/>
                </a:solidFill>
              </a:rPr>
              <a:t>Agricultural productivity and waste management</a:t>
            </a:r>
            <a:endParaRPr lang="ru-RU" sz="2600" dirty="0">
              <a:solidFill>
                <a:srgbClr val="FFFFFF"/>
              </a:solidFill>
            </a:endParaRPr>
          </a:p>
        </p:txBody>
      </p:sp>
    </p:spTree>
    <p:extLst>
      <p:ext uri="{BB962C8B-B14F-4D97-AF65-F5344CB8AC3E}">
        <p14:creationId xmlns:p14="http://schemas.microsoft.com/office/powerpoint/2010/main" val="780183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3076D-C878-4C92-B055-6029E96C02B9}"/>
              </a:ext>
            </a:extLst>
          </p:cNvPr>
          <p:cNvSpPr>
            <a:spLocks noGrp="1"/>
          </p:cNvSpPr>
          <p:nvPr>
            <p:ph type="title"/>
          </p:nvPr>
        </p:nvSpPr>
        <p:spPr/>
        <p:txBody>
          <a:bodyPr/>
          <a:lstStyle/>
          <a:p>
            <a:r>
              <a:rPr lang="en-US" b="1" dirty="0"/>
              <a:t>Emissions Trading System of Kazakhstan</a:t>
            </a:r>
          </a:p>
        </p:txBody>
      </p:sp>
      <p:graphicFrame>
        <p:nvGraphicFramePr>
          <p:cNvPr id="7" name="Content Placeholder 2">
            <a:extLst>
              <a:ext uri="{FF2B5EF4-FFF2-40B4-BE49-F238E27FC236}">
                <a16:creationId xmlns:a16="http://schemas.microsoft.com/office/drawing/2014/main" id="{C44575CD-CB11-955C-450E-DF201E4E5457}"/>
              </a:ext>
            </a:extLst>
          </p:cNvPr>
          <p:cNvGraphicFramePr>
            <a:graphicFrameLocks noGrp="1"/>
          </p:cNvGraphicFramePr>
          <p:nvPr>
            <p:ph idx="1"/>
          </p:nvPr>
        </p:nvGraphicFramePr>
        <p:xfrm>
          <a:off x="131179" y="1776619"/>
          <a:ext cx="6373793" cy="44389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770FF563-5C3A-4AE7-9654-A5416ADBFCFF}"/>
              </a:ext>
            </a:extLst>
          </p:cNvPr>
          <p:cNvPicPr>
            <a:picLocks noChangeAspect="1"/>
          </p:cNvPicPr>
          <p:nvPr/>
        </p:nvPicPr>
        <p:blipFill>
          <a:blip r:embed="rId8"/>
          <a:stretch>
            <a:fillRect/>
          </a:stretch>
        </p:blipFill>
        <p:spPr>
          <a:xfrm>
            <a:off x="6096001" y="1776619"/>
            <a:ext cx="5964820" cy="3304762"/>
          </a:xfrm>
          <a:prstGeom prst="rect">
            <a:avLst/>
          </a:prstGeom>
        </p:spPr>
      </p:pic>
      <p:sp>
        <p:nvSpPr>
          <p:cNvPr id="5" name="TextBox 4">
            <a:extLst>
              <a:ext uri="{FF2B5EF4-FFF2-40B4-BE49-F238E27FC236}">
                <a16:creationId xmlns:a16="http://schemas.microsoft.com/office/drawing/2014/main" id="{B8EF2BF7-1E31-462C-BF1D-BF554A097AE2}"/>
              </a:ext>
            </a:extLst>
          </p:cNvPr>
          <p:cNvSpPr txBox="1"/>
          <p:nvPr/>
        </p:nvSpPr>
        <p:spPr>
          <a:xfrm>
            <a:off x="7396223" y="5301205"/>
            <a:ext cx="4213185" cy="369332"/>
          </a:xfrm>
          <a:prstGeom prst="rect">
            <a:avLst/>
          </a:prstGeom>
          <a:noFill/>
        </p:spPr>
        <p:txBody>
          <a:bodyPr wrap="square" rtlCol="0">
            <a:spAutoFit/>
          </a:bodyPr>
          <a:lstStyle/>
          <a:p>
            <a:r>
              <a:rPr lang="en-US" dirty="0"/>
              <a:t>Source</a:t>
            </a:r>
            <a:r>
              <a:rPr lang="ru-RU" dirty="0"/>
              <a:t>: </a:t>
            </a:r>
            <a:r>
              <a:rPr lang="en-US" dirty="0"/>
              <a:t>ey.com/</a:t>
            </a:r>
            <a:r>
              <a:rPr lang="en-US" dirty="0" err="1"/>
              <a:t>ru_kz</a:t>
            </a:r>
            <a:endParaRPr lang="en-US" dirty="0"/>
          </a:p>
        </p:txBody>
      </p:sp>
    </p:spTree>
    <p:extLst>
      <p:ext uri="{BB962C8B-B14F-4D97-AF65-F5344CB8AC3E}">
        <p14:creationId xmlns:p14="http://schemas.microsoft.com/office/powerpoint/2010/main" val="19745934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199" y="126134"/>
            <a:ext cx="10968613" cy="969241"/>
          </a:xfrm>
        </p:spPr>
        <p:txBody>
          <a:bodyPr>
            <a:noAutofit/>
          </a:bodyPr>
          <a:lstStyle/>
          <a:p>
            <a:r>
              <a:rPr lang="en-US" sz="3600" b="1" dirty="0">
                <a:solidFill>
                  <a:schemeClr val="accent5">
                    <a:lumMod val="75000"/>
                  </a:schemeClr>
                </a:solidFill>
              </a:rPr>
              <a:t>NDC Kyrgyzstan</a:t>
            </a:r>
            <a:endParaRPr lang="en-US" sz="3600" b="1" dirty="0"/>
          </a:p>
        </p:txBody>
      </p:sp>
      <p:cxnSp>
        <p:nvCxnSpPr>
          <p:cNvPr id="4" name="Прямая соединительная линия 3"/>
          <p:cNvCxnSpPr/>
          <p:nvPr/>
        </p:nvCxnSpPr>
        <p:spPr>
          <a:xfrm>
            <a:off x="0" y="1265628"/>
            <a:ext cx="12192000" cy="0"/>
          </a:xfrm>
          <a:prstGeom prst="line">
            <a:avLst/>
          </a:prstGeom>
          <a:ln w="38100" cap="flat" cmpd="dbl" algn="ctr">
            <a:solidFill>
              <a:schemeClr val="accent5">
                <a:lumMod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graphicFrame>
        <p:nvGraphicFramePr>
          <p:cNvPr id="5" name="Таблица 4"/>
          <p:cNvGraphicFramePr>
            <a:graphicFrameLocks noGrp="1"/>
          </p:cNvGraphicFramePr>
          <p:nvPr/>
        </p:nvGraphicFramePr>
        <p:xfrm>
          <a:off x="838200" y="1631503"/>
          <a:ext cx="10617200" cy="3821030"/>
        </p:xfrm>
        <a:graphic>
          <a:graphicData uri="http://schemas.openxmlformats.org/drawingml/2006/table">
            <a:tbl>
              <a:tblPr firstRow="1" bandRow="1">
                <a:tableStyleId>{5C22544A-7EE6-4342-B048-85BDC9FD1C3A}</a:tableStyleId>
              </a:tblPr>
              <a:tblGrid>
                <a:gridCol w="3302000">
                  <a:extLst>
                    <a:ext uri="{9D8B030D-6E8A-4147-A177-3AD203B41FA5}">
                      <a16:colId xmlns:a16="http://schemas.microsoft.com/office/drawing/2014/main" val="3305350019"/>
                    </a:ext>
                  </a:extLst>
                </a:gridCol>
                <a:gridCol w="3970867">
                  <a:extLst>
                    <a:ext uri="{9D8B030D-6E8A-4147-A177-3AD203B41FA5}">
                      <a16:colId xmlns:a16="http://schemas.microsoft.com/office/drawing/2014/main" val="3040919248"/>
                    </a:ext>
                  </a:extLst>
                </a:gridCol>
                <a:gridCol w="3344333">
                  <a:extLst>
                    <a:ext uri="{9D8B030D-6E8A-4147-A177-3AD203B41FA5}">
                      <a16:colId xmlns:a16="http://schemas.microsoft.com/office/drawing/2014/main" val="551195261"/>
                    </a:ext>
                  </a:extLst>
                </a:gridCol>
              </a:tblGrid>
              <a:tr h="1866134">
                <a:tc>
                  <a:txBody>
                    <a:bodyPr/>
                    <a:lstStyle/>
                    <a:p>
                      <a:r>
                        <a:rPr lang="en-US" sz="2800" dirty="0"/>
                        <a:t>Resources</a:t>
                      </a:r>
                    </a:p>
                  </a:txBody>
                  <a:tcPr/>
                </a:tc>
                <a:tc>
                  <a:txBody>
                    <a:bodyPr/>
                    <a:lstStyle/>
                    <a:p>
                      <a:pPr algn="ctr"/>
                      <a:r>
                        <a:rPr lang="en-US" sz="2800" dirty="0"/>
                        <a:t>Reducing emissions in 2030 as% of "business as usual"</a:t>
                      </a:r>
                    </a:p>
                  </a:txBody>
                  <a:tcPr/>
                </a:tc>
                <a:tc>
                  <a:txBody>
                    <a:bodyPr/>
                    <a:lstStyle/>
                    <a:p>
                      <a:pPr algn="ctr"/>
                      <a:r>
                        <a:rPr lang="en-US" sz="2800" dirty="0"/>
                        <a:t>Reducing emissions in 2050 as% of "business as usual"</a:t>
                      </a:r>
                    </a:p>
                  </a:txBody>
                  <a:tcPr/>
                </a:tc>
                <a:extLst>
                  <a:ext uri="{0D108BD9-81ED-4DB2-BD59-A6C34878D82A}">
                    <a16:rowId xmlns:a16="http://schemas.microsoft.com/office/drawing/2014/main" val="2540417008"/>
                  </a:ext>
                </a:extLst>
              </a:tr>
              <a:tr h="974385">
                <a:tc>
                  <a:txBody>
                    <a:bodyPr/>
                    <a:lstStyle/>
                    <a:p>
                      <a:pPr algn="l"/>
                      <a:r>
                        <a:rPr lang="en-US" sz="2800" dirty="0">
                          <a:solidFill>
                            <a:schemeClr val="accent5">
                              <a:lumMod val="75000"/>
                            </a:schemeClr>
                          </a:solidFill>
                        </a:rPr>
                        <a:t>Own</a:t>
                      </a:r>
                      <a:endParaRPr lang="ru-RU" sz="2800" dirty="0">
                        <a:solidFill>
                          <a:schemeClr val="accent5">
                            <a:lumMod val="75000"/>
                          </a:schemeClr>
                        </a:solidFill>
                      </a:endParaRPr>
                    </a:p>
                  </a:txBody>
                  <a:tcPr anchor="ctr"/>
                </a:tc>
                <a:tc>
                  <a:txBody>
                    <a:bodyPr/>
                    <a:lstStyle/>
                    <a:p>
                      <a:pPr algn="ctr"/>
                      <a:r>
                        <a:rPr lang="ru-RU" sz="2800" dirty="0">
                          <a:solidFill>
                            <a:schemeClr val="accent5">
                              <a:lumMod val="75000"/>
                            </a:schemeClr>
                          </a:solidFill>
                        </a:rPr>
                        <a:t>11.49-13.75% </a:t>
                      </a:r>
                      <a:endParaRPr lang="en-US" sz="2800" dirty="0">
                        <a:solidFill>
                          <a:schemeClr val="accent5">
                            <a:lumMod val="75000"/>
                          </a:schemeClr>
                        </a:solidFill>
                      </a:endParaRPr>
                    </a:p>
                  </a:txBody>
                  <a:tcPr anchor="ctr"/>
                </a:tc>
                <a:tc>
                  <a:txBody>
                    <a:bodyPr/>
                    <a:lstStyle/>
                    <a:p>
                      <a:pPr algn="ctr"/>
                      <a:r>
                        <a:rPr lang="ru-RU" sz="2800" dirty="0">
                          <a:solidFill>
                            <a:schemeClr val="accent5">
                              <a:lumMod val="75000"/>
                            </a:schemeClr>
                          </a:solidFill>
                        </a:rPr>
                        <a:t>29.00-30.89% </a:t>
                      </a:r>
                      <a:endParaRPr lang="en-US" sz="2800" dirty="0">
                        <a:solidFill>
                          <a:schemeClr val="accent5">
                            <a:lumMod val="75000"/>
                          </a:schemeClr>
                        </a:solidFill>
                      </a:endParaRPr>
                    </a:p>
                  </a:txBody>
                  <a:tcPr anchor="ctr"/>
                </a:tc>
                <a:extLst>
                  <a:ext uri="{0D108BD9-81ED-4DB2-BD59-A6C34878D82A}">
                    <a16:rowId xmlns:a16="http://schemas.microsoft.com/office/drawing/2014/main" val="3460768862"/>
                  </a:ext>
                </a:extLst>
              </a:tr>
              <a:tr h="980511">
                <a:tc>
                  <a:txBody>
                    <a:bodyPr/>
                    <a:lstStyle/>
                    <a:p>
                      <a:pPr algn="l"/>
                      <a:r>
                        <a:rPr lang="en-US" sz="2800" dirty="0">
                          <a:solidFill>
                            <a:schemeClr val="accent5">
                              <a:lumMod val="75000"/>
                            </a:schemeClr>
                          </a:solidFill>
                        </a:rPr>
                        <a:t>International support</a:t>
                      </a:r>
                      <a:endParaRPr lang="ru-RU" sz="2800" dirty="0">
                        <a:solidFill>
                          <a:schemeClr val="accent5">
                            <a:lumMod val="75000"/>
                          </a:schemeClr>
                        </a:solidFill>
                      </a:endParaRPr>
                    </a:p>
                  </a:txBody>
                  <a:tcPr anchor="ctr"/>
                </a:tc>
                <a:tc>
                  <a:txBody>
                    <a:bodyPr/>
                    <a:lstStyle/>
                    <a:p>
                      <a:pPr algn="ctr"/>
                      <a:r>
                        <a:rPr lang="ru-RU" sz="2800" dirty="0">
                          <a:solidFill>
                            <a:schemeClr val="accent5">
                              <a:lumMod val="75000"/>
                            </a:schemeClr>
                          </a:solidFill>
                        </a:rPr>
                        <a:t>12.67-15.69% </a:t>
                      </a:r>
                      <a:endParaRPr lang="en-US" sz="2800" dirty="0">
                        <a:solidFill>
                          <a:schemeClr val="accent5">
                            <a:lumMod val="75000"/>
                          </a:schemeClr>
                        </a:solidFill>
                      </a:endParaRPr>
                    </a:p>
                  </a:txBody>
                  <a:tcPr anchor="ctr"/>
                </a:tc>
                <a:tc>
                  <a:txBody>
                    <a:bodyPr/>
                    <a:lstStyle/>
                    <a:p>
                      <a:pPr algn="ctr"/>
                      <a:r>
                        <a:rPr lang="ru-RU" sz="2800" dirty="0">
                          <a:solidFill>
                            <a:schemeClr val="accent5">
                              <a:lumMod val="75000"/>
                            </a:schemeClr>
                          </a:solidFill>
                        </a:rPr>
                        <a:t>35.06-36.75% </a:t>
                      </a:r>
                      <a:endParaRPr lang="en-US" sz="2800" dirty="0">
                        <a:solidFill>
                          <a:schemeClr val="accent5">
                            <a:lumMod val="75000"/>
                          </a:schemeClr>
                        </a:solidFill>
                      </a:endParaRPr>
                    </a:p>
                  </a:txBody>
                  <a:tcPr anchor="ctr"/>
                </a:tc>
                <a:extLst>
                  <a:ext uri="{0D108BD9-81ED-4DB2-BD59-A6C34878D82A}">
                    <a16:rowId xmlns:a16="http://schemas.microsoft.com/office/drawing/2014/main" val="4089408340"/>
                  </a:ext>
                </a:extLst>
              </a:tr>
            </a:tbl>
          </a:graphicData>
        </a:graphic>
      </p:graphicFrame>
      <p:sp>
        <p:nvSpPr>
          <p:cNvPr id="3" name="TextBox 2">
            <a:extLst>
              <a:ext uri="{FF2B5EF4-FFF2-40B4-BE49-F238E27FC236}">
                <a16:creationId xmlns:a16="http://schemas.microsoft.com/office/drawing/2014/main" id="{1BF6A01E-56EC-4459-91B3-377EDDE10278}"/>
              </a:ext>
            </a:extLst>
          </p:cNvPr>
          <p:cNvSpPr txBox="1"/>
          <p:nvPr/>
        </p:nvSpPr>
        <p:spPr>
          <a:xfrm>
            <a:off x="4791919" y="5787342"/>
            <a:ext cx="5914663" cy="646331"/>
          </a:xfrm>
          <a:prstGeom prst="rect">
            <a:avLst/>
          </a:prstGeom>
          <a:noFill/>
        </p:spPr>
        <p:txBody>
          <a:bodyPr wrap="square" rtlCol="0">
            <a:spAutoFit/>
          </a:bodyPr>
          <a:lstStyle/>
          <a:p>
            <a:r>
              <a:rPr lang="en-US" dirty="0"/>
              <a:t>Source: Ministry of Economy presentation</a:t>
            </a:r>
            <a:r>
              <a:rPr lang="ru-RU" dirty="0"/>
              <a:t> </a:t>
            </a:r>
            <a:r>
              <a:rPr lang="en-US" dirty="0">
                <a:hlinkClick r:id="rId2"/>
              </a:rPr>
              <a:t>http://mineconom.gov.kg/ru/direct/158/357</a:t>
            </a:r>
            <a:r>
              <a:rPr lang="ru-RU" dirty="0"/>
              <a:t> </a:t>
            </a:r>
            <a:endParaRPr lang="en-US" dirty="0"/>
          </a:p>
        </p:txBody>
      </p:sp>
    </p:spTree>
    <p:extLst>
      <p:ext uri="{BB962C8B-B14F-4D97-AF65-F5344CB8AC3E}">
        <p14:creationId xmlns:p14="http://schemas.microsoft.com/office/powerpoint/2010/main" val="35709677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2354" y="136525"/>
            <a:ext cx="10601446" cy="986219"/>
          </a:xfrm>
        </p:spPr>
        <p:txBody>
          <a:bodyPr>
            <a:noAutofit/>
          </a:bodyPr>
          <a:lstStyle/>
          <a:p>
            <a:r>
              <a:rPr lang="en-US" sz="3600" b="1" dirty="0">
                <a:solidFill>
                  <a:schemeClr val="accent5">
                    <a:lumMod val="75000"/>
                  </a:schemeClr>
                </a:solidFill>
              </a:rPr>
              <a:t>Methodology for modeling emission scenarios (baseline and mitigation measures)</a:t>
            </a:r>
          </a:p>
        </p:txBody>
      </p:sp>
      <p:sp>
        <p:nvSpPr>
          <p:cNvPr id="3" name="Объект 2"/>
          <p:cNvSpPr>
            <a:spLocks noGrp="1"/>
          </p:cNvSpPr>
          <p:nvPr>
            <p:ph idx="1"/>
          </p:nvPr>
        </p:nvSpPr>
        <p:spPr>
          <a:xfrm>
            <a:off x="752353" y="1540933"/>
            <a:ext cx="5182779" cy="4940254"/>
          </a:xfrm>
          <a:solidFill>
            <a:schemeClr val="accent1">
              <a:lumMod val="20000"/>
              <a:lumOff val="80000"/>
            </a:schemeClr>
          </a:solidFill>
          <a:effectLst>
            <a:outerShdw blurRad="50800" dist="38100" dir="2700000" algn="tl" rotWithShape="0">
              <a:prstClr val="black">
                <a:alpha val="40000"/>
              </a:prstClr>
            </a:outerShdw>
          </a:effectLst>
        </p:spPr>
        <p:txBody>
          <a:bodyPr>
            <a:noAutofit/>
          </a:bodyPr>
          <a:lstStyle/>
          <a:p>
            <a:pPr marL="0" marR="0">
              <a:lnSpc>
                <a:spcPct val="107000"/>
              </a:lnSpc>
              <a:spcBef>
                <a:spcPts val="0"/>
              </a:spcBef>
              <a:spcAft>
                <a:spcPts val="800"/>
              </a:spcAft>
            </a:pPr>
            <a:r>
              <a:rPr lang="en-US" sz="2000" dirty="0">
                <a:latin typeface="Calibri" panose="020F0502020204030204" pitchFamily="34" charset="0"/>
                <a:ea typeface="Calibri" panose="020F0502020204030204" pitchFamily="34" charset="0"/>
                <a:cs typeface="Times New Roman" panose="02020603050405020304" pitchFamily="18" charset="0"/>
              </a:rPr>
              <a:t>SHAKYR model (developed by the Climate Change Center)</a:t>
            </a:r>
          </a:p>
          <a:p>
            <a:pPr marL="0" marR="0">
              <a:lnSpc>
                <a:spcPct val="107000"/>
              </a:lnSpc>
              <a:spcBef>
                <a:spcPts val="0"/>
              </a:spcBef>
              <a:spcAft>
                <a:spcPts val="800"/>
              </a:spcAft>
            </a:pPr>
            <a:r>
              <a:rPr lang="en-US" sz="2000" dirty="0">
                <a:latin typeface="Calibri" panose="020F0502020204030204" pitchFamily="34" charset="0"/>
                <a:ea typeface="Calibri" panose="020F0502020204030204" pitchFamily="34" charset="0"/>
                <a:cs typeface="Times New Roman" panose="02020603050405020304" pitchFamily="18" charset="0"/>
              </a:rPr>
              <a:t>To assess the potential of mitigation measures to achieve a long-term goal, scenarios were developed:</a:t>
            </a:r>
          </a:p>
          <a:p>
            <a:pPr marL="0" marR="0">
              <a:lnSpc>
                <a:spcPct val="107000"/>
              </a:lnSpc>
              <a:spcBef>
                <a:spcPts val="0"/>
              </a:spcBef>
              <a:spcAft>
                <a:spcPts val="800"/>
              </a:spcAft>
            </a:pPr>
            <a:r>
              <a:rPr lang="en-US" sz="2000" dirty="0">
                <a:latin typeface="Calibri" panose="020F0502020204030204" pitchFamily="34" charset="0"/>
                <a:ea typeface="Calibri" panose="020F0502020204030204" pitchFamily="34" charset="0"/>
                <a:cs typeface="Times New Roman" panose="02020603050405020304" pitchFamily="18" charset="0"/>
              </a:rPr>
              <a:t>Scenario 1. Low population growth - high economic growth;</a:t>
            </a:r>
          </a:p>
          <a:p>
            <a:pPr marL="0" marR="0">
              <a:lnSpc>
                <a:spcPct val="107000"/>
              </a:lnSpc>
              <a:spcBef>
                <a:spcPts val="0"/>
              </a:spcBef>
              <a:spcAft>
                <a:spcPts val="800"/>
              </a:spcAft>
            </a:pPr>
            <a:r>
              <a:rPr lang="en-US" sz="2000" dirty="0">
                <a:latin typeface="Calibri" panose="020F0502020204030204" pitchFamily="34" charset="0"/>
                <a:ea typeface="Calibri" panose="020F0502020204030204" pitchFamily="34" charset="0"/>
                <a:cs typeface="Times New Roman" panose="02020603050405020304" pitchFamily="18" charset="0"/>
              </a:rPr>
              <a:t>Scenario 2. Average population growth - average economic growth;</a:t>
            </a:r>
          </a:p>
          <a:p>
            <a:pPr marL="0" marR="0">
              <a:lnSpc>
                <a:spcPct val="107000"/>
              </a:lnSpc>
              <a:spcBef>
                <a:spcPts val="0"/>
              </a:spcBef>
              <a:spcAft>
                <a:spcPts val="800"/>
              </a:spcAft>
            </a:pPr>
            <a:r>
              <a:rPr lang="en-US" sz="2000" dirty="0">
                <a:latin typeface="Calibri" panose="020F0502020204030204" pitchFamily="34" charset="0"/>
                <a:ea typeface="Calibri" panose="020F0502020204030204" pitchFamily="34" charset="0"/>
                <a:cs typeface="Times New Roman" panose="02020603050405020304" pitchFamily="18" charset="0"/>
              </a:rPr>
              <a:t>Scenario 3. High population growth - low economic growth.</a:t>
            </a:r>
          </a:p>
          <a:p>
            <a:pPr marL="0" marR="0">
              <a:lnSpc>
                <a:spcPct val="107000"/>
              </a:lnSpc>
              <a:spcBef>
                <a:spcPts val="0"/>
              </a:spcBef>
              <a:spcAft>
                <a:spcPts val="800"/>
              </a:spcAft>
            </a:pPr>
            <a:r>
              <a:rPr lang="en-US" sz="2000" dirty="0">
                <a:latin typeface="Calibri" panose="020F0502020204030204" pitchFamily="34" charset="0"/>
                <a:ea typeface="Calibri" panose="020F0502020204030204" pitchFamily="34" charset="0"/>
                <a:cs typeface="Times New Roman" panose="02020603050405020304" pitchFamily="18" charset="0"/>
              </a:rPr>
              <a:t>Expected population in 2050 (in thousands):</a:t>
            </a:r>
          </a:p>
          <a:p>
            <a:pPr marL="0" marR="0">
              <a:lnSpc>
                <a:spcPct val="107000"/>
              </a:lnSpc>
              <a:spcBef>
                <a:spcPts val="0"/>
              </a:spcBef>
              <a:spcAft>
                <a:spcPts val="800"/>
              </a:spcAft>
            </a:pPr>
            <a:r>
              <a:rPr lang="en-US" sz="2000" dirty="0">
                <a:latin typeface="Calibri" panose="020F0502020204030204" pitchFamily="34" charset="0"/>
                <a:ea typeface="Calibri" panose="020F0502020204030204" pitchFamily="34" charset="0"/>
                <a:cs typeface="Times New Roman" panose="02020603050405020304" pitchFamily="18" charset="0"/>
              </a:rPr>
              <a:t>Scenario 1 - 6872, Scenario 2 - 7975, Scenario 3 - 9170.</a:t>
            </a:r>
          </a:p>
        </p:txBody>
      </p:sp>
      <p:cxnSp>
        <p:nvCxnSpPr>
          <p:cNvPr id="4" name="Прямая соединительная линия 3"/>
          <p:cNvCxnSpPr/>
          <p:nvPr/>
        </p:nvCxnSpPr>
        <p:spPr>
          <a:xfrm>
            <a:off x="0" y="1265628"/>
            <a:ext cx="12192000" cy="0"/>
          </a:xfrm>
          <a:prstGeom prst="line">
            <a:avLst/>
          </a:prstGeom>
          <a:ln w="38100" cap="flat" cmpd="dbl" algn="ctr">
            <a:solidFill>
              <a:schemeClr val="accent5">
                <a:lumMod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5" name="Рисунок 4"/>
          <p:cNvPicPr>
            <a:picLocks noChangeAspect="1"/>
          </p:cNvPicPr>
          <p:nvPr/>
        </p:nvPicPr>
        <p:blipFill>
          <a:blip r:embed="rId3"/>
          <a:stretch>
            <a:fillRect/>
          </a:stretch>
        </p:blipFill>
        <p:spPr>
          <a:xfrm>
            <a:off x="6121400" y="1540933"/>
            <a:ext cx="5765800" cy="4940253"/>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F393596D-09C4-44E3-B999-D81DD2DA5D79}"/>
              </a:ext>
            </a:extLst>
          </p:cNvPr>
          <p:cNvSpPr txBox="1"/>
          <p:nvPr/>
        </p:nvSpPr>
        <p:spPr>
          <a:xfrm>
            <a:off x="5735347" y="6158020"/>
            <a:ext cx="5914663" cy="646331"/>
          </a:xfrm>
          <a:prstGeom prst="rect">
            <a:avLst/>
          </a:prstGeom>
          <a:noFill/>
        </p:spPr>
        <p:txBody>
          <a:bodyPr wrap="square" rtlCol="0">
            <a:spAutoFit/>
          </a:bodyPr>
          <a:lstStyle/>
          <a:p>
            <a:r>
              <a:rPr lang="en-US" dirty="0"/>
              <a:t>Source: Ministry of Economy presentation</a:t>
            </a:r>
            <a:r>
              <a:rPr lang="ru-RU" dirty="0"/>
              <a:t> </a:t>
            </a:r>
            <a:r>
              <a:rPr lang="en-US" dirty="0">
                <a:hlinkClick r:id="rId4"/>
              </a:rPr>
              <a:t>http://mineconom.gov.kg/ru/direct/158/357</a:t>
            </a:r>
            <a:r>
              <a:rPr lang="ru-RU" dirty="0"/>
              <a:t> </a:t>
            </a:r>
            <a:endParaRPr lang="en-US" dirty="0"/>
          </a:p>
        </p:txBody>
      </p:sp>
    </p:spTree>
    <p:extLst>
      <p:ext uri="{BB962C8B-B14F-4D97-AF65-F5344CB8AC3E}">
        <p14:creationId xmlns:p14="http://schemas.microsoft.com/office/powerpoint/2010/main" val="2216266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0"/>
                                        <p:tgtEl>
                                          <p:spTgt spid="3">
                                            <p:bg/>
                                          </p:spTgt>
                                        </p:tgtEl>
                                      </p:cBhvr>
                                    </p:animEffect>
                                    <p:anim calcmode="lin" valueType="num">
                                      <p:cBhvr>
                                        <p:cTn id="8" dur="1000" fill="hold"/>
                                        <p:tgtEl>
                                          <p:spTgt spid="3">
                                            <p:bg/>
                                          </p:spTgt>
                                        </p:tgtEl>
                                        <p:attrNameLst>
                                          <p:attrName>ppt_x</p:attrName>
                                        </p:attrNameLst>
                                      </p:cBhvr>
                                      <p:tavLst>
                                        <p:tav tm="0">
                                          <p:val>
                                            <p:strVal val="#ppt_x"/>
                                          </p:val>
                                        </p:tav>
                                        <p:tav tm="100000">
                                          <p:val>
                                            <p:strVal val="#ppt_x"/>
                                          </p:val>
                                        </p:tav>
                                      </p:tavLst>
                                    </p:anim>
                                    <p:anim calcmode="lin" valueType="num">
                                      <p:cBhvr>
                                        <p:cTn id="9"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1000"/>
                                        <p:tgtEl>
                                          <p:spTgt spid="3">
                                            <p:txEl>
                                              <p:pRg st="4" end="4"/>
                                            </p:txEl>
                                          </p:spTgt>
                                        </p:tgtEl>
                                      </p:cBhvr>
                                    </p:animEffect>
                                    <p:anim calcmode="lin" valueType="num">
                                      <p:cBhvr>
                                        <p:cTn id="4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Effect transition="in" filter="fade">
                                      <p:cBhvr>
                                        <p:cTn id="49" dur="1000"/>
                                        <p:tgtEl>
                                          <p:spTgt spid="3">
                                            <p:txEl>
                                              <p:pRg st="5" end="5"/>
                                            </p:txEl>
                                          </p:spTgt>
                                        </p:tgtEl>
                                      </p:cBhvr>
                                    </p:animEffect>
                                    <p:anim calcmode="lin" valueType="num">
                                      <p:cBhvr>
                                        <p:cTn id="5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6" end="6"/>
                                            </p:txEl>
                                          </p:spTgt>
                                        </p:tgtEl>
                                        <p:attrNameLst>
                                          <p:attrName>style.visibility</p:attrName>
                                        </p:attrNameLst>
                                      </p:cBhvr>
                                      <p:to>
                                        <p:strVal val="visible"/>
                                      </p:to>
                                    </p:set>
                                    <p:animEffect transition="in" filter="fade">
                                      <p:cBhvr>
                                        <p:cTn id="56" dur="1000"/>
                                        <p:tgtEl>
                                          <p:spTgt spid="3">
                                            <p:txEl>
                                              <p:pRg st="6" end="6"/>
                                            </p:txEl>
                                          </p:spTgt>
                                        </p:tgtEl>
                                      </p:cBhvr>
                                    </p:animEffect>
                                    <p:anim calcmode="lin" valueType="num">
                                      <p:cBhvr>
                                        <p:cTn id="57"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3" name="Rectangle 1032">
            <a:extLst>
              <a:ext uri="{FF2B5EF4-FFF2-40B4-BE49-F238E27FC236}">
                <a16:creationId xmlns:a16="http://schemas.microsoft.com/office/drawing/2014/main" id="{6EBF06A5-4173-45DE-87B1-0791E098A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Kyrgyzstan">
            <a:extLst>
              <a:ext uri="{FF2B5EF4-FFF2-40B4-BE49-F238E27FC236}">
                <a16:creationId xmlns:a16="http://schemas.microsoft.com/office/drawing/2014/main" id="{313BD91D-0421-4CD9-9B55-A68A4BA603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532" r="18613"/>
          <a:stretch/>
        </p:blipFill>
        <p:spPr bwMode="auto">
          <a:xfrm>
            <a:off x="7245073" y="1690688"/>
            <a:ext cx="4946928" cy="4678939"/>
          </a:xfrm>
          <a:custGeom>
            <a:avLst/>
            <a:gdLst/>
            <a:ahLst/>
            <a:cxnLst/>
            <a:rect l="l" t="t" r="r" b="b"/>
            <a:pathLst>
              <a:path w="5463273" h="5167312">
                <a:moveTo>
                  <a:pt x="2391664" y="0"/>
                </a:moveTo>
                <a:lnTo>
                  <a:pt x="2729598" y="0"/>
                </a:lnTo>
                <a:lnTo>
                  <a:pt x="3668014" y="0"/>
                </a:lnTo>
                <a:lnTo>
                  <a:pt x="5463273" y="0"/>
                </a:lnTo>
                <a:lnTo>
                  <a:pt x="5463273" y="5167310"/>
                </a:lnTo>
                <a:lnTo>
                  <a:pt x="3668014" y="5167310"/>
                </a:lnTo>
                <a:lnTo>
                  <a:pt x="3668014" y="5167312"/>
                </a:lnTo>
                <a:lnTo>
                  <a:pt x="0" y="5167312"/>
                </a:lnTo>
                <a:lnTo>
                  <a:pt x="2393879" y="952"/>
                </a:lnTo>
                <a:lnTo>
                  <a:pt x="2391664" y="952"/>
                </a:lnTo>
                <a:close/>
              </a:path>
            </a:pathLst>
          </a:custGeom>
          <a:noFill/>
          <a:extLst>
            <a:ext uri="{909E8E84-426E-40DD-AFC4-6F175D3DCCD1}">
              <a14:hiddenFill xmlns:a14="http://schemas.microsoft.com/office/drawing/2010/main">
                <a:solidFill>
                  <a:srgbClr val="FFFFFF"/>
                </a:solidFill>
              </a14:hiddenFill>
            </a:ext>
          </a:extLst>
        </p:spPr>
      </p:pic>
      <p:sp>
        <p:nvSpPr>
          <p:cNvPr id="1035" name="Freeform: Shape 1034">
            <a:extLst>
              <a:ext uri="{FF2B5EF4-FFF2-40B4-BE49-F238E27FC236}">
                <a16:creationId xmlns:a16="http://schemas.microsoft.com/office/drawing/2014/main" id="{581DAA37-DAFB-47C9-9EE7-11C030BEC8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0688"/>
            <a:ext cx="8958061" cy="5167312"/>
          </a:xfrm>
          <a:custGeom>
            <a:avLst/>
            <a:gdLst>
              <a:gd name="connsiteX0" fmla="*/ 0 w 8958061"/>
              <a:gd name="connsiteY0" fmla="*/ 0 h 5167312"/>
              <a:gd name="connsiteX1" fmla="*/ 7885684 w 8958061"/>
              <a:gd name="connsiteY1" fmla="*/ 0 h 5167312"/>
              <a:gd name="connsiteX2" fmla="*/ 7884964 w 8958061"/>
              <a:gd name="connsiteY2" fmla="*/ 952 h 5167312"/>
              <a:gd name="connsiteX3" fmla="*/ 8958061 w 8958061"/>
              <a:gd name="connsiteY3" fmla="*/ 952 h 5167312"/>
              <a:gd name="connsiteX4" fmla="*/ 6564182 w 8958061"/>
              <a:gd name="connsiteY4" fmla="*/ 5167312 h 5167312"/>
              <a:gd name="connsiteX5" fmla="*/ 3026607 w 8958061"/>
              <a:gd name="connsiteY5" fmla="*/ 5167312 h 5167312"/>
              <a:gd name="connsiteX6" fmla="*/ 3026607 w 8958061"/>
              <a:gd name="connsiteY6" fmla="*/ 5166360 h 5167312"/>
              <a:gd name="connsiteX7" fmla="*/ 0 w 8958061"/>
              <a:gd name="connsiteY7" fmla="*/ 5166360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58061" h="5167312">
                <a:moveTo>
                  <a:pt x="0" y="0"/>
                </a:moveTo>
                <a:lnTo>
                  <a:pt x="7885684" y="0"/>
                </a:lnTo>
                <a:lnTo>
                  <a:pt x="7884964" y="952"/>
                </a:lnTo>
                <a:lnTo>
                  <a:pt x="8958061" y="952"/>
                </a:lnTo>
                <a:lnTo>
                  <a:pt x="6564182" y="5167312"/>
                </a:lnTo>
                <a:lnTo>
                  <a:pt x="3026607" y="5167312"/>
                </a:lnTo>
                <a:lnTo>
                  <a:pt x="3026607" y="5166360"/>
                </a:lnTo>
                <a:lnTo>
                  <a:pt x="0" y="5166360"/>
                </a:lnTo>
                <a:close/>
              </a:path>
            </a:pathLst>
          </a:cu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EF9E43F-32E2-44CA-8497-FE26B69E6EA5}"/>
              </a:ext>
            </a:extLst>
          </p:cNvPr>
          <p:cNvSpPr>
            <a:spLocks noGrp="1"/>
          </p:cNvSpPr>
          <p:nvPr>
            <p:ph type="title"/>
          </p:nvPr>
        </p:nvSpPr>
        <p:spPr>
          <a:xfrm>
            <a:off x="841248" y="365759"/>
            <a:ext cx="7769352" cy="1325880"/>
          </a:xfrm>
        </p:spPr>
        <p:txBody>
          <a:bodyPr anchor="ctr">
            <a:normAutofit/>
          </a:bodyPr>
          <a:lstStyle/>
          <a:p>
            <a:r>
              <a:rPr lang="en-US" b="1">
                <a:solidFill>
                  <a:schemeClr val="bg1"/>
                </a:solidFill>
              </a:rPr>
              <a:t>Climate policy of Kyrgyzstan</a:t>
            </a:r>
          </a:p>
        </p:txBody>
      </p:sp>
      <p:sp>
        <p:nvSpPr>
          <p:cNvPr id="1037" name="Freeform: Shape 1036">
            <a:extLst>
              <a:ext uri="{FF2B5EF4-FFF2-40B4-BE49-F238E27FC236}">
                <a16:creationId xmlns:a16="http://schemas.microsoft.com/office/drawing/2014/main" id="{F4CBD955-7E14-485C-919F-EC1D1B9BC2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5410" y="2"/>
            <a:ext cx="2986590" cy="1511301"/>
          </a:xfrm>
          <a:custGeom>
            <a:avLst/>
            <a:gdLst>
              <a:gd name="connsiteX0" fmla="*/ 697617 w 2986590"/>
              <a:gd name="connsiteY0" fmla="*/ 0 h 1511301"/>
              <a:gd name="connsiteX1" fmla="*/ 1096710 w 2986590"/>
              <a:gd name="connsiteY1" fmla="*/ 0 h 1511301"/>
              <a:gd name="connsiteX2" fmla="*/ 1191330 w 2986590"/>
              <a:gd name="connsiteY2" fmla="*/ 0 h 1511301"/>
              <a:gd name="connsiteX3" fmla="*/ 2986590 w 2986590"/>
              <a:gd name="connsiteY3" fmla="*/ 0 h 1511301"/>
              <a:gd name="connsiteX4" fmla="*/ 2986590 w 2986590"/>
              <a:gd name="connsiteY4" fmla="*/ 1511301 h 1511301"/>
              <a:gd name="connsiteX5" fmla="*/ 1191330 w 2986590"/>
              <a:gd name="connsiteY5" fmla="*/ 1511301 h 1511301"/>
              <a:gd name="connsiteX6" fmla="*/ 399093 w 2986590"/>
              <a:gd name="connsiteY6" fmla="*/ 1511301 h 1511301"/>
              <a:gd name="connsiteX7" fmla="*/ 0 w 2986590"/>
              <a:gd name="connsiteY7" fmla="*/ 1511301 h 1511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6590" h="1511301">
                <a:moveTo>
                  <a:pt x="697617" y="0"/>
                </a:moveTo>
                <a:lnTo>
                  <a:pt x="1096710" y="0"/>
                </a:lnTo>
                <a:lnTo>
                  <a:pt x="1191330" y="0"/>
                </a:lnTo>
                <a:lnTo>
                  <a:pt x="2986590" y="0"/>
                </a:lnTo>
                <a:lnTo>
                  <a:pt x="2986590" y="1511301"/>
                </a:lnTo>
                <a:lnTo>
                  <a:pt x="1191330" y="1511301"/>
                </a:lnTo>
                <a:lnTo>
                  <a:pt x="399093" y="1511301"/>
                </a:lnTo>
                <a:lnTo>
                  <a:pt x="0" y="1511301"/>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5CE4379F-DFFA-4574-8E66-3A994A83FD9C}"/>
              </a:ext>
            </a:extLst>
          </p:cNvPr>
          <p:cNvSpPr>
            <a:spLocks noGrp="1"/>
          </p:cNvSpPr>
          <p:nvPr>
            <p:ph idx="1"/>
          </p:nvPr>
        </p:nvSpPr>
        <p:spPr>
          <a:xfrm>
            <a:off x="197428" y="1787236"/>
            <a:ext cx="7346372" cy="4582391"/>
          </a:xfrm>
        </p:spPr>
        <p:txBody>
          <a:bodyPr anchor="t">
            <a:normAutofit fontScale="92500" lnSpcReduction="20000"/>
          </a:bodyPr>
          <a:lstStyle/>
          <a:p>
            <a:r>
              <a:rPr lang="en-US" sz="2400" dirty="0">
                <a:solidFill>
                  <a:srgbClr val="FFFFFF"/>
                </a:solidFill>
              </a:rPr>
              <a:t>The long-term goal is to reduce greenhouse gas emissions by 11.49-13.75% by 2030 and by 12.67-15.69% by 2050</a:t>
            </a:r>
          </a:p>
          <a:p>
            <a:pPr marL="0" indent="0">
              <a:buNone/>
            </a:pPr>
            <a:endParaRPr lang="en-US" sz="2400" dirty="0">
              <a:solidFill>
                <a:srgbClr val="FFFFFF"/>
              </a:solidFill>
            </a:endParaRPr>
          </a:p>
          <a:p>
            <a:r>
              <a:rPr lang="en-US" sz="2400" dirty="0">
                <a:solidFill>
                  <a:srgbClr val="FFFFFF"/>
                </a:solidFill>
              </a:rPr>
              <a:t>The contribution of energy production to total emissions is the largest among other sectors - 62% in 2016</a:t>
            </a:r>
          </a:p>
          <a:p>
            <a:pPr marL="0" indent="0">
              <a:buNone/>
            </a:pPr>
            <a:endParaRPr lang="en-US" sz="2400" dirty="0">
              <a:solidFill>
                <a:srgbClr val="FFFFFF"/>
              </a:solidFill>
            </a:endParaRPr>
          </a:p>
          <a:p>
            <a:r>
              <a:rPr lang="en-US" sz="2400" dirty="0">
                <a:solidFill>
                  <a:srgbClr val="FFFFFF"/>
                </a:solidFill>
              </a:rPr>
              <a:t>Increase the share of renewable energy sources from 1% to 5% in total electricity production, mainly relying on small hydropower plants</a:t>
            </a:r>
          </a:p>
          <a:p>
            <a:pPr marL="0" indent="0">
              <a:buNone/>
            </a:pPr>
            <a:endParaRPr lang="en-US" sz="2400" dirty="0">
              <a:solidFill>
                <a:srgbClr val="FFFFFF"/>
              </a:solidFill>
            </a:endParaRPr>
          </a:p>
          <a:p>
            <a:r>
              <a:rPr lang="en-US" sz="2400" dirty="0">
                <a:solidFill>
                  <a:srgbClr val="FFFFFF"/>
                </a:solidFill>
              </a:rPr>
              <a:t>Increasing energy efficiency (up to 5-5.5%)</a:t>
            </a:r>
          </a:p>
          <a:p>
            <a:pPr marL="0" indent="0">
              <a:buNone/>
            </a:pPr>
            <a:endParaRPr lang="en-US" sz="2400" dirty="0">
              <a:solidFill>
                <a:srgbClr val="FFFFFF"/>
              </a:solidFill>
            </a:endParaRPr>
          </a:p>
          <a:p>
            <a:r>
              <a:rPr lang="en-US" sz="2400" dirty="0">
                <a:solidFill>
                  <a:srgbClr val="FFFFFF"/>
                </a:solidFill>
              </a:rPr>
              <a:t>No emissions trading system envisaged</a:t>
            </a:r>
          </a:p>
        </p:txBody>
      </p:sp>
    </p:spTree>
    <p:extLst>
      <p:ext uri="{BB962C8B-B14F-4D97-AF65-F5344CB8AC3E}">
        <p14:creationId xmlns:p14="http://schemas.microsoft.com/office/powerpoint/2010/main" val="296277534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1000"/>
                                        <p:tgtEl>
                                          <p:spTgt spid="3">
                                            <p:txEl>
                                              <p:pRg st="8" end="8"/>
                                            </p:txEl>
                                          </p:spTgt>
                                        </p:tgtEl>
                                      </p:cBhvr>
                                    </p:animEffect>
                                    <p:anim calcmode="lin" valueType="num">
                                      <p:cBhvr>
                                        <p:cTn id="36"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5FCE169-4276-4005-8C82-CCC9C80C4F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0" y="461736"/>
            <a:ext cx="6675119" cy="1866293"/>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8E3C33B-2A52-45E8-BBF3-50EAB050B46D}"/>
              </a:ext>
            </a:extLst>
          </p:cNvPr>
          <p:cNvSpPr>
            <a:spLocks noGrp="1"/>
          </p:cNvSpPr>
          <p:nvPr>
            <p:ph type="title"/>
          </p:nvPr>
        </p:nvSpPr>
        <p:spPr>
          <a:xfrm>
            <a:off x="730155" y="730155"/>
            <a:ext cx="6090743" cy="1422871"/>
          </a:xfrm>
        </p:spPr>
        <p:txBody>
          <a:bodyPr>
            <a:normAutofit/>
          </a:bodyPr>
          <a:lstStyle/>
          <a:p>
            <a:r>
              <a:rPr lang="en-US" b="1">
                <a:solidFill>
                  <a:srgbClr val="FFFFFF"/>
                </a:solidFill>
              </a:rPr>
              <a:t>NDC Tajikistan</a:t>
            </a:r>
          </a:p>
        </p:txBody>
      </p:sp>
      <p:sp>
        <p:nvSpPr>
          <p:cNvPr id="11" name="Rectangle 10">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79951" y="467575"/>
            <a:ext cx="2148840" cy="1877811"/>
          </a:xfrm>
          <a:prstGeom prst="rect">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73990" y="471340"/>
            <a:ext cx="2148840" cy="1856689"/>
          </a:xfrm>
          <a:prstGeom prst="rect">
            <a:avLst/>
          </a:prstGeom>
          <a:solidFill>
            <a:srgbClr val="FCCD2C"/>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0" y="2476301"/>
            <a:ext cx="6675119" cy="3922777"/>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85000"/>
                </a:prstClr>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FE0EFDF6-0144-4AF3-B3C2-E3B4AE8FE276}"/>
              </a:ext>
            </a:extLst>
          </p:cNvPr>
          <p:cNvSpPr>
            <a:spLocks noGrp="1"/>
          </p:cNvSpPr>
          <p:nvPr>
            <p:ph idx="1"/>
          </p:nvPr>
        </p:nvSpPr>
        <p:spPr>
          <a:xfrm>
            <a:off x="786383" y="2476301"/>
            <a:ext cx="6347655" cy="3651544"/>
          </a:xfrm>
        </p:spPr>
        <p:txBody>
          <a:bodyPr anchor="ctr">
            <a:normAutofit/>
          </a:bodyPr>
          <a:lstStyle/>
          <a:p>
            <a:r>
              <a:rPr lang="en-US" sz="2400" dirty="0"/>
              <a:t>Achieve 65-75% of the 1990 level by 2030, which is 1.2-1.7 tones of CO2-equivalent per capita.</a:t>
            </a:r>
          </a:p>
          <a:p>
            <a:r>
              <a:rPr lang="en-US" sz="2400" dirty="0"/>
              <a:t>The main areas of economic activity included in the INDC of the Republic of Tajikistan: • Energy and water resources; • Industry and construction; • Land use, agriculture and horticulture and pasture development; • Forestry and biodiversity; • Transport and infrastructure.</a:t>
            </a:r>
          </a:p>
        </p:txBody>
      </p:sp>
      <p:sp>
        <p:nvSpPr>
          <p:cNvPr id="17" name="Rectangle 16">
            <a:extLst>
              <a:ext uri="{FF2B5EF4-FFF2-40B4-BE49-F238E27FC236}">
                <a16:creationId xmlns:a16="http://schemas.microsoft.com/office/drawing/2014/main" id="{01955DCA-E99D-4678-99DB-8075105C1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79951" y="2480956"/>
            <a:ext cx="4453128" cy="3922776"/>
          </a:xfrm>
          <a:prstGeom prst="rect">
            <a:avLst/>
          </a:prstGeom>
          <a:solidFill>
            <a:srgbClr val="FCCD2C">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2" descr="Flag of Tajikistan - Wikipedia">
            <a:extLst>
              <a:ext uri="{FF2B5EF4-FFF2-40B4-BE49-F238E27FC236}">
                <a16:creationId xmlns:a16="http://schemas.microsoft.com/office/drawing/2014/main" id="{477E68E4-76C7-29B4-0DD5-0886E0EF205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517695" y="3445642"/>
            <a:ext cx="3977640" cy="1996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8226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5FCE169-4276-4005-8C82-CCC9C80C4F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0" y="461736"/>
            <a:ext cx="6675119" cy="1866293"/>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6B34DA4-DE3F-4635-B59A-F253CCCBECB2}"/>
              </a:ext>
            </a:extLst>
          </p:cNvPr>
          <p:cNvSpPr>
            <a:spLocks noGrp="1"/>
          </p:cNvSpPr>
          <p:nvPr>
            <p:ph type="title"/>
          </p:nvPr>
        </p:nvSpPr>
        <p:spPr>
          <a:xfrm>
            <a:off x="730155" y="730155"/>
            <a:ext cx="6090743" cy="1422871"/>
          </a:xfrm>
        </p:spPr>
        <p:txBody>
          <a:bodyPr>
            <a:normAutofit/>
          </a:bodyPr>
          <a:lstStyle/>
          <a:p>
            <a:r>
              <a:rPr lang="en-US" b="1">
                <a:solidFill>
                  <a:srgbClr val="FFFFFF"/>
                </a:solidFill>
              </a:rPr>
              <a:t>Climate Policy of Tajikistan</a:t>
            </a:r>
          </a:p>
        </p:txBody>
      </p:sp>
      <p:sp>
        <p:nvSpPr>
          <p:cNvPr id="11" name="Rectangle 10">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79951" y="467575"/>
            <a:ext cx="2148840" cy="1877811"/>
          </a:xfrm>
          <a:prstGeom prst="rect">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73990" y="471340"/>
            <a:ext cx="2148840" cy="1856689"/>
          </a:xfrm>
          <a:prstGeom prst="rect">
            <a:avLst/>
          </a:prstGeom>
          <a:solidFill>
            <a:srgbClr val="FCCD2C"/>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0" y="2476301"/>
            <a:ext cx="6675119" cy="3922777"/>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85000"/>
                </a:prstClr>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DECE092-6E6A-4F09-A0FB-02A128D60972}"/>
              </a:ext>
            </a:extLst>
          </p:cNvPr>
          <p:cNvSpPr>
            <a:spLocks noGrp="1"/>
          </p:cNvSpPr>
          <p:nvPr>
            <p:ph idx="1"/>
          </p:nvPr>
        </p:nvSpPr>
        <p:spPr>
          <a:xfrm>
            <a:off x="786383" y="2596448"/>
            <a:ext cx="6255823" cy="3531397"/>
          </a:xfrm>
        </p:spPr>
        <p:txBody>
          <a:bodyPr anchor="ctr">
            <a:noAutofit/>
          </a:bodyPr>
          <a:lstStyle/>
          <a:p>
            <a:r>
              <a:rPr lang="en-US" sz="2400" dirty="0"/>
              <a:t>The development strategy does not contain indicators for reducing emissions or increasing the share of renewable energy sources, except for hydroelectric power plants</a:t>
            </a:r>
          </a:p>
          <a:p>
            <a:endParaRPr lang="en-US" sz="2400" dirty="0"/>
          </a:p>
          <a:p>
            <a:r>
              <a:rPr lang="en-US" sz="2400" dirty="0"/>
              <a:t>In recent years, construction of thermal power plants has been underway</a:t>
            </a:r>
          </a:p>
          <a:p>
            <a:endParaRPr lang="en-US" sz="2400" dirty="0"/>
          </a:p>
          <a:p>
            <a:r>
              <a:rPr lang="en-US" sz="2400" dirty="0"/>
              <a:t>Energy efficiency - increase by 20% by 2030</a:t>
            </a:r>
          </a:p>
        </p:txBody>
      </p:sp>
      <p:sp>
        <p:nvSpPr>
          <p:cNvPr id="17" name="Rectangle 16">
            <a:extLst>
              <a:ext uri="{FF2B5EF4-FFF2-40B4-BE49-F238E27FC236}">
                <a16:creationId xmlns:a16="http://schemas.microsoft.com/office/drawing/2014/main" id="{01955DCA-E99D-4678-99DB-8075105C1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79951" y="2480956"/>
            <a:ext cx="4453128" cy="3922776"/>
          </a:xfrm>
          <a:prstGeom prst="rect">
            <a:avLst/>
          </a:prstGeom>
          <a:solidFill>
            <a:srgbClr val="FCCD2C">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2" descr="Flag of Tajikistan - Wikipedia">
            <a:extLst>
              <a:ext uri="{FF2B5EF4-FFF2-40B4-BE49-F238E27FC236}">
                <a16:creationId xmlns:a16="http://schemas.microsoft.com/office/drawing/2014/main" id="{BEA43397-2D81-4652-9B28-F57494FA1CC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517695" y="3445642"/>
            <a:ext cx="3977640" cy="1996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7702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6EF38B9-FE6A-4D7B-80AA-C5A4D408DA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3960" y="321733"/>
            <a:ext cx="11548872" cy="6214534"/>
          </a:xfrm>
          <a:prstGeom prst="rect">
            <a:avLst/>
          </a:prstGeom>
          <a:solidFill>
            <a:schemeClr val="tx1">
              <a:alpha val="1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722B141-4A02-4852-B8FC-44DD76FAB09F}"/>
              </a:ext>
            </a:extLst>
          </p:cNvPr>
          <p:cNvSpPr>
            <a:spLocks noGrp="1"/>
          </p:cNvSpPr>
          <p:nvPr>
            <p:ph type="title"/>
          </p:nvPr>
        </p:nvSpPr>
        <p:spPr>
          <a:xfrm>
            <a:off x="997427" y="997479"/>
            <a:ext cx="10261938" cy="1258574"/>
          </a:xfrm>
        </p:spPr>
        <p:txBody>
          <a:bodyPr>
            <a:normAutofit/>
          </a:bodyPr>
          <a:lstStyle/>
          <a:p>
            <a:r>
              <a:rPr lang="en-US" b="1" dirty="0"/>
              <a:t>NDC Uzbekistan </a:t>
            </a:r>
          </a:p>
        </p:txBody>
      </p:sp>
      <p:pic>
        <p:nvPicPr>
          <p:cNvPr id="4" name="Picture 2" descr="File:Flag of Uzbekistan (3-2).svg - Wikimedia Commons">
            <a:extLst>
              <a:ext uri="{FF2B5EF4-FFF2-40B4-BE49-F238E27FC236}">
                <a16:creationId xmlns:a16="http://schemas.microsoft.com/office/drawing/2014/main" id="{D6966243-523F-8504-E026-E636A4DC801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26902" y="2900427"/>
            <a:ext cx="2886683" cy="192095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29AFEC42-A894-4DA3-828A-7607BE9D0867}"/>
              </a:ext>
            </a:extLst>
          </p:cNvPr>
          <p:cNvSpPr>
            <a:spLocks noGrp="1"/>
          </p:cNvSpPr>
          <p:nvPr>
            <p:ph idx="1"/>
          </p:nvPr>
        </p:nvSpPr>
        <p:spPr>
          <a:xfrm>
            <a:off x="4582391" y="2256053"/>
            <a:ext cx="7107381" cy="4123965"/>
          </a:xfrm>
        </p:spPr>
        <p:txBody>
          <a:bodyPr>
            <a:normAutofit fontScale="92500" lnSpcReduction="10000"/>
          </a:bodyPr>
          <a:lstStyle/>
          <a:p>
            <a:r>
              <a:rPr lang="en-US" dirty="0"/>
              <a:t>The goal is to reduce greenhouse gas emissions by 10% by 2030 from the 2010 level.</a:t>
            </a:r>
          </a:p>
          <a:p>
            <a:r>
              <a:rPr lang="en-US" dirty="0"/>
              <a:t>Achieving the long-term target includes support from international organizations and financial institutions, providing access to advanced energy savings and clean technologies, resources for climate finance.</a:t>
            </a:r>
          </a:p>
          <a:p>
            <a:r>
              <a:rPr lang="en-US" dirty="0"/>
              <a:t>Policy Measures 2. Improving Energy Efficiency 3. Science and Education 4. Greenhouse Gas Inventories</a:t>
            </a:r>
          </a:p>
          <a:p>
            <a:r>
              <a:rPr lang="en-US" dirty="0"/>
              <a:t>Adaptation</a:t>
            </a:r>
          </a:p>
        </p:txBody>
      </p:sp>
    </p:spTree>
    <p:extLst>
      <p:ext uri="{BB962C8B-B14F-4D97-AF65-F5344CB8AC3E}">
        <p14:creationId xmlns:p14="http://schemas.microsoft.com/office/powerpoint/2010/main" val="1550808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49A876-F433-4641-A7C3-39E7E9F71F2A}"/>
              </a:ext>
            </a:extLst>
          </p:cNvPr>
          <p:cNvSpPr>
            <a:spLocks noGrp="1"/>
          </p:cNvSpPr>
          <p:nvPr>
            <p:ph type="title"/>
          </p:nvPr>
        </p:nvSpPr>
        <p:spPr>
          <a:xfrm>
            <a:off x="836679" y="723898"/>
            <a:ext cx="6002110" cy="1495425"/>
          </a:xfrm>
        </p:spPr>
        <p:txBody>
          <a:bodyPr>
            <a:normAutofit/>
          </a:bodyPr>
          <a:lstStyle/>
          <a:p>
            <a:r>
              <a:rPr lang="en-US" sz="4000"/>
              <a:t>Content</a:t>
            </a:r>
          </a:p>
        </p:txBody>
      </p:sp>
      <p:pic>
        <p:nvPicPr>
          <p:cNvPr id="6" name="Picture 5">
            <a:extLst>
              <a:ext uri="{FF2B5EF4-FFF2-40B4-BE49-F238E27FC236}">
                <a16:creationId xmlns:a16="http://schemas.microsoft.com/office/drawing/2014/main" id="{9A5D5066-09FE-22A1-B72E-D279EF537EA3}"/>
              </a:ext>
            </a:extLst>
          </p:cNvPr>
          <p:cNvPicPr>
            <a:picLocks noChangeAspect="1"/>
          </p:cNvPicPr>
          <p:nvPr/>
        </p:nvPicPr>
        <p:blipFill rotWithShape="1">
          <a:blip r:embed="rId2"/>
          <a:srcRect l="26586" r="24820" b="-1"/>
          <a:stretch/>
        </p:blipFill>
        <p:spPr>
          <a:xfrm>
            <a:off x="7199440" y="10"/>
            <a:ext cx="4992560" cy="6857990"/>
          </a:xfrm>
          <a:prstGeom prst="rect">
            <a:avLst/>
          </a:prstGeom>
          <a:effectLst/>
        </p:spPr>
      </p:pic>
      <p:graphicFrame>
        <p:nvGraphicFramePr>
          <p:cNvPr id="5" name="Content Placeholder 2">
            <a:extLst>
              <a:ext uri="{FF2B5EF4-FFF2-40B4-BE49-F238E27FC236}">
                <a16:creationId xmlns:a16="http://schemas.microsoft.com/office/drawing/2014/main" id="{F2C4FA40-6C09-C16B-96E2-7C6F77180593}"/>
              </a:ext>
            </a:extLst>
          </p:cNvPr>
          <p:cNvGraphicFramePr>
            <a:graphicFrameLocks noGrp="1"/>
          </p:cNvGraphicFramePr>
          <p:nvPr>
            <p:ph idx="1"/>
            <p:extLst>
              <p:ext uri="{D42A27DB-BD31-4B8C-83A1-F6EECF244321}">
                <p14:modId xmlns:p14="http://schemas.microsoft.com/office/powerpoint/2010/main" val="3012176583"/>
              </p:ext>
            </p:extLst>
          </p:nvPr>
        </p:nvGraphicFramePr>
        <p:xfrm>
          <a:off x="836680" y="2405067"/>
          <a:ext cx="6002110" cy="37290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670445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A6EF38B9-FE6A-4D7B-80AA-C5A4D408DA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3960" y="321733"/>
            <a:ext cx="11548872" cy="6214534"/>
          </a:xfrm>
          <a:prstGeom prst="rect">
            <a:avLst/>
          </a:prstGeom>
          <a:solidFill>
            <a:schemeClr val="tx1">
              <a:alpha val="1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4C520B9-5AF5-4CBF-9180-CF810D143A1B}"/>
              </a:ext>
            </a:extLst>
          </p:cNvPr>
          <p:cNvSpPr>
            <a:spLocks noGrp="1"/>
          </p:cNvSpPr>
          <p:nvPr>
            <p:ph type="title"/>
          </p:nvPr>
        </p:nvSpPr>
        <p:spPr>
          <a:xfrm>
            <a:off x="997427" y="997479"/>
            <a:ext cx="10261938" cy="1258574"/>
          </a:xfrm>
        </p:spPr>
        <p:txBody>
          <a:bodyPr>
            <a:normAutofit/>
          </a:bodyPr>
          <a:lstStyle/>
          <a:p>
            <a:r>
              <a:rPr lang="en-US" b="1" dirty="0"/>
              <a:t>Climate Policy of Uzbekistan</a:t>
            </a:r>
          </a:p>
        </p:txBody>
      </p:sp>
      <p:pic>
        <p:nvPicPr>
          <p:cNvPr id="3074" name="Picture 2" descr="File:Flag of Uzbekistan (3-2).svg - Wikimedia Commons">
            <a:extLst>
              <a:ext uri="{FF2B5EF4-FFF2-40B4-BE49-F238E27FC236}">
                <a16:creationId xmlns:a16="http://schemas.microsoft.com/office/drawing/2014/main" id="{211450F8-0AF4-4003-8C38-C2F51ED3F4F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26902" y="2900428"/>
            <a:ext cx="2624216" cy="174629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B04369F9-B475-405B-957A-FFC42F0C2D7F}"/>
              </a:ext>
            </a:extLst>
          </p:cNvPr>
          <p:cNvSpPr>
            <a:spLocks noGrp="1"/>
          </p:cNvSpPr>
          <p:nvPr>
            <p:ph idx="1"/>
          </p:nvPr>
        </p:nvSpPr>
        <p:spPr>
          <a:xfrm>
            <a:off x="3938154" y="2026227"/>
            <a:ext cx="7512627" cy="4187537"/>
          </a:xfrm>
        </p:spPr>
        <p:txBody>
          <a:bodyPr>
            <a:normAutofit/>
          </a:bodyPr>
          <a:lstStyle/>
          <a:p>
            <a:r>
              <a:rPr lang="en-US" dirty="0"/>
              <a:t>Strategy of the Republic of Uzbekistan for the transition to a "green" economy in order to achieve economic growth with a minimum level of GHG emissions.</a:t>
            </a:r>
          </a:p>
          <a:p>
            <a:r>
              <a:rPr lang="en-US" dirty="0"/>
              <a:t>The low-carbon development strategy predicts renewables will grow from 14% in 2014 to 16% in 2030 and 19% in 2050.</a:t>
            </a:r>
          </a:p>
          <a:p>
            <a:r>
              <a:rPr lang="en-US" dirty="0"/>
              <a:t>Concept for the development of nuclear energy in the Republic of Uzbekistan for 2019-2029</a:t>
            </a:r>
          </a:p>
        </p:txBody>
      </p:sp>
    </p:spTree>
    <p:extLst>
      <p:ext uri="{BB962C8B-B14F-4D97-AF65-F5344CB8AC3E}">
        <p14:creationId xmlns:p14="http://schemas.microsoft.com/office/powerpoint/2010/main" val="1176671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D8B69-8D21-436B-905E-CDA7CD511C42}"/>
              </a:ext>
            </a:extLst>
          </p:cNvPr>
          <p:cNvSpPr>
            <a:spLocks noGrp="1"/>
          </p:cNvSpPr>
          <p:nvPr>
            <p:ph type="title"/>
          </p:nvPr>
        </p:nvSpPr>
        <p:spPr/>
        <p:txBody>
          <a:bodyPr/>
          <a:lstStyle/>
          <a:p>
            <a:r>
              <a:rPr lang="en-US" b="1" dirty="0"/>
              <a:t>Access to global climate funding</a:t>
            </a:r>
          </a:p>
        </p:txBody>
      </p:sp>
      <p:sp>
        <p:nvSpPr>
          <p:cNvPr id="3" name="Content Placeholder 2">
            <a:extLst>
              <a:ext uri="{FF2B5EF4-FFF2-40B4-BE49-F238E27FC236}">
                <a16:creationId xmlns:a16="http://schemas.microsoft.com/office/drawing/2014/main" id="{7E7E9EB8-B4F3-4F27-8E7F-0D2C9776899F}"/>
              </a:ext>
            </a:extLst>
          </p:cNvPr>
          <p:cNvSpPr>
            <a:spLocks noGrp="1"/>
          </p:cNvSpPr>
          <p:nvPr>
            <p:ph idx="1"/>
          </p:nvPr>
        </p:nvSpPr>
        <p:spPr/>
        <p:txBody>
          <a:bodyPr/>
          <a:lstStyle/>
          <a:p>
            <a:pPr marL="0" indent="0">
              <a:buNone/>
            </a:pPr>
            <a:r>
              <a:rPr lang="en-US" dirty="0"/>
              <a:t>Green Climate Fund to finance climate projects in developing countries</a:t>
            </a:r>
            <a:endParaRPr lang="ru-RU" dirty="0"/>
          </a:p>
          <a:p>
            <a:pPr marL="0" indent="0">
              <a:buNone/>
            </a:pPr>
            <a:r>
              <a:rPr lang="en-US" dirty="0">
                <a:hlinkClick r:id="rId3"/>
              </a:rPr>
              <a:t>https://unfccc.int/climatefinance/gcf/gcf_data</a:t>
            </a:r>
            <a:r>
              <a:rPr lang="ru-RU" dirty="0"/>
              <a:t> </a:t>
            </a:r>
            <a:endParaRPr lang="en-US" dirty="0"/>
          </a:p>
        </p:txBody>
      </p:sp>
    </p:spTree>
    <p:extLst>
      <p:ext uri="{BB962C8B-B14F-4D97-AF65-F5344CB8AC3E}">
        <p14:creationId xmlns:p14="http://schemas.microsoft.com/office/powerpoint/2010/main" val="37015346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atural gas fired electrical power plant">
            <a:extLst>
              <a:ext uri="{FF2B5EF4-FFF2-40B4-BE49-F238E27FC236}">
                <a16:creationId xmlns:a16="http://schemas.microsoft.com/office/drawing/2014/main" id="{7E4C558C-452F-D43A-99B4-8F9491CD0B3E}"/>
              </a:ext>
            </a:extLst>
          </p:cNvPr>
          <p:cNvPicPr>
            <a:picLocks noChangeAspect="1"/>
          </p:cNvPicPr>
          <p:nvPr/>
        </p:nvPicPr>
        <p:blipFill rotWithShape="1">
          <a:blip r:embed="rId2">
            <a:extLst>
              <a:ext uri="{28A0092B-C50C-407E-A947-70E740481C1C}">
                <a14:useLocalDpi xmlns:a14="http://schemas.microsoft.com/office/drawing/2010/main" val="0"/>
              </a:ext>
            </a:extLst>
          </a:blip>
          <a:srcRect t="23716" r="-2" b="7310"/>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5" name="Picture 4" descr="Fumes from a powerplant chimney">
            <a:extLst>
              <a:ext uri="{FF2B5EF4-FFF2-40B4-BE49-F238E27FC236}">
                <a16:creationId xmlns:a16="http://schemas.microsoft.com/office/drawing/2014/main" id="{E5293021-33B3-407E-2CEF-7E92774AE973}"/>
              </a:ext>
            </a:extLst>
          </p:cNvPr>
          <p:cNvPicPr>
            <a:picLocks noChangeAspect="1"/>
          </p:cNvPicPr>
          <p:nvPr/>
        </p:nvPicPr>
        <p:blipFill rotWithShape="1">
          <a:blip r:embed="rId3">
            <a:extLst>
              <a:ext uri="{28A0092B-C50C-407E-A947-70E740481C1C}">
                <a14:useLocalDpi xmlns:a14="http://schemas.microsoft.com/office/drawing/2010/main" val="0"/>
              </a:ext>
            </a:extLst>
          </a:blip>
          <a:srcRect t="24963" r="-2" b="6829"/>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p:nvSpPr>
          <p:cNvPr id="2" name="Title 1">
            <a:extLst>
              <a:ext uri="{FF2B5EF4-FFF2-40B4-BE49-F238E27FC236}">
                <a16:creationId xmlns:a16="http://schemas.microsoft.com/office/drawing/2014/main" id="{FC6314BF-7E28-9D92-3D90-C126BC9E2733}"/>
              </a:ext>
            </a:extLst>
          </p:cNvPr>
          <p:cNvSpPr>
            <a:spLocks noGrp="1"/>
          </p:cNvSpPr>
          <p:nvPr>
            <p:ph type="title"/>
          </p:nvPr>
        </p:nvSpPr>
        <p:spPr>
          <a:xfrm>
            <a:off x="448056" y="859536"/>
            <a:ext cx="4832802" cy="1243584"/>
          </a:xfrm>
        </p:spPr>
        <p:txBody>
          <a:bodyPr>
            <a:normAutofit/>
          </a:bodyPr>
          <a:lstStyle/>
          <a:p>
            <a:pPr marL="0" marR="0">
              <a:spcBef>
                <a:spcPts val="1200"/>
              </a:spcBef>
              <a:spcAft>
                <a:spcPts val="300"/>
              </a:spcAft>
            </a:pPr>
            <a:r>
              <a:rPr lang="en-GB" sz="2600" b="1" kern="1600">
                <a:effectLst/>
                <a:latin typeface="Cambria" panose="02040503050406030204" pitchFamily="18" charset="0"/>
                <a:cs typeface="Calibri" panose="020F0502020204030204" pitchFamily="34" charset="0"/>
              </a:rPr>
              <a:t>Historical trends</a:t>
            </a:r>
            <a:br>
              <a:rPr lang="en-US" sz="2600" b="1" kern="1600">
                <a:effectLst/>
                <a:latin typeface="Cambria" panose="02040503050406030204" pitchFamily="18" charset="0"/>
              </a:rPr>
            </a:br>
            <a:r>
              <a:rPr lang="en-GB" sz="2600" b="1" i="0">
                <a:effectLst/>
                <a:latin typeface="Cambria" panose="02040503050406030204" pitchFamily="18" charset="0"/>
                <a:cs typeface="Calibri" panose="020F0502020204030204" pitchFamily="34" charset="0"/>
              </a:rPr>
              <a:t>Energy: growing reliance on fossil fuels</a:t>
            </a:r>
            <a:endParaRPr lang="en-US" sz="2600"/>
          </a:p>
        </p:txBody>
      </p:sp>
      <p:sp>
        <p:nvSpPr>
          <p:cNvPr id="3" name="Content Placeholder 2">
            <a:extLst>
              <a:ext uri="{FF2B5EF4-FFF2-40B4-BE49-F238E27FC236}">
                <a16:creationId xmlns:a16="http://schemas.microsoft.com/office/drawing/2014/main" id="{B105C3FA-1EEB-827D-41D6-A6BAA6834588}"/>
              </a:ext>
            </a:extLst>
          </p:cNvPr>
          <p:cNvSpPr>
            <a:spLocks noGrp="1"/>
          </p:cNvSpPr>
          <p:nvPr>
            <p:ph idx="1"/>
          </p:nvPr>
        </p:nvSpPr>
        <p:spPr>
          <a:xfrm>
            <a:off x="448056" y="2512611"/>
            <a:ext cx="4832803" cy="3664351"/>
          </a:xfrm>
        </p:spPr>
        <p:txBody>
          <a:bodyPr>
            <a:normAutofit/>
          </a:bodyPr>
          <a:lstStyle/>
          <a:p>
            <a:pPr marL="0" marR="0" indent="0">
              <a:spcBef>
                <a:spcPts val="0"/>
              </a:spcBef>
              <a:spcAft>
                <a:spcPts val="0"/>
              </a:spcAft>
              <a:buNone/>
            </a:pPr>
            <a:r>
              <a:rPr lang="en-US" sz="1600">
                <a:effectLst/>
                <a:latin typeface="Cambria" panose="02040503050406030204" pitchFamily="18" charset="0"/>
                <a:ea typeface="Times New Roman" panose="02020603050405020304" pitchFamily="18" charset="0"/>
                <a:cs typeface="Times New Roman" panose="02020603050405020304" pitchFamily="18" charset="0"/>
              </a:rPr>
              <a:t>Central Asia is rich in fossil fuels and their importance for economies of the region is hard to overestimate (Vakulchuk et al. 2022). </a:t>
            </a:r>
          </a:p>
          <a:p>
            <a:pPr marL="0" marR="0" indent="0">
              <a:spcBef>
                <a:spcPts val="0"/>
              </a:spcBef>
              <a:spcAft>
                <a:spcPts val="0"/>
              </a:spcAft>
              <a:buNone/>
            </a:pPr>
            <a:endParaRPr lang="en-US" sz="1600">
              <a:effectLst/>
              <a:latin typeface="Cambria" panose="02040503050406030204" pitchFamily="18" charset="0"/>
              <a:ea typeface="Times New Roman" panose="02020603050405020304" pitchFamily="18" charset="0"/>
              <a:cs typeface="Times New Roman" panose="02020603050405020304" pitchFamily="18" charset="0"/>
            </a:endParaRPr>
          </a:p>
          <a:p>
            <a:pPr marL="0" marR="0" indent="0">
              <a:spcBef>
                <a:spcPts val="0"/>
              </a:spcBef>
              <a:spcAft>
                <a:spcPts val="0"/>
              </a:spcAft>
              <a:buNone/>
            </a:pPr>
            <a:r>
              <a:rPr lang="en-US" sz="1600">
                <a:effectLst/>
                <a:latin typeface="Cambria" panose="02040503050406030204" pitchFamily="18" charset="0"/>
                <a:ea typeface="Times New Roman" panose="02020603050405020304" pitchFamily="18" charset="0"/>
                <a:cs typeface="Times New Roman" panose="02020603050405020304" pitchFamily="18" charset="0"/>
              </a:rPr>
              <a:t>The energy supply sector </a:t>
            </a:r>
            <a:r>
              <a:rPr lang="en-GB" sz="1600">
                <a:effectLst/>
                <a:latin typeface="Cambria" panose="02040503050406030204" pitchFamily="18" charset="0"/>
                <a:ea typeface="Times New Roman" panose="02020603050405020304" pitchFamily="18" charset="0"/>
                <a:cs typeface="Times New Roman" panose="02020603050405020304" pitchFamily="18" charset="0"/>
              </a:rPr>
              <a:t>has a heavy historical legacy and has not changed much in last fifty years. Thus, the energy infrastructure is quickly becoming outdated and lacks investment. For example, the hydropower plants in Kyrgyzstan and Tajikistan are crumbling and require significant updating </a:t>
            </a:r>
            <a:r>
              <a:rPr lang="en-US" sz="1600">
                <a:effectLst/>
                <a:latin typeface="Calibri" panose="020F0502020204030204" pitchFamily="34" charset="0"/>
                <a:ea typeface="Times New Roman" panose="02020603050405020304" pitchFamily="18" charset="0"/>
                <a:cs typeface="Times New Roman" panose="02020603050405020304" pitchFamily="18" charset="0"/>
              </a:rPr>
              <a:t>(World Bank 2017; Bekchanov et al. 2015)</a:t>
            </a:r>
            <a:r>
              <a:rPr lang="en-GB" sz="1600">
                <a:effectLst/>
                <a:latin typeface="Cambria" panose="02040503050406030204" pitchFamily="18" charset="0"/>
                <a:ea typeface="Times New Roman" panose="02020603050405020304" pitchFamily="18" charset="0"/>
                <a:cs typeface="Times New Roman" panose="02020603050405020304" pitchFamily="18" charset="0"/>
              </a:rPr>
              <a:t>.  </a:t>
            </a:r>
          </a:p>
          <a:p>
            <a:pPr marL="0" marR="0" indent="0">
              <a:spcBef>
                <a:spcPts val="0"/>
              </a:spcBef>
              <a:spcAft>
                <a:spcPts val="0"/>
              </a:spcAft>
              <a:buNone/>
            </a:pPr>
            <a:endParaRPr lang="en-GB" sz="1600">
              <a:latin typeface="Cambria" panose="02040503050406030204" pitchFamily="18" charset="0"/>
              <a:ea typeface="Times New Roman" panose="02020603050405020304" pitchFamily="18" charset="0"/>
              <a:cs typeface="Times New Roman" panose="02020603050405020304" pitchFamily="18" charset="0"/>
            </a:endParaRPr>
          </a:p>
          <a:p>
            <a:pPr marL="0" marR="0" indent="0">
              <a:spcBef>
                <a:spcPts val="0"/>
              </a:spcBef>
              <a:spcAft>
                <a:spcPts val="0"/>
              </a:spcAft>
              <a:buNone/>
            </a:pPr>
            <a:r>
              <a:rPr lang="en-GB" sz="1600">
                <a:effectLst/>
                <a:latin typeface="Cambria" panose="02040503050406030204" pitchFamily="18" charset="0"/>
                <a:ea typeface="Times New Roman" panose="02020603050405020304" pitchFamily="18" charset="0"/>
                <a:cs typeface="Times New Roman" panose="02020603050405020304" pitchFamily="18" charset="0"/>
              </a:rPr>
              <a:t>Historically, Kazakhstan and Uzbekistan have relied on oil and gas, while Kyrgyzstan and Tajikistan have been dependent on hydropower in addition to fossil fuels. </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sz="1600"/>
          </a:p>
        </p:txBody>
      </p:sp>
    </p:spTree>
    <p:extLst>
      <p:ext uri="{BB962C8B-B14F-4D97-AF65-F5344CB8AC3E}">
        <p14:creationId xmlns:p14="http://schemas.microsoft.com/office/powerpoint/2010/main" val="18728100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F17FB-D9C3-FCB3-5F49-B2270F1920C3}"/>
              </a:ext>
            </a:extLst>
          </p:cNvPr>
          <p:cNvSpPr>
            <a:spLocks noGrp="1"/>
          </p:cNvSpPr>
          <p:nvPr>
            <p:ph type="title"/>
          </p:nvPr>
        </p:nvSpPr>
        <p:spPr>
          <a:xfrm>
            <a:off x="726440" y="-193675"/>
            <a:ext cx="10515600" cy="1325563"/>
          </a:xfrm>
        </p:spPr>
        <p:txBody>
          <a:bodyPr>
            <a:normAutofit/>
          </a:bodyPr>
          <a:lstStyle/>
          <a:p>
            <a:r>
              <a:rPr lang="en-GB" sz="2800" b="1" i="0" dirty="0">
                <a:effectLst/>
                <a:latin typeface="Cambria" panose="02040503050406030204" pitchFamily="18" charset="0"/>
                <a:cs typeface="Calibri" panose="020F0502020204030204" pitchFamily="34" charset="0"/>
              </a:rPr>
              <a:t>Energy: growing reliance on fossil fuels </a:t>
            </a:r>
            <a:endParaRPr lang="en-US" sz="6000" dirty="0"/>
          </a:p>
        </p:txBody>
      </p:sp>
      <p:pic>
        <p:nvPicPr>
          <p:cNvPr id="6" name="Content Placeholder 5">
            <a:extLst>
              <a:ext uri="{FF2B5EF4-FFF2-40B4-BE49-F238E27FC236}">
                <a16:creationId xmlns:a16="http://schemas.microsoft.com/office/drawing/2014/main" id="{5FCA7D1D-00EF-5BB0-F8C3-83F45198E98E}"/>
              </a:ext>
            </a:extLst>
          </p:cNvPr>
          <p:cNvPicPr>
            <a:picLocks noGrp="1" noChangeAspect="1"/>
          </p:cNvPicPr>
          <p:nvPr>
            <p:ph idx="1"/>
          </p:nvPr>
        </p:nvPicPr>
        <p:blipFill>
          <a:blip r:embed="rId3"/>
          <a:stretch>
            <a:fillRect/>
          </a:stretch>
        </p:blipFill>
        <p:spPr>
          <a:xfrm>
            <a:off x="949960" y="840218"/>
            <a:ext cx="9235440" cy="5177564"/>
          </a:xfrm>
          <a:prstGeom prst="rect">
            <a:avLst/>
          </a:prstGeom>
        </p:spPr>
      </p:pic>
    </p:spTree>
    <p:extLst>
      <p:ext uri="{BB962C8B-B14F-4D97-AF65-F5344CB8AC3E}">
        <p14:creationId xmlns:p14="http://schemas.microsoft.com/office/powerpoint/2010/main" val="20413492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704F3-7845-0072-BD64-E11134A371A4}"/>
              </a:ext>
            </a:extLst>
          </p:cNvPr>
          <p:cNvSpPr>
            <a:spLocks noGrp="1"/>
          </p:cNvSpPr>
          <p:nvPr>
            <p:ph type="title"/>
          </p:nvPr>
        </p:nvSpPr>
        <p:spPr>
          <a:xfrm>
            <a:off x="648929" y="629266"/>
            <a:ext cx="3505495" cy="1622321"/>
          </a:xfrm>
        </p:spPr>
        <p:txBody>
          <a:bodyPr vert="horz" lIns="91440" tIns="45720" rIns="91440" bIns="45720" rtlCol="0" anchor="ctr">
            <a:normAutofit/>
          </a:bodyPr>
          <a:lstStyle/>
          <a:p>
            <a:r>
              <a:rPr lang="en-US" sz="2800" b="1" i="0" kern="1200">
                <a:solidFill>
                  <a:schemeClr val="tx1"/>
                </a:solidFill>
                <a:effectLst/>
                <a:latin typeface="+mj-lt"/>
                <a:ea typeface="+mj-ea"/>
                <a:cs typeface="+mj-cs"/>
              </a:rPr>
              <a:t>Emissions: Small global carbon footprint but high energy intensity</a:t>
            </a:r>
            <a:endParaRPr lang="en-US" sz="2800" kern="1200">
              <a:solidFill>
                <a:schemeClr val="tx1"/>
              </a:solidFill>
              <a:latin typeface="+mj-lt"/>
              <a:ea typeface="+mj-ea"/>
              <a:cs typeface="+mj-cs"/>
            </a:endParaRPr>
          </a:p>
        </p:txBody>
      </p:sp>
      <p:sp>
        <p:nvSpPr>
          <p:cNvPr id="5" name="Content Placeholder 4">
            <a:extLst>
              <a:ext uri="{FF2B5EF4-FFF2-40B4-BE49-F238E27FC236}">
                <a16:creationId xmlns:a16="http://schemas.microsoft.com/office/drawing/2014/main" id="{70E3AE30-0773-520D-4655-83E22D12F27A}"/>
              </a:ext>
            </a:extLst>
          </p:cNvPr>
          <p:cNvSpPr>
            <a:spLocks noGrp="1"/>
          </p:cNvSpPr>
          <p:nvPr>
            <p:ph sz="half" idx="2"/>
          </p:nvPr>
        </p:nvSpPr>
        <p:spPr>
          <a:xfrm>
            <a:off x="648931" y="2438400"/>
            <a:ext cx="3505494" cy="3785419"/>
          </a:xfrm>
        </p:spPr>
        <p:txBody>
          <a:bodyPr vert="horz" lIns="91440" tIns="45720" rIns="91440" bIns="45720" rtlCol="0">
            <a:normAutofit/>
          </a:bodyPr>
          <a:lstStyle/>
          <a:p>
            <a:r>
              <a:rPr lang="en-US" sz="1900">
                <a:effectLst/>
              </a:rPr>
              <a:t>The contribution of Central Asia to global emissions is small and did not reach even one percent of global GHG emissions in 2018.</a:t>
            </a:r>
          </a:p>
          <a:p>
            <a:endParaRPr lang="en-US" sz="1900"/>
          </a:p>
          <a:p>
            <a:r>
              <a:rPr lang="en-US" sz="1900">
                <a:effectLst/>
              </a:rPr>
              <a:t> Moreover, the countries have not yet returned to the level of emissions from the Soviet period. The largest contributor to the total emissions in all four countries is the energy sector.  </a:t>
            </a:r>
          </a:p>
          <a:p>
            <a:endParaRPr lang="en-US" sz="1900"/>
          </a:p>
        </p:txBody>
      </p:sp>
      <p:sp>
        <p:nvSpPr>
          <p:cNvPr id="10" name="Rectangle 9">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94440B69-4E96-DF14-177C-55870A7C9953}"/>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5405862" y="1554077"/>
            <a:ext cx="6019331" cy="3746600"/>
          </a:xfrm>
          <a:prstGeom prst="rect">
            <a:avLst/>
          </a:prstGeom>
          <a:noFill/>
          <a:effectLst/>
        </p:spPr>
      </p:pic>
    </p:spTree>
    <p:extLst>
      <p:ext uri="{BB962C8B-B14F-4D97-AF65-F5344CB8AC3E}">
        <p14:creationId xmlns:p14="http://schemas.microsoft.com/office/powerpoint/2010/main" val="837051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F2E6F-B3DD-8FCB-88B4-D4986E20AE20}"/>
              </a:ext>
            </a:extLst>
          </p:cNvPr>
          <p:cNvSpPr>
            <a:spLocks noGrp="1"/>
          </p:cNvSpPr>
          <p:nvPr>
            <p:ph type="title"/>
          </p:nvPr>
        </p:nvSpPr>
        <p:spPr>
          <a:xfrm>
            <a:off x="648929" y="629266"/>
            <a:ext cx="3505495" cy="1622321"/>
          </a:xfrm>
        </p:spPr>
        <p:txBody>
          <a:bodyPr vert="horz" lIns="91440" tIns="45720" rIns="91440" bIns="45720" rtlCol="0" anchor="ctr">
            <a:normAutofit/>
          </a:bodyPr>
          <a:lstStyle/>
          <a:p>
            <a:r>
              <a:rPr lang="en-US" sz="3700" b="1" kern="1200">
                <a:solidFill>
                  <a:schemeClr val="tx1"/>
                </a:solidFill>
                <a:effectLst/>
                <a:latin typeface="+mj-lt"/>
                <a:ea typeface="+mj-ea"/>
                <a:cs typeface="+mj-cs"/>
              </a:rPr>
              <a:t>Central Asia is highly energy intensive</a:t>
            </a:r>
            <a:endParaRPr lang="en-US" sz="3700" b="1" kern="120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841E818A-77D5-5B94-ECBF-F175DA227C9A}"/>
              </a:ext>
            </a:extLst>
          </p:cNvPr>
          <p:cNvSpPr>
            <a:spLocks noGrp="1"/>
          </p:cNvSpPr>
          <p:nvPr>
            <p:ph sz="half" idx="2"/>
          </p:nvPr>
        </p:nvSpPr>
        <p:spPr>
          <a:xfrm>
            <a:off x="648931" y="2438400"/>
            <a:ext cx="3505494" cy="3785419"/>
          </a:xfrm>
        </p:spPr>
        <p:txBody>
          <a:bodyPr vert="horz" lIns="91440" tIns="45720" rIns="91440" bIns="45720" rtlCol="0">
            <a:normAutofit/>
          </a:bodyPr>
          <a:lstStyle/>
          <a:p>
            <a:pPr marL="0"/>
            <a:r>
              <a:rPr lang="en-US" sz="2000">
                <a:effectLst/>
              </a:rPr>
              <a:t>The high energy intensities of the region are partially explained by the outdated infrastructure, lack of energy efficiency regulations, and limited investment.</a:t>
            </a:r>
            <a:endParaRPr lang="en-US" sz="2000"/>
          </a:p>
        </p:txBody>
      </p:sp>
      <p:sp>
        <p:nvSpPr>
          <p:cNvPr id="17" name="Rectangle 12">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a:extLst>
              <a:ext uri="{FF2B5EF4-FFF2-40B4-BE49-F238E27FC236}">
                <a16:creationId xmlns:a16="http://schemas.microsoft.com/office/drawing/2014/main" id="{345BA6AA-4AC9-8AD9-B340-28DF33B82650}"/>
              </a:ext>
            </a:extLst>
          </p:cNvPr>
          <p:cNvPicPr>
            <a:picLocks noGrp="1" noChangeAspect="1"/>
          </p:cNvPicPr>
          <p:nvPr>
            <p:ph sz="half" idx="1"/>
          </p:nvPr>
        </p:nvPicPr>
        <p:blipFill>
          <a:blip r:embed="rId3"/>
          <a:stretch>
            <a:fillRect/>
          </a:stretch>
        </p:blipFill>
        <p:spPr>
          <a:xfrm>
            <a:off x="5405862" y="1483715"/>
            <a:ext cx="6019331" cy="3887323"/>
          </a:xfrm>
          <a:prstGeom prst="rect">
            <a:avLst/>
          </a:prstGeom>
          <a:effectLst/>
        </p:spPr>
      </p:pic>
    </p:spTree>
    <p:extLst>
      <p:ext uri="{BB962C8B-B14F-4D97-AF65-F5344CB8AC3E}">
        <p14:creationId xmlns:p14="http://schemas.microsoft.com/office/powerpoint/2010/main" val="28939690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83BDDE-E8CE-FB79-368E-A7CB4F41FC87}"/>
              </a:ext>
            </a:extLst>
          </p:cNvPr>
          <p:cNvSpPr>
            <a:spLocks noGrp="1"/>
          </p:cNvSpPr>
          <p:nvPr>
            <p:ph type="title"/>
          </p:nvPr>
        </p:nvSpPr>
        <p:spPr>
          <a:xfrm>
            <a:off x="686834" y="1153572"/>
            <a:ext cx="3200400" cy="4461163"/>
          </a:xfrm>
        </p:spPr>
        <p:txBody>
          <a:bodyPr>
            <a:normAutofit/>
          </a:bodyPr>
          <a:lstStyle/>
          <a:p>
            <a:r>
              <a:rPr lang="en-GB" sz="3700" b="1" kern="1600">
                <a:solidFill>
                  <a:srgbClr val="FFFFFF"/>
                </a:solidFill>
                <a:effectLst/>
                <a:latin typeface="Cambria" panose="02040503050406030204" pitchFamily="18" charset="0"/>
                <a:cs typeface="Calibri" panose="020F0502020204030204" pitchFamily="34" charset="0"/>
              </a:rPr>
              <a:t>Analysis of Nationally Determined Contributions</a:t>
            </a:r>
            <a:endParaRPr lang="en-US" sz="3700">
              <a:solidFill>
                <a:srgbClr val="FFFFFF"/>
              </a:solidFill>
            </a:endParaRPr>
          </a:p>
        </p:txBody>
      </p:sp>
      <p:sp>
        <p:nvSpPr>
          <p:cNvPr id="14" name="Arc 1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9BB252A5-4505-5735-178F-1C8A4AE78CA2}"/>
              </a:ext>
            </a:extLst>
          </p:cNvPr>
          <p:cNvSpPr>
            <a:spLocks noGrp="1"/>
          </p:cNvSpPr>
          <p:nvPr>
            <p:ph idx="1"/>
          </p:nvPr>
        </p:nvSpPr>
        <p:spPr>
          <a:xfrm>
            <a:off x="4447308" y="591344"/>
            <a:ext cx="6906491" cy="5585619"/>
          </a:xfrm>
        </p:spPr>
        <p:txBody>
          <a:bodyPr anchor="ctr">
            <a:normAutofit/>
          </a:bodyPr>
          <a:lstStyle/>
          <a:p>
            <a:pPr marL="0" marR="0" indent="0">
              <a:spcBef>
                <a:spcPts val="0"/>
              </a:spcBef>
              <a:spcAft>
                <a:spcPts val="0"/>
              </a:spcAft>
              <a:buNone/>
            </a:pPr>
            <a:r>
              <a:rPr lang="en-GB" sz="1800" dirty="0">
                <a:effectLst/>
                <a:latin typeface="Cambria" panose="02040503050406030204" pitchFamily="18" charset="0"/>
                <a:ea typeface="Times New Roman" panose="02020603050405020304" pitchFamily="18" charset="0"/>
                <a:cs typeface="Calibri" panose="020F0502020204030204" pitchFamily="34" charset="0"/>
              </a:rPr>
              <a:t>There is considerable diversity in the GHG targets of the Central Asian countries. For example, the countries vary in their use of base year (see Table 2). Kazakhstan and Tajikistan still use 1990 as a baseline, while Kyrgyzstan uses a business-as-usual scenario and Uzbekistan uses 2010 as a base year. The use of 1990 makes reaching GHG emission targets relatively easy since, during the Soviet period, Central Asia was part of a large industrial system with high emission industries.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indent="0">
              <a:spcBef>
                <a:spcPts val="0"/>
              </a:spcBef>
              <a:spcAft>
                <a:spcPts val="0"/>
              </a:spcAft>
              <a:buNone/>
            </a:pPr>
            <a:endParaRPr lang="en-GB" sz="1800">
              <a:effectLst/>
              <a:latin typeface="Cambria" panose="02040503050406030204" pitchFamily="18" charset="0"/>
              <a:ea typeface="Times New Roman" panose="02020603050405020304" pitchFamily="18" charset="0"/>
              <a:cs typeface="Calibri" panose="020F0502020204030204" pitchFamily="34" charset="0"/>
            </a:endParaRPr>
          </a:p>
          <a:p>
            <a:pPr marL="0" marR="0" indent="0">
              <a:spcBef>
                <a:spcPts val="0"/>
              </a:spcBef>
              <a:spcAft>
                <a:spcPts val="0"/>
              </a:spcAft>
              <a:buNone/>
            </a:pPr>
            <a:r>
              <a:rPr lang="en-GB" sz="1800" dirty="0">
                <a:effectLst/>
                <a:latin typeface="Cambria" panose="02040503050406030204" pitchFamily="18" charset="0"/>
                <a:ea typeface="Times New Roman" panose="02020603050405020304" pitchFamily="18" charset="0"/>
                <a:cs typeface="Calibri" panose="020F0502020204030204" pitchFamily="34" charset="0"/>
              </a:rPr>
              <a:t>The focus of the NDCs is also different. For example, Kyrgyzstan is focused on GHG emission reduction and provides detailed estimates of the decrease of emissions for each sector. Strikingly, Kyrgyzstan mostly intends to reduce its emissions through the expansion of the gas supply network. </a:t>
            </a:r>
            <a:endParaRPr lang="en-GB" sz="1800">
              <a:effectLst/>
              <a:latin typeface="Cambria" panose="02040503050406030204" pitchFamily="18" charset="0"/>
              <a:ea typeface="Times New Roman" panose="02020603050405020304" pitchFamily="18" charset="0"/>
              <a:cs typeface="Calibri" panose="020F0502020204030204" pitchFamily="34" charset="0"/>
            </a:endParaRPr>
          </a:p>
          <a:p>
            <a:pPr marL="0" marR="0" indent="0">
              <a:spcBef>
                <a:spcPts val="0"/>
              </a:spcBef>
              <a:spcAft>
                <a:spcPts val="0"/>
              </a:spcAft>
              <a:buNone/>
            </a:pPr>
            <a:endParaRPr lang="en-GB" sz="1800">
              <a:latin typeface="Cambria" panose="02040503050406030204" pitchFamily="18" charset="0"/>
              <a:ea typeface="Times New Roman" panose="02020603050405020304" pitchFamily="18" charset="0"/>
              <a:cs typeface="Calibri" panose="020F0502020204030204" pitchFamily="34" charset="0"/>
            </a:endParaRPr>
          </a:p>
          <a:p>
            <a:pPr marL="0" marR="0" indent="0">
              <a:spcBef>
                <a:spcPts val="0"/>
              </a:spcBef>
              <a:spcAft>
                <a:spcPts val="0"/>
              </a:spcAft>
              <a:buNone/>
            </a:pPr>
            <a:r>
              <a:rPr lang="en-GB" sz="1800" dirty="0">
                <a:effectLst/>
                <a:latin typeface="Cambria" panose="02040503050406030204" pitchFamily="18" charset="0"/>
                <a:ea typeface="Times New Roman" panose="02020603050405020304" pitchFamily="18" charset="0"/>
                <a:cs typeface="Calibri" panose="020F0502020204030204" pitchFamily="34" charset="0"/>
              </a:rPr>
              <a:t>Tajikistan is more focused on adaptation and increasing of resilience. Uzbekistan focuses on increasing the carbon efficiency of its economy and ensuring that climate goals do not create impediments to national development programmes.  Interestingly, Uzbekistan</a:t>
            </a:r>
            <a:r>
              <a:rPr lang="en-GB" sz="1800" dirty="0">
                <a:effectLst/>
                <a:latin typeface="Cambria" panose="02040503050406030204" pitchFamily="18" charset="0"/>
                <a:ea typeface="Calibri" panose="020F0502020204030204" pitchFamily="34" charset="0"/>
                <a:cs typeface="Calibri" panose="020F0502020204030204" pitchFamily="34" charset="0"/>
              </a:rPr>
              <a:t>’s NDC explicitly states that the country does not aim to reduce absolute GHG emissions in terms of quantity but instead aims to reduce the carbon intensity of its GDP.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sz="1800"/>
          </a:p>
        </p:txBody>
      </p:sp>
    </p:spTree>
    <p:extLst>
      <p:ext uri="{BB962C8B-B14F-4D97-AF65-F5344CB8AC3E}">
        <p14:creationId xmlns:p14="http://schemas.microsoft.com/office/powerpoint/2010/main" val="3822638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E9BC8A-9645-4086-4B7A-CD340A4D433A}"/>
              </a:ext>
            </a:extLst>
          </p:cNvPr>
          <p:cNvSpPr>
            <a:spLocks noGrp="1"/>
          </p:cNvSpPr>
          <p:nvPr>
            <p:ph type="title"/>
          </p:nvPr>
        </p:nvSpPr>
        <p:spPr>
          <a:xfrm>
            <a:off x="838200" y="459863"/>
            <a:ext cx="10515600" cy="1004594"/>
          </a:xfrm>
        </p:spPr>
        <p:txBody>
          <a:bodyPr>
            <a:normAutofit/>
          </a:bodyPr>
          <a:lstStyle/>
          <a:p>
            <a:pPr algn="ctr"/>
            <a:r>
              <a:rPr lang="en-GB" sz="3100" dirty="0">
                <a:solidFill>
                  <a:srgbClr val="FFFFFF"/>
                </a:solidFill>
                <a:effectLst/>
                <a:latin typeface="Cambria" panose="02040503050406030204" pitchFamily="18" charset="0"/>
                <a:ea typeface="Times New Roman" panose="02020603050405020304" pitchFamily="18" charset="0"/>
                <a:cs typeface="Times New Roman" panose="02020603050405020304" pitchFamily="18" charset="0"/>
              </a:rPr>
              <a:t>Key features of the Central Asian NDCs</a:t>
            </a:r>
            <a:r>
              <a:rPr lang="ru-RU" sz="3100" dirty="0">
                <a:solidFill>
                  <a:srgbClr val="FFFFFF"/>
                </a:solidFill>
                <a:effectLst/>
                <a:latin typeface="Cambria" panose="02040503050406030204" pitchFamily="18" charset="0"/>
                <a:ea typeface="Times New Roman" panose="02020603050405020304" pitchFamily="18" charset="0"/>
                <a:cs typeface="Times New Roman" panose="02020603050405020304" pitchFamily="18" charset="0"/>
              </a:rPr>
              <a:t> (</a:t>
            </a:r>
            <a:r>
              <a:rPr lang="en-US" sz="3100" dirty="0">
                <a:solidFill>
                  <a:srgbClr val="FFFFFF"/>
                </a:solidFill>
                <a:effectLst/>
                <a:latin typeface="Cambria" panose="02040503050406030204" pitchFamily="18" charset="0"/>
                <a:ea typeface="Times New Roman" panose="02020603050405020304" pitchFamily="18" charset="0"/>
                <a:cs typeface="Times New Roman" panose="02020603050405020304" pitchFamily="18" charset="0"/>
              </a:rPr>
              <a:t>Source: Sabyrbekov et al. 2023)</a:t>
            </a:r>
            <a:endParaRPr lang="en-US" sz="3100" dirty="0">
              <a:solidFill>
                <a:srgbClr val="FFFFFF"/>
              </a:solidFill>
            </a:endParaRPr>
          </a:p>
        </p:txBody>
      </p:sp>
      <p:sp>
        <p:nvSpPr>
          <p:cNvPr id="11" name="Rectangle: Rounded Corners 10">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ontent Placeholder 3">
            <a:extLst>
              <a:ext uri="{FF2B5EF4-FFF2-40B4-BE49-F238E27FC236}">
                <a16:creationId xmlns:a16="http://schemas.microsoft.com/office/drawing/2014/main" id="{2BD6A767-BB1D-078B-61C4-A118345ECF64}"/>
              </a:ext>
            </a:extLst>
          </p:cNvPr>
          <p:cNvGraphicFramePr>
            <a:graphicFrameLocks noGrp="1"/>
          </p:cNvGraphicFramePr>
          <p:nvPr>
            <p:ph idx="1"/>
            <p:extLst>
              <p:ext uri="{D42A27DB-BD31-4B8C-83A1-F6EECF244321}">
                <p14:modId xmlns:p14="http://schemas.microsoft.com/office/powerpoint/2010/main" val="956028690"/>
              </p:ext>
            </p:extLst>
          </p:nvPr>
        </p:nvGraphicFramePr>
        <p:xfrm>
          <a:off x="1282880" y="1800911"/>
          <a:ext cx="9626243" cy="4351339"/>
        </p:xfrm>
        <a:graphic>
          <a:graphicData uri="http://schemas.openxmlformats.org/drawingml/2006/table">
            <a:tbl>
              <a:tblPr firstRow="1" firstCol="1" bandRow="1">
                <a:solidFill>
                  <a:schemeClr val="bg1"/>
                </a:solidFill>
                <a:tableStyleId>{5C22544A-7EE6-4342-B048-85BDC9FD1C3A}</a:tableStyleId>
              </a:tblPr>
              <a:tblGrid>
                <a:gridCol w="1371774">
                  <a:extLst>
                    <a:ext uri="{9D8B030D-6E8A-4147-A177-3AD203B41FA5}">
                      <a16:colId xmlns:a16="http://schemas.microsoft.com/office/drawing/2014/main" val="1539710482"/>
                    </a:ext>
                  </a:extLst>
                </a:gridCol>
                <a:gridCol w="1540046">
                  <a:extLst>
                    <a:ext uri="{9D8B030D-6E8A-4147-A177-3AD203B41FA5}">
                      <a16:colId xmlns:a16="http://schemas.microsoft.com/office/drawing/2014/main" val="3070126445"/>
                    </a:ext>
                  </a:extLst>
                </a:gridCol>
                <a:gridCol w="1918423">
                  <a:extLst>
                    <a:ext uri="{9D8B030D-6E8A-4147-A177-3AD203B41FA5}">
                      <a16:colId xmlns:a16="http://schemas.microsoft.com/office/drawing/2014/main" val="988632264"/>
                    </a:ext>
                  </a:extLst>
                </a:gridCol>
                <a:gridCol w="2021995">
                  <a:extLst>
                    <a:ext uri="{9D8B030D-6E8A-4147-A177-3AD203B41FA5}">
                      <a16:colId xmlns:a16="http://schemas.microsoft.com/office/drawing/2014/main" val="1772604859"/>
                    </a:ext>
                  </a:extLst>
                </a:gridCol>
                <a:gridCol w="1337512">
                  <a:extLst>
                    <a:ext uri="{9D8B030D-6E8A-4147-A177-3AD203B41FA5}">
                      <a16:colId xmlns:a16="http://schemas.microsoft.com/office/drawing/2014/main" val="1905941851"/>
                    </a:ext>
                  </a:extLst>
                </a:gridCol>
                <a:gridCol w="1436493">
                  <a:extLst>
                    <a:ext uri="{9D8B030D-6E8A-4147-A177-3AD203B41FA5}">
                      <a16:colId xmlns:a16="http://schemas.microsoft.com/office/drawing/2014/main" val="3364871354"/>
                    </a:ext>
                  </a:extLst>
                </a:gridCol>
              </a:tblGrid>
              <a:tr h="1505816">
                <a:tc>
                  <a:txBody>
                    <a:bodyPr/>
                    <a:lstStyle/>
                    <a:p>
                      <a:pPr marL="0" marR="0" algn="ctr">
                        <a:lnSpc>
                          <a:spcPct val="115000"/>
                        </a:lnSpc>
                        <a:spcBef>
                          <a:spcPts val="0"/>
                        </a:spcBef>
                        <a:spcAft>
                          <a:spcPts val="0"/>
                        </a:spcAft>
                      </a:pPr>
                      <a:r>
                        <a:rPr lang="en-GB" sz="1300" b="0" cap="none" spc="0">
                          <a:solidFill>
                            <a:schemeClr val="bg1"/>
                          </a:solidFill>
                          <a:effectLst/>
                        </a:rPr>
                        <a:t>Country and year of most recent NDC submission</a:t>
                      </a:r>
                      <a:endParaRPr lang="en-US" sz="1300" b="0" cap="none" spc="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81066" marR="0" marT="62359" marB="62359" anchor="ctr">
                    <a:lnL w="19050" cap="flat" cmpd="sng" algn="ctr">
                      <a:solidFill>
                        <a:schemeClr val="tx1"/>
                      </a:solidFill>
                      <a:prstDash val="solid"/>
                    </a:lnL>
                    <a:lnR w="12700" cmpd="sng">
                      <a:noFill/>
                    </a:lnR>
                    <a:lnT w="19050" cap="flat" cmpd="sng" algn="ctr">
                      <a:solidFill>
                        <a:schemeClr val="tx1"/>
                      </a:solidFill>
                      <a:prstDash val="solid"/>
                    </a:lnT>
                    <a:lnB w="38100" cmpd="sng">
                      <a:noFill/>
                    </a:lnB>
                    <a:solidFill>
                      <a:schemeClr val="tx1"/>
                    </a:solidFill>
                  </a:tcPr>
                </a:tc>
                <a:tc>
                  <a:txBody>
                    <a:bodyPr/>
                    <a:lstStyle/>
                    <a:p>
                      <a:pPr marL="0" marR="0" algn="ctr">
                        <a:lnSpc>
                          <a:spcPct val="115000"/>
                        </a:lnSpc>
                        <a:spcBef>
                          <a:spcPts val="0"/>
                        </a:spcBef>
                        <a:spcAft>
                          <a:spcPts val="0"/>
                        </a:spcAft>
                      </a:pPr>
                      <a:r>
                        <a:rPr lang="en-GB" sz="1300" b="0" cap="none" spc="0">
                          <a:solidFill>
                            <a:schemeClr val="bg1"/>
                          </a:solidFill>
                          <a:effectLst/>
                        </a:rPr>
                        <a:t>Baseline</a:t>
                      </a:r>
                      <a:endParaRPr lang="en-US" sz="1300" b="0" cap="none" spc="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81066" marR="0" marT="62359" marB="62359" anchor="ctr">
                    <a:lnL w="12700" cmpd="sng">
                      <a:noFill/>
                    </a:lnL>
                    <a:lnR w="12700" cmpd="sng">
                      <a:noFill/>
                    </a:lnR>
                    <a:lnT w="19050" cap="flat" cmpd="sng" algn="ctr">
                      <a:solidFill>
                        <a:schemeClr val="tx1"/>
                      </a:solidFill>
                      <a:prstDash val="solid"/>
                    </a:lnT>
                    <a:lnB w="38100" cmpd="sng">
                      <a:noFill/>
                    </a:lnB>
                    <a:solidFill>
                      <a:schemeClr val="tx1"/>
                    </a:solidFill>
                  </a:tcPr>
                </a:tc>
                <a:tc>
                  <a:txBody>
                    <a:bodyPr/>
                    <a:lstStyle/>
                    <a:p>
                      <a:pPr marL="0" marR="0" algn="ctr">
                        <a:lnSpc>
                          <a:spcPct val="115000"/>
                        </a:lnSpc>
                        <a:spcBef>
                          <a:spcPts val="0"/>
                        </a:spcBef>
                        <a:spcAft>
                          <a:spcPts val="0"/>
                        </a:spcAft>
                      </a:pPr>
                      <a:r>
                        <a:rPr lang="en-GB" sz="1300" b="0" cap="none" spc="0">
                          <a:solidFill>
                            <a:schemeClr val="bg1"/>
                          </a:solidFill>
                          <a:effectLst/>
                        </a:rPr>
                        <a:t>GHG emission reduction target by 2030 (* - Unconditional</a:t>
                      </a:r>
                      <a:endParaRPr lang="en-US" sz="1300" b="0" cap="none" spc="0">
                        <a:solidFill>
                          <a:schemeClr val="bg1"/>
                        </a:solidFill>
                        <a:effectLst/>
                      </a:endParaRPr>
                    </a:p>
                    <a:p>
                      <a:pPr marL="0" marR="0" algn="ctr">
                        <a:lnSpc>
                          <a:spcPct val="115000"/>
                        </a:lnSpc>
                        <a:spcBef>
                          <a:spcPts val="0"/>
                        </a:spcBef>
                        <a:spcAft>
                          <a:spcPts val="0"/>
                        </a:spcAft>
                      </a:pPr>
                      <a:r>
                        <a:rPr lang="en-GB" sz="1300" b="0" cap="none" spc="0">
                          <a:solidFill>
                            <a:schemeClr val="bg1"/>
                          </a:solidFill>
                          <a:effectLst/>
                        </a:rPr>
                        <a:t>** - Conditional upon external support)</a:t>
                      </a:r>
                      <a:endParaRPr lang="en-US" sz="1300" b="0" cap="none" spc="0">
                        <a:solidFill>
                          <a:schemeClr val="bg1"/>
                        </a:solidFill>
                        <a:effectLst/>
                      </a:endParaRPr>
                    </a:p>
                    <a:p>
                      <a:pPr marL="0" marR="0" algn="ctr">
                        <a:lnSpc>
                          <a:spcPct val="115000"/>
                        </a:lnSpc>
                        <a:spcBef>
                          <a:spcPts val="0"/>
                        </a:spcBef>
                        <a:spcAft>
                          <a:spcPts val="0"/>
                        </a:spcAft>
                      </a:pPr>
                      <a:r>
                        <a:rPr lang="en-GB" sz="1300" b="0" cap="none" spc="0">
                          <a:solidFill>
                            <a:schemeClr val="bg1"/>
                          </a:solidFill>
                          <a:effectLst/>
                        </a:rPr>
                        <a:t> </a:t>
                      </a:r>
                      <a:endParaRPr lang="en-US" sz="1300" b="0" cap="none" spc="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81066" marR="0" marT="62359" marB="62359" anchor="ctr">
                    <a:lnL w="12700" cmpd="sng">
                      <a:noFill/>
                    </a:lnL>
                    <a:lnR w="12700" cmpd="sng">
                      <a:noFill/>
                    </a:lnR>
                    <a:lnT w="19050" cap="flat" cmpd="sng" algn="ctr">
                      <a:solidFill>
                        <a:schemeClr val="tx1"/>
                      </a:solidFill>
                      <a:prstDash val="solid"/>
                    </a:lnT>
                    <a:lnB w="38100" cmpd="sng">
                      <a:noFill/>
                    </a:lnB>
                    <a:solidFill>
                      <a:schemeClr val="tx1"/>
                    </a:solidFill>
                  </a:tcPr>
                </a:tc>
                <a:tc>
                  <a:txBody>
                    <a:bodyPr/>
                    <a:lstStyle/>
                    <a:p>
                      <a:pPr marL="0" marR="0" algn="ctr">
                        <a:lnSpc>
                          <a:spcPct val="115000"/>
                        </a:lnSpc>
                        <a:spcBef>
                          <a:spcPts val="0"/>
                        </a:spcBef>
                        <a:spcAft>
                          <a:spcPts val="0"/>
                        </a:spcAft>
                      </a:pPr>
                      <a:r>
                        <a:rPr lang="en-GB" sz="1300" b="0" cap="none" spc="0">
                          <a:solidFill>
                            <a:schemeClr val="bg1"/>
                          </a:solidFill>
                          <a:effectLst/>
                        </a:rPr>
                        <a:t>Renewable energy target</a:t>
                      </a:r>
                      <a:endParaRPr lang="en-US" sz="1300" b="0" cap="none" spc="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81066" marR="0" marT="62359" marB="62359" anchor="ctr">
                    <a:lnL w="12700" cmpd="sng">
                      <a:noFill/>
                    </a:lnL>
                    <a:lnR w="12700" cmpd="sng">
                      <a:noFill/>
                    </a:lnR>
                    <a:lnT w="19050" cap="flat" cmpd="sng" algn="ctr">
                      <a:solidFill>
                        <a:schemeClr val="tx1"/>
                      </a:solidFill>
                      <a:prstDash val="solid"/>
                    </a:lnT>
                    <a:lnB w="38100" cmpd="sng">
                      <a:noFill/>
                    </a:lnB>
                    <a:solidFill>
                      <a:schemeClr val="tx1"/>
                    </a:solidFill>
                  </a:tcPr>
                </a:tc>
                <a:tc>
                  <a:txBody>
                    <a:bodyPr/>
                    <a:lstStyle/>
                    <a:p>
                      <a:pPr marL="0" marR="0" algn="ctr">
                        <a:lnSpc>
                          <a:spcPct val="115000"/>
                        </a:lnSpc>
                        <a:spcBef>
                          <a:spcPts val="0"/>
                        </a:spcBef>
                        <a:spcAft>
                          <a:spcPts val="0"/>
                        </a:spcAft>
                      </a:pPr>
                      <a:r>
                        <a:rPr lang="en-GB" sz="1300" b="0" cap="none" spc="0">
                          <a:solidFill>
                            <a:schemeClr val="bg1"/>
                          </a:solidFill>
                          <a:effectLst/>
                        </a:rPr>
                        <a:t>Level of ambition</a:t>
                      </a:r>
                      <a:endParaRPr lang="en-US" sz="1300" b="0" cap="none" spc="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81066" marR="0" marT="62359" marB="62359" anchor="ctr">
                    <a:lnL w="12700" cmpd="sng">
                      <a:noFill/>
                    </a:lnL>
                    <a:lnR w="12700" cmpd="sng">
                      <a:noFill/>
                    </a:lnR>
                    <a:lnT w="19050" cap="flat" cmpd="sng" algn="ctr">
                      <a:solidFill>
                        <a:schemeClr val="tx1"/>
                      </a:solidFill>
                      <a:prstDash val="solid"/>
                    </a:lnT>
                    <a:lnB w="38100" cmpd="sng">
                      <a:noFill/>
                    </a:lnB>
                    <a:solidFill>
                      <a:schemeClr val="tx1"/>
                    </a:solidFill>
                  </a:tcPr>
                </a:tc>
                <a:tc>
                  <a:txBody>
                    <a:bodyPr/>
                    <a:lstStyle/>
                    <a:p>
                      <a:pPr marL="0" marR="0" algn="ctr">
                        <a:lnSpc>
                          <a:spcPct val="115000"/>
                        </a:lnSpc>
                        <a:spcBef>
                          <a:spcPts val="0"/>
                        </a:spcBef>
                        <a:spcAft>
                          <a:spcPts val="0"/>
                        </a:spcAft>
                      </a:pPr>
                      <a:r>
                        <a:rPr lang="en-GB" sz="1300" b="0" cap="none" spc="0">
                          <a:solidFill>
                            <a:schemeClr val="bg1"/>
                          </a:solidFill>
                          <a:effectLst/>
                        </a:rPr>
                        <a:t>Likelihood of achieving of goals based on historical trends and current challenges</a:t>
                      </a:r>
                      <a:endParaRPr lang="en-US" sz="1300" b="0" cap="none" spc="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81066" marR="0" marT="62359" marB="62359" anchor="ctr">
                    <a:lnL w="12700" cmpd="sng">
                      <a:noFill/>
                    </a:lnL>
                    <a:lnR w="12700" cmpd="sng">
                      <a:noFill/>
                    </a:lnR>
                    <a:lnT w="19050" cap="flat" cmpd="sng" algn="ctr">
                      <a:solidFill>
                        <a:schemeClr val="tx1"/>
                      </a:solidFill>
                      <a:prstDash val="solid"/>
                    </a:lnT>
                    <a:lnB w="38100" cmpd="sng">
                      <a:noFill/>
                    </a:lnB>
                    <a:solidFill>
                      <a:schemeClr val="tx1"/>
                    </a:solidFill>
                  </a:tcPr>
                </a:tc>
                <a:extLst>
                  <a:ext uri="{0D108BD9-81ED-4DB2-BD59-A6C34878D82A}">
                    <a16:rowId xmlns:a16="http://schemas.microsoft.com/office/drawing/2014/main" val="2998054429"/>
                  </a:ext>
                </a:extLst>
              </a:tr>
              <a:tr h="597890">
                <a:tc>
                  <a:txBody>
                    <a:bodyPr/>
                    <a:lstStyle/>
                    <a:p>
                      <a:pPr marL="0" marR="0">
                        <a:lnSpc>
                          <a:spcPct val="115000"/>
                        </a:lnSpc>
                        <a:spcBef>
                          <a:spcPts val="0"/>
                        </a:spcBef>
                        <a:spcAft>
                          <a:spcPts val="0"/>
                        </a:spcAft>
                      </a:pPr>
                      <a:r>
                        <a:rPr lang="en-GB" sz="1300" cap="none" spc="0">
                          <a:solidFill>
                            <a:schemeClr val="tx1"/>
                          </a:solidFill>
                          <a:effectLst/>
                        </a:rPr>
                        <a:t>Kazakhstan</a:t>
                      </a:r>
                      <a:r>
                        <a:rPr lang="en-GB" sz="1300" cap="none" spc="0">
                          <a:solidFill>
                            <a:schemeClr val="bg1"/>
                          </a:solidFill>
                          <a:effectLst/>
                        </a:rPr>
                        <a:t>, 2016</a:t>
                      </a:r>
                      <a:endParaRPr lang="en-US" sz="1300" cap="none" spc="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81066" marR="0" marT="62359" marB="62359" anchor="ctr">
                    <a:lnL w="19050" cap="flat" cmpd="sng" algn="ctr">
                      <a:solidFill>
                        <a:schemeClr val="tx1"/>
                      </a:solidFill>
                      <a:prstDash val="solid"/>
                    </a:lnL>
                    <a:lnR w="6350" cap="flat" cmpd="sng" algn="ctr">
                      <a:solidFill>
                        <a:schemeClr val="tx1">
                          <a:lumMod val="50000"/>
                          <a:lumOff val="50000"/>
                        </a:schemeClr>
                      </a:solidFill>
                      <a:prstDash val="solid"/>
                    </a:lnR>
                    <a:lnT w="38100" cmpd="sng">
                      <a:noFill/>
                    </a:lnT>
                    <a:lnB w="6350" cap="flat" cmpd="sng" algn="ctr">
                      <a:solidFill>
                        <a:schemeClr val="tx1">
                          <a:lumMod val="50000"/>
                          <a:lumOff val="50000"/>
                        </a:schemeClr>
                      </a:solidFill>
                      <a:prstDash val="solid"/>
                    </a:lnB>
                    <a:noFill/>
                  </a:tcPr>
                </a:tc>
                <a:tc>
                  <a:txBody>
                    <a:bodyPr/>
                    <a:lstStyle/>
                    <a:p>
                      <a:pPr marL="0" marR="0" algn="ctr">
                        <a:lnSpc>
                          <a:spcPct val="115000"/>
                        </a:lnSpc>
                        <a:spcBef>
                          <a:spcPts val="0"/>
                        </a:spcBef>
                        <a:spcAft>
                          <a:spcPts val="0"/>
                        </a:spcAft>
                      </a:pPr>
                      <a:r>
                        <a:rPr lang="en-GB" sz="1300" cap="none" spc="0">
                          <a:solidFill>
                            <a:schemeClr val="tx1"/>
                          </a:solidFill>
                          <a:effectLst/>
                        </a:rPr>
                        <a:t>1990</a:t>
                      </a:r>
                      <a:endParaRPr lang="en-US" sz="1300" cap="none" spc="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81066" marR="0" marT="62359" marB="62359"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38100" cmpd="sng">
                      <a:noFill/>
                    </a:lnT>
                    <a:lnB w="6350" cap="flat" cmpd="sng" algn="ctr">
                      <a:solidFill>
                        <a:schemeClr val="tx1">
                          <a:lumMod val="50000"/>
                          <a:lumOff val="50000"/>
                        </a:schemeClr>
                      </a:solidFill>
                      <a:prstDash val="solid"/>
                    </a:lnB>
                    <a:noFill/>
                  </a:tcPr>
                </a:tc>
                <a:tc>
                  <a:txBody>
                    <a:bodyPr/>
                    <a:lstStyle/>
                    <a:p>
                      <a:pPr marL="0" marR="0" algn="ctr">
                        <a:lnSpc>
                          <a:spcPct val="115000"/>
                        </a:lnSpc>
                        <a:spcBef>
                          <a:spcPts val="0"/>
                        </a:spcBef>
                        <a:spcAft>
                          <a:spcPts val="0"/>
                        </a:spcAft>
                      </a:pPr>
                      <a:r>
                        <a:rPr lang="en-GB" sz="1300" cap="none" spc="0">
                          <a:solidFill>
                            <a:schemeClr val="tx1"/>
                          </a:solidFill>
                          <a:effectLst/>
                        </a:rPr>
                        <a:t>15%*</a:t>
                      </a:r>
                      <a:endParaRPr lang="en-US" sz="1300" cap="none" spc="0">
                        <a:solidFill>
                          <a:schemeClr val="tx1"/>
                        </a:solidFill>
                        <a:effectLst/>
                      </a:endParaRPr>
                    </a:p>
                    <a:p>
                      <a:pPr marL="0" marR="0" algn="ctr">
                        <a:lnSpc>
                          <a:spcPct val="115000"/>
                        </a:lnSpc>
                        <a:spcBef>
                          <a:spcPts val="0"/>
                        </a:spcBef>
                        <a:spcAft>
                          <a:spcPts val="0"/>
                        </a:spcAft>
                      </a:pPr>
                      <a:r>
                        <a:rPr lang="en-GB" sz="1300" cap="none" spc="0">
                          <a:solidFill>
                            <a:schemeClr val="tx1"/>
                          </a:solidFill>
                          <a:effectLst/>
                        </a:rPr>
                        <a:t>25%**</a:t>
                      </a:r>
                      <a:endParaRPr lang="en-US" sz="1300" cap="none" spc="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81066" marR="0" marT="62359" marB="62359"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38100" cmpd="sng">
                      <a:noFill/>
                    </a:lnT>
                    <a:lnB w="6350" cap="flat" cmpd="sng" algn="ctr">
                      <a:solidFill>
                        <a:schemeClr val="tx1">
                          <a:lumMod val="50000"/>
                          <a:lumOff val="50000"/>
                        </a:schemeClr>
                      </a:solidFill>
                      <a:prstDash val="solid"/>
                    </a:lnB>
                    <a:noFill/>
                  </a:tcPr>
                </a:tc>
                <a:tc>
                  <a:txBody>
                    <a:bodyPr/>
                    <a:lstStyle/>
                    <a:p>
                      <a:pPr marL="0" marR="0" algn="ctr">
                        <a:lnSpc>
                          <a:spcPct val="115000"/>
                        </a:lnSpc>
                        <a:spcBef>
                          <a:spcPts val="0"/>
                        </a:spcBef>
                        <a:spcAft>
                          <a:spcPts val="0"/>
                        </a:spcAft>
                      </a:pPr>
                      <a:r>
                        <a:rPr lang="en-GB" sz="1300" cap="none" spc="0">
                          <a:solidFill>
                            <a:schemeClr val="tx1"/>
                          </a:solidFill>
                          <a:effectLst/>
                        </a:rPr>
                        <a:t>Not stated</a:t>
                      </a:r>
                      <a:endParaRPr lang="en-US" sz="1300" cap="none" spc="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81066" marR="0" marT="62359" marB="62359"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38100" cmpd="sng">
                      <a:noFill/>
                    </a:lnT>
                    <a:lnB w="6350" cap="flat" cmpd="sng" algn="ctr">
                      <a:solidFill>
                        <a:schemeClr val="tx1">
                          <a:lumMod val="50000"/>
                          <a:lumOff val="50000"/>
                        </a:schemeClr>
                      </a:solidFill>
                      <a:prstDash val="solid"/>
                    </a:lnB>
                    <a:noFill/>
                  </a:tcPr>
                </a:tc>
                <a:tc>
                  <a:txBody>
                    <a:bodyPr/>
                    <a:lstStyle/>
                    <a:p>
                      <a:pPr marL="0" marR="0" algn="ctr">
                        <a:lnSpc>
                          <a:spcPct val="115000"/>
                        </a:lnSpc>
                        <a:spcBef>
                          <a:spcPts val="0"/>
                        </a:spcBef>
                        <a:spcAft>
                          <a:spcPts val="0"/>
                        </a:spcAft>
                      </a:pPr>
                      <a:r>
                        <a:rPr lang="en-GB" sz="1300" cap="none" spc="0">
                          <a:solidFill>
                            <a:schemeClr val="tx1"/>
                          </a:solidFill>
                          <a:effectLst/>
                        </a:rPr>
                        <a:t>Ambitious</a:t>
                      </a:r>
                      <a:endParaRPr lang="en-US" sz="1300" cap="none" spc="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81066" marR="0" marT="62359" marB="62359"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38100" cmpd="sng">
                      <a:noFill/>
                    </a:lnT>
                    <a:lnB w="6350" cap="flat" cmpd="sng" algn="ctr">
                      <a:solidFill>
                        <a:schemeClr val="tx1">
                          <a:lumMod val="50000"/>
                          <a:lumOff val="50000"/>
                        </a:schemeClr>
                      </a:solidFill>
                      <a:prstDash val="solid"/>
                    </a:lnB>
                    <a:noFill/>
                  </a:tcPr>
                </a:tc>
                <a:tc>
                  <a:txBody>
                    <a:bodyPr/>
                    <a:lstStyle/>
                    <a:p>
                      <a:pPr marL="0" marR="0" algn="ctr">
                        <a:lnSpc>
                          <a:spcPct val="115000"/>
                        </a:lnSpc>
                        <a:spcBef>
                          <a:spcPts val="0"/>
                        </a:spcBef>
                        <a:spcAft>
                          <a:spcPts val="0"/>
                        </a:spcAft>
                      </a:pPr>
                      <a:r>
                        <a:rPr lang="en-GB" sz="1300" cap="none" spc="0">
                          <a:solidFill>
                            <a:schemeClr val="tx1"/>
                          </a:solidFill>
                          <a:effectLst/>
                        </a:rPr>
                        <a:t>Moderate</a:t>
                      </a:r>
                      <a:endParaRPr lang="en-US" sz="1300" cap="none" spc="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81066" marR="0" marT="62359" marB="62359" anchor="ctr">
                    <a:lnL w="6350" cap="flat" cmpd="sng" algn="ctr">
                      <a:solidFill>
                        <a:schemeClr val="tx1">
                          <a:lumMod val="50000"/>
                          <a:lumOff val="50000"/>
                        </a:schemeClr>
                      </a:solidFill>
                      <a:prstDash val="solid"/>
                    </a:lnL>
                    <a:lnR w="19050" cap="flat" cmpd="sng" algn="ctr">
                      <a:solidFill>
                        <a:schemeClr val="tx1"/>
                      </a:solidFill>
                      <a:prstDash val="solid"/>
                    </a:lnR>
                    <a:lnT w="38100" cmpd="sng">
                      <a:noFill/>
                    </a:lnT>
                    <a:lnB w="6350" cap="flat" cmpd="sng" algn="ctr">
                      <a:solidFill>
                        <a:schemeClr val="tx1">
                          <a:lumMod val="50000"/>
                          <a:lumOff val="50000"/>
                        </a:schemeClr>
                      </a:solidFill>
                      <a:prstDash val="solid"/>
                    </a:lnB>
                    <a:noFill/>
                  </a:tcPr>
                </a:tc>
                <a:extLst>
                  <a:ext uri="{0D108BD9-81ED-4DB2-BD59-A6C34878D82A}">
                    <a16:rowId xmlns:a16="http://schemas.microsoft.com/office/drawing/2014/main" val="749497933"/>
                  </a:ext>
                </a:extLst>
              </a:tr>
              <a:tr h="597890">
                <a:tc>
                  <a:txBody>
                    <a:bodyPr/>
                    <a:lstStyle/>
                    <a:p>
                      <a:pPr marL="0" marR="0">
                        <a:lnSpc>
                          <a:spcPct val="115000"/>
                        </a:lnSpc>
                        <a:spcBef>
                          <a:spcPts val="0"/>
                        </a:spcBef>
                        <a:spcAft>
                          <a:spcPts val="0"/>
                        </a:spcAft>
                      </a:pPr>
                      <a:r>
                        <a:rPr lang="en-GB" sz="1300" cap="none" spc="0">
                          <a:solidFill>
                            <a:schemeClr val="tx1"/>
                          </a:solidFill>
                          <a:effectLst/>
                        </a:rPr>
                        <a:t>Kyrgyzstan, 2021</a:t>
                      </a:r>
                      <a:endParaRPr lang="en-US" sz="1300" cap="none" spc="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81066" marR="0" marT="62359" marB="62359"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marL="0" marR="0" algn="ctr">
                        <a:lnSpc>
                          <a:spcPct val="115000"/>
                        </a:lnSpc>
                        <a:spcBef>
                          <a:spcPts val="0"/>
                        </a:spcBef>
                        <a:spcAft>
                          <a:spcPts val="0"/>
                        </a:spcAft>
                      </a:pPr>
                      <a:r>
                        <a:rPr lang="en-GB" sz="1300" cap="none" spc="0">
                          <a:solidFill>
                            <a:schemeClr val="tx1"/>
                          </a:solidFill>
                          <a:effectLst/>
                        </a:rPr>
                        <a:t>Business as usual scenario</a:t>
                      </a:r>
                      <a:endParaRPr lang="en-US" sz="1300" cap="none" spc="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81066" marR="0" marT="62359" marB="62359"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marL="0" marR="0" algn="ctr">
                        <a:lnSpc>
                          <a:spcPct val="115000"/>
                        </a:lnSpc>
                        <a:spcBef>
                          <a:spcPts val="0"/>
                        </a:spcBef>
                        <a:spcAft>
                          <a:spcPts val="0"/>
                        </a:spcAft>
                      </a:pPr>
                      <a:r>
                        <a:rPr lang="en-GB" sz="1300" cap="none" spc="0">
                          <a:solidFill>
                            <a:schemeClr val="tx1"/>
                          </a:solidFill>
                          <a:effectLst/>
                        </a:rPr>
                        <a:t>15.97%*</a:t>
                      </a:r>
                      <a:endParaRPr lang="en-US" sz="1300" cap="none" spc="0">
                        <a:solidFill>
                          <a:schemeClr val="tx1"/>
                        </a:solidFill>
                        <a:effectLst/>
                      </a:endParaRPr>
                    </a:p>
                    <a:p>
                      <a:pPr marL="0" marR="0" algn="ctr">
                        <a:lnSpc>
                          <a:spcPct val="115000"/>
                        </a:lnSpc>
                        <a:spcBef>
                          <a:spcPts val="0"/>
                        </a:spcBef>
                        <a:spcAft>
                          <a:spcPts val="0"/>
                        </a:spcAft>
                      </a:pPr>
                      <a:r>
                        <a:rPr lang="en-GB" sz="1300" cap="none" spc="0">
                          <a:solidFill>
                            <a:schemeClr val="tx1"/>
                          </a:solidFill>
                          <a:effectLst/>
                        </a:rPr>
                        <a:t>43.62%**</a:t>
                      </a:r>
                      <a:endParaRPr lang="en-US" sz="1300" cap="none" spc="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81066" marR="0" marT="62359" marB="62359"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marL="0" marR="0" algn="ctr">
                        <a:lnSpc>
                          <a:spcPct val="115000"/>
                        </a:lnSpc>
                        <a:spcBef>
                          <a:spcPts val="0"/>
                        </a:spcBef>
                        <a:spcAft>
                          <a:spcPts val="0"/>
                        </a:spcAft>
                      </a:pPr>
                      <a:r>
                        <a:rPr lang="en-GB" sz="1300" cap="none" spc="0">
                          <a:solidFill>
                            <a:schemeClr val="tx1"/>
                          </a:solidFill>
                          <a:effectLst/>
                        </a:rPr>
                        <a:t>Not stated</a:t>
                      </a:r>
                      <a:endParaRPr lang="en-US" sz="1300" cap="none" spc="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81066" marR="0" marT="62359" marB="62359"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marL="0" marR="0" algn="ctr">
                        <a:lnSpc>
                          <a:spcPct val="115000"/>
                        </a:lnSpc>
                        <a:spcBef>
                          <a:spcPts val="0"/>
                        </a:spcBef>
                        <a:spcAft>
                          <a:spcPts val="0"/>
                        </a:spcAft>
                      </a:pPr>
                      <a:r>
                        <a:rPr lang="en-GB" sz="1300" cap="none" spc="0">
                          <a:solidFill>
                            <a:schemeClr val="tx1"/>
                          </a:solidFill>
                          <a:effectLst/>
                        </a:rPr>
                        <a:t>Highly ambitious</a:t>
                      </a:r>
                      <a:endParaRPr lang="en-US" sz="1300" cap="none" spc="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81066" marR="0" marT="62359" marB="62359"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marL="0" marR="0" algn="ctr">
                        <a:lnSpc>
                          <a:spcPct val="115000"/>
                        </a:lnSpc>
                        <a:spcBef>
                          <a:spcPts val="0"/>
                        </a:spcBef>
                        <a:spcAft>
                          <a:spcPts val="0"/>
                        </a:spcAft>
                      </a:pPr>
                      <a:r>
                        <a:rPr lang="en-GB" sz="1300" cap="none" spc="0">
                          <a:solidFill>
                            <a:schemeClr val="tx1"/>
                          </a:solidFill>
                          <a:effectLst/>
                        </a:rPr>
                        <a:t>Moderate</a:t>
                      </a:r>
                      <a:endParaRPr lang="en-US" sz="1300" cap="none" spc="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81066" marR="0" marT="62359" marB="62359" anchor="ctr">
                    <a:lnL w="6350" cap="flat" cmpd="sng" algn="ctr">
                      <a:solidFill>
                        <a:schemeClr val="tx1">
                          <a:lumMod val="50000"/>
                          <a:lumOff val="50000"/>
                        </a:schemeClr>
                      </a:solidFill>
                      <a:prstDash val="solid"/>
                    </a:lnL>
                    <a:lnR w="12700" cmpd="sng">
                      <a:no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3727508861"/>
                  </a:ext>
                </a:extLst>
              </a:tr>
              <a:tr h="1051853">
                <a:tc>
                  <a:txBody>
                    <a:bodyPr/>
                    <a:lstStyle/>
                    <a:p>
                      <a:pPr marL="0" marR="0">
                        <a:lnSpc>
                          <a:spcPct val="115000"/>
                        </a:lnSpc>
                        <a:spcBef>
                          <a:spcPts val="0"/>
                        </a:spcBef>
                        <a:spcAft>
                          <a:spcPts val="0"/>
                        </a:spcAft>
                      </a:pPr>
                      <a:r>
                        <a:rPr lang="en-GB" sz="1300" cap="none" spc="0">
                          <a:solidFill>
                            <a:schemeClr val="tx1"/>
                          </a:solidFill>
                          <a:effectLst/>
                        </a:rPr>
                        <a:t>Tajikistan, 2021</a:t>
                      </a:r>
                      <a:endParaRPr lang="en-US" sz="1300" cap="none" spc="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81066" marR="0" marT="62359" marB="62359" anchor="ctr">
                    <a:lnL w="19050" cap="flat" cmpd="sng" algn="ctr">
                      <a:solidFill>
                        <a:schemeClr val="tx1"/>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marL="0" marR="0" algn="ctr">
                        <a:lnSpc>
                          <a:spcPct val="115000"/>
                        </a:lnSpc>
                        <a:spcBef>
                          <a:spcPts val="0"/>
                        </a:spcBef>
                        <a:spcAft>
                          <a:spcPts val="0"/>
                        </a:spcAft>
                      </a:pPr>
                      <a:r>
                        <a:rPr lang="en-GB" sz="1300" cap="none" spc="0">
                          <a:solidFill>
                            <a:schemeClr val="tx1"/>
                          </a:solidFill>
                          <a:effectLst/>
                        </a:rPr>
                        <a:t>1990</a:t>
                      </a:r>
                      <a:endParaRPr lang="en-US" sz="1300" cap="none" spc="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81066" marR="0" marT="62359" marB="62359"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marL="0" marR="0" algn="ctr">
                        <a:lnSpc>
                          <a:spcPct val="115000"/>
                        </a:lnSpc>
                        <a:spcBef>
                          <a:spcPts val="0"/>
                        </a:spcBef>
                        <a:spcAft>
                          <a:spcPts val="0"/>
                        </a:spcAft>
                      </a:pPr>
                      <a:r>
                        <a:rPr lang="en-GB" sz="1300" cap="none" spc="0">
                          <a:solidFill>
                            <a:schemeClr val="tx1"/>
                          </a:solidFill>
                          <a:effectLst/>
                        </a:rPr>
                        <a:t>Not exceed 60-70%* of 1990’s emission level</a:t>
                      </a:r>
                      <a:endParaRPr lang="en-US" sz="1300" cap="none" spc="0">
                        <a:solidFill>
                          <a:schemeClr val="tx1"/>
                        </a:solidFill>
                        <a:effectLst/>
                      </a:endParaRPr>
                    </a:p>
                    <a:p>
                      <a:pPr marL="0" marR="0" algn="ctr">
                        <a:lnSpc>
                          <a:spcPct val="115000"/>
                        </a:lnSpc>
                        <a:spcBef>
                          <a:spcPts val="0"/>
                        </a:spcBef>
                        <a:spcAft>
                          <a:spcPts val="0"/>
                        </a:spcAft>
                      </a:pPr>
                      <a:r>
                        <a:rPr lang="en-GB" sz="1300" cap="none" spc="0">
                          <a:solidFill>
                            <a:schemeClr val="tx1"/>
                          </a:solidFill>
                          <a:effectLst/>
                        </a:rPr>
                        <a:t>Not exceed 50-60%** of 1990’s emission level</a:t>
                      </a:r>
                      <a:endParaRPr lang="en-US" sz="1300" cap="none" spc="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81066" marR="0" marT="62359" marB="62359"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marL="0" marR="0" algn="ctr">
                        <a:lnSpc>
                          <a:spcPct val="115000"/>
                        </a:lnSpc>
                        <a:spcBef>
                          <a:spcPts val="0"/>
                        </a:spcBef>
                        <a:spcAft>
                          <a:spcPts val="0"/>
                        </a:spcAft>
                      </a:pPr>
                      <a:r>
                        <a:rPr lang="en-GB" sz="1300" cap="none" spc="0">
                          <a:solidFill>
                            <a:schemeClr val="tx1"/>
                          </a:solidFill>
                          <a:effectLst/>
                        </a:rPr>
                        <a:t>Not stated</a:t>
                      </a:r>
                      <a:endParaRPr lang="en-US" sz="1300" cap="none" spc="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81066" marR="0" marT="62359" marB="62359"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marL="0" marR="0" algn="ctr">
                        <a:lnSpc>
                          <a:spcPct val="115000"/>
                        </a:lnSpc>
                        <a:spcBef>
                          <a:spcPts val="0"/>
                        </a:spcBef>
                        <a:spcAft>
                          <a:spcPts val="0"/>
                        </a:spcAft>
                      </a:pPr>
                      <a:r>
                        <a:rPr lang="en-GB" sz="1300" cap="none" spc="0">
                          <a:solidFill>
                            <a:schemeClr val="tx1"/>
                          </a:solidFill>
                          <a:effectLst/>
                        </a:rPr>
                        <a:t>Low ambition</a:t>
                      </a:r>
                      <a:endParaRPr lang="en-US" sz="1300" cap="none" spc="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81066" marR="0" marT="62359" marB="62359"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marL="0" marR="0" algn="ctr">
                        <a:lnSpc>
                          <a:spcPct val="115000"/>
                        </a:lnSpc>
                        <a:spcBef>
                          <a:spcPts val="0"/>
                        </a:spcBef>
                        <a:spcAft>
                          <a:spcPts val="0"/>
                        </a:spcAft>
                      </a:pPr>
                      <a:r>
                        <a:rPr lang="en-GB" sz="1300" cap="none" spc="0">
                          <a:solidFill>
                            <a:schemeClr val="tx1"/>
                          </a:solidFill>
                          <a:effectLst/>
                        </a:rPr>
                        <a:t>High</a:t>
                      </a:r>
                      <a:endParaRPr lang="en-US" sz="1300" cap="none" spc="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81066" marR="0" marT="62359" marB="62359" anchor="ctr">
                    <a:lnL w="6350" cap="flat" cmpd="sng" algn="ctr">
                      <a:solidFill>
                        <a:schemeClr val="tx1">
                          <a:lumMod val="50000"/>
                          <a:lumOff val="50000"/>
                        </a:schemeClr>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extLst>
                  <a:ext uri="{0D108BD9-81ED-4DB2-BD59-A6C34878D82A}">
                    <a16:rowId xmlns:a16="http://schemas.microsoft.com/office/drawing/2014/main" val="2551877743"/>
                  </a:ext>
                </a:extLst>
              </a:tr>
              <a:tr h="597890">
                <a:tc>
                  <a:txBody>
                    <a:bodyPr/>
                    <a:lstStyle/>
                    <a:p>
                      <a:pPr marL="0" marR="0">
                        <a:lnSpc>
                          <a:spcPct val="115000"/>
                        </a:lnSpc>
                        <a:spcBef>
                          <a:spcPts val="0"/>
                        </a:spcBef>
                        <a:spcAft>
                          <a:spcPts val="0"/>
                        </a:spcAft>
                      </a:pPr>
                      <a:r>
                        <a:rPr lang="en-GB" sz="1300" cap="none" spc="0">
                          <a:solidFill>
                            <a:schemeClr val="tx1"/>
                          </a:solidFill>
                          <a:effectLst/>
                        </a:rPr>
                        <a:t>Uzbekistan, 2021</a:t>
                      </a:r>
                      <a:endParaRPr lang="en-US" sz="1300" cap="none" spc="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81066" marR="0" marT="62359" marB="62359"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marL="0" marR="0" algn="ctr">
                        <a:lnSpc>
                          <a:spcPct val="115000"/>
                        </a:lnSpc>
                        <a:spcBef>
                          <a:spcPts val="0"/>
                        </a:spcBef>
                        <a:spcAft>
                          <a:spcPts val="0"/>
                        </a:spcAft>
                      </a:pPr>
                      <a:r>
                        <a:rPr lang="en-GB" sz="1300" cap="none" spc="0">
                          <a:solidFill>
                            <a:schemeClr val="tx1"/>
                          </a:solidFill>
                          <a:effectLst/>
                        </a:rPr>
                        <a:t>2010</a:t>
                      </a:r>
                      <a:endParaRPr lang="en-US" sz="1300" cap="none" spc="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81066" marR="0" marT="62359" marB="62359"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marL="0" marR="0" algn="ctr">
                        <a:lnSpc>
                          <a:spcPct val="115000"/>
                        </a:lnSpc>
                        <a:spcBef>
                          <a:spcPts val="0"/>
                        </a:spcBef>
                        <a:spcAft>
                          <a:spcPts val="0"/>
                        </a:spcAft>
                      </a:pPr>
                      <a:r>
                        <a:rPr lang="en-GB" sz="1300" cap="none" spc="0">
                          <a:solidFill>
                            <a:schemeClr val="tx1"/>
                          </a:solidFill>
                          <a:effectLst/>
                        </a:rPr>
                        <a:t>35% per unit of GDP by 2030</a:t>
                      </a:r>
                      <a:endParaRPr lang="en-US" sz="1300" cap="none" spc="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81066" marR="0" marT="62359" marB="62359"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marL="0" marR="0" algn="ctr">
                        <a:lnSpc>
                          <a:spcPct val="115000"/>
                        </a:lnSpc>
                        <a:spcBef>
                          <a:spcPts val="0"/>
                        </a:spcBef>
                        <a:spcAft>
                          <a:spcPts val="0"/>
                        </a:spcAft>
                      </a:pPr>
                      <a:r>
                        <a:rPr lang="en-GB" sz="1300" cap="none" spc="0">
                          <a:solidFill>
                            <a:schemeClr val="tx1"/>
                          </a:solidFill>
                          <a:effectLst/>
                        </a:rPr>
                        <a:t>25% (including small hydro)</a:t>
                      </a:r>
                      <a:endParaRPr lang="en-US" sz="1300" cap="none" spc="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81066" marR="0" marT="62359" marB="62359"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marL="0" marR="0" algn="ctr">
                        <a:lnSpc>
                          <a:spcPct val="115000"/>
                        </a:lnSpc>
                        <a:spcBef>
                          <a:spcPts val="0"/>
                        </a:spcBef>
                        <a:spcAft>
                          <a:spcPts val="0"/>
                        </a:spcAft>
                      </a:pPr>
                      <a:r>
                        <a:rPr lang="en-GB" sz="1300" cap="none" spc="0">
                          <a:solidFill>
                            <a:schemeClr val="tx1"/>
                          </a:solidFill>
                          <a:effectLst/>
                        </a:rPr>
                        <a:t>Low ambition</a:t>
                      </a:r>
                      <a:endParaRPr lang="en-US" sz="1300" cap="none" spc="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81066" marR="0" marT="62359" marB="62359"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marL="0" marR="0" algn="ctr">
                        <a:lnSpc>
                          <a:spcPct val="115000"/>
                        </a:lnSpc>
                        <a:spcBef>
                          <a:spcPts val="0"/>
                        </a:spcBef>
                        <a:spcAft>
                          <a:spcPts val="0"/>
                        </a:spcAft>
                      </a:pPr>
                      <a:r>
                        <a:rPr lang="en-GB" sz="1300" cap="none" spc="0">
                          <a:solidFill>
                            <a:schemeClr val="tx1"/>
                          </a:solidFill>
                          <a:effectLst/>
                        </a:rPr>
                        <a:t>High</a:t>
                      </a:r>
                      <a:endParaRPr lang="en-US" sz="1300" cap="none" spc="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81066" marR="0" marT="62359" marB="62359" anchor="ctr">
                    <a:lnL w="6350" cap="flat" cmpd="sng" algn="ctr">
                      <a:solidFill>
                        <a:schemeClr val="tx1">
                          <a:lumMod val="50000"/>
                          <a:lumOff val="50000"/>
                        </a:schemeClr>
                      </a:solidFill>
                      <a:prstDash val="solid"/>
                    </a:lnL>
                    <a:lnR w="12700" cmpd="sng">
                      <a:no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1075931620"/>
                  </a:ext>
                </a:extLst>
              </a:tr>
            </a:tbl>
          </a:graphicData>
        </a:graphic>
      </p:graphicFrame>
    </p:spTree>
    <p:extLst>
      <p:ext uri="{BB962C8B-B14F-4D97-AF65-F5344CB8AC3E}">
        <p14:creationId xmlns:p14="http://schemas.microsoft.com/office/powerpoint/2010/main" val="27531155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8483E5-44B0-9D86-2B4C-D0E9A459A7F2}"/>
              </a:ext>
            </a:extLst>
          </p:cNvPr>
          <p:cNvSpPr>
            <a:spLocks noGrp="1"/>
          </p:cNvSpPr>
          <p:nvPr>
            <p:ph type="title"/>
          </p:nvPr>
        </p:nvSpPr>
        <p:spPr>
          <a:xfrm>
            <a:off x="838200" y="459863"/>
            <a:ext cx="10515600" cy="1004594"/>
          </a:xfrm>
        </p:spPr>
        <p:txBody>
          <a:bodyPr>
            <a:normAutofit/>
          </a:bodyPr>
          <a:lstStyle/>
          <a:p>
            <a:pPr algn="ctr"/>
            <a:r>
              <a:rPr lang="en-US" dirty="0">
                <a:solidFill>
                  <a:srgbClr val="FFFFFF"/>
                </a:solidFill>
              </a:rPr>
              <a:t>NDC and national development policies</a:t>
            </a:r>
          </a:p>
        </p:txBody>
      </p:sp>
      <p:sp>
        <p:nvSpPr>
          <p:cNvPr id="13" name="Rectangle: Rounded Corners 12">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Content Placeholder 5">
            <a:extLst>
              <a:ext uri="{FF2B5EF4-FFF2-40B4-BE49-F238E27FC236}">
                <a16:creationId xmlns:a16="http://schemas.microsoft.com/office/drawing/2014/main" id="{B40CA71D-1786-EFAD-5F7B-F2EA3F26981A}"/>
              </a:ext>
            </a:extLst>
          </p:cNvPr>
          <p:cNvGraphicFramePr>
            <a:graphicFrameLocks noGrp="1"/>
          </p:cNvGraphicFramePr>
          <p:nvPr>
            <p:ph idx="1"/>
            <p:extLst>
              <p:ext uri="{D42A27DB-BD31-4B8C-83A1-F6EECF244321}">
                <p14:modId xmlns:p14="http://schemas.microsoft.com/office/powerpoint/2010/main" val="2429399410"/>
              </p:ext>
            </p:extLst>
          </p:nvPr>
        </p:nvGraphicFramePr>
        <p:xfrm>
          <a:off x="996487" y="1800911"/>
          <a:ext cx="10199028" cy="4351338"/>
        </p:xfrm>
        <a:graphic>
          <a:graphicData uri="http://schemas.openxmlformats.org/drawingml/2006/table">
            <a:tbl>
              <a:tblPr firstRow="1" firstCol="1" bandRow="1"/>
              <a:tblGrid>
                <a:gridCol w="1821627">
                  <a:extLst>
                    <a:ext uri="{9D8B030D-6E8A-4147-A177-3AD203B41FA5}">
                      <a16:colId xmlns:a16="http://schemas.microsoft.com/office/drawing/2014/main" val="2729816970"/>
                    </a:ext>
                  </a:extLst>
                </a:gridCol>
                <a:gridCol w="2910780">
                  <a:extLst>
                    <a:ext uri="{9D8B030D-6E8A-4147-A177-3AD203B41FA5}">
                      <a16:colId xmlns:a16="http://schemas.microsoft.com/office/drawing/2014/main" val="2227107056"/>
                    </a:ext>
                  </a:extLst>
                </a:gridCol>
                <a:gridCol w="2602491">
                  <a:extLst>
                    <a:ext uri="{9D8B030D-6E8A-4147-A177-3AD203B41FA5}">
                      <a16:colId xmlns:a16="http://schemas.microsoft.com/office/drawing/2014/main" val="4176888114"/>
                    </a:ext>
                  </a:extLst>
                </a:gridCol>
                <a:gridCol w="2864130">
                  <a:extLst>
                    <a:ext uri="{9D8B030D-6E8A-4147-A177-3AD203B41FA5}">
                      <a16:colId xmlns:a16="http://schemas.microsoft.com/office/drawing/2014/main" val="2282373482"/>
                    </a:ext>
                  </a:extLst>
                </a:gridCol>
              </a:tblGrid>
              <a:tr h="2572022">
                <a:tc>
                  <a:txBody>
                    <a:bodyPr/>
                    <a:lstStyle/>
                    <a:p>
                      <a:pPr marL="0" marR="0">
                        <a:lnSpc>
                          <a:spcPct val="115000"/>
                        </a:lnSpc>
                        <a:spcBef>
                          <a:spcPts val="0"/>
                        </a:spcBef>
                        <a:spcAft>
                          <a:spcPts val="0"/>
                        </a:spcAft>
                      </a:pPr>
                      <a:r>
                        <a:rPr lang="en-GB" sz="2400" b="1">
                          <a:effectLst/>
                          <a:latin typeface="Cambria" panose="02040503050406030204" pitchFamily="18" charset="0"/>
                          <a:ea typeface="Times New Roman" panose="02020603050405020304" pitchFamily="18" charset="0"/>
                          <a:cs typeface="Calibri" panose="020F0502020204030204" pitchFamily="34" charset="0"/>
                        </a:rPr>
                        <a:t>Country</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9915" marR="6991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GB" sz="2400" b="1">
                          <a:effectLst/>
                          <a:latin typeface="Cambria" panose="02040503050406030204" pitchFamily="18" charset="0"/>
                          <a:ea typeface="Times New Roman" panose="02020603050405020304" pitchFamily="18" charset="0"/>
                          <a:cs typeface="Calibri" panose="020F0502020204030204" pitchFamily="34" charset="0"/>
                        </a:rPr>
                        <a:t>Historical trends (share of RE, emissions, energy intensity) in relation to climate goals</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9915" marR="6991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GB" sz="2400" b="1">
                          <a:effectLst/>
                          <a:latin typeface="Cambria" panose="02040503050406030204" pitchFamily="18" charset="0"/>
                          <a:ea typeface="Times New Roman" panose="02020603050405020304" pitchFamily="18" charset="0"/>
                          <a:cs typeface="Calibri" panose="020F0502020204030204" pitchFamily="34" charset="0"/>
                        </a:rPr>
                        <a:t>NDC ambition</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9915" marR="6991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GB" sz="2400" b="1">
                          <a:effectLst/>
                          <a:latin typeface="Cambria" panose="02040503050406030204" pitchFamily="18" charset="0"/>
                          <a:ea typeface="Times New Roman" panose="02020603050405020304" pitchFamily="18" charset="0"/>
                          <a:cs typeface="Calibri" panose="020F0502020204030204" pitchFamily="34" charset="0"/>
                        </a:rPr>
                        <a:t>National development plan alignment with NDC</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9915" marR="6991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93755410"/>
                  </a:ext>
                </a:extLst>
              </a:tr>
              <a:tr h="444829">
                <a:tc>
                  <a:txBody>
                    <a:bodyPr/>
                    <a:lstStyle/>
                    <a:p>
                      <a:pPr marL="0" marR="0">
                        <a:lnSpc>
                          <a:spcPct val="115000"/>
                        </a:lnSpc>
                        <a:spcBef>
                          <a:spcPts val="0"/>
                        </a:spcBef>
                        <a:spcAft>
                          <a:spcPts val="0"/>
                        </a:spcAft>
                      </a:pPr>
                      <a:r>
                        <a:rPr lang="en-GB" sz="2400">
                          <a:effectLst/>
                          <a:latin typeface="Cambria" panose="02040503050406030204" pitchFamily="18" charset="0"/>
                          <a:ea typeface="Times New Roman" panose="02020603050405020304" pitchFamily="18" charset="0"/>
                          <a:cs typeface="Calibri" panose="020F0502020204030204" pitchFamily="34" charset="0"/>
                        </a:rPr>
                        <a:t>Kazakhstan</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9915" marR="69915"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nSpc>
                          <a:spcPct val="115000"/>
                        </a:lnSpc>
                        <a:spcBef>
                          <a:spcPts val="0"/>
                        </a:spcBef>
                        <a:spcAft>
                          <a:spcPts val="0"/>
                        </a:spcAft>
                      </a:pPr>
                      <a:r>
                        <a:rPr lang="en-GB" sz="2400">
                          <a:effectLst/>
                          <a:latin typeface="Cambria" panose="02040503050406030204" pitchFamily="18" charset="0"/>
                          <a:ea typeface="Times New Roman" panose="02020603050405020304" pitchFamily="18" charset="0"/>
                          <a:cs typeface="Calibri" panose="020F0502020204030204" pitchFamily="34" charset="0"/>
                        </a:rPr>
                        <a:t>Positive</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9915" marR="69915"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nSpc>
                          <a:spcPct val="115000"/>
                        </a:lnSpc>
                        <a:spcBef>
                          <a:spcPts val="0"/>
                        </a:spcBef>
                        <a:spcAft>
                          <a:spcPts val="0"/>
                        </a:spcAft>
                      </a:pPr>
                      <a:r>
                        <a:rPr lang="en-GB" sz="2400">
                          <a:effectLst/>
                          <a:latin typeface="Cambria" panose="02040503050406030204" pitchFamily="18" charset="0"/>
                          <a:ea typeface="Times New Roman" panose="02020603050405020304" pitchFamily="18" charset="0"/>
                          <a:cs typeface="Calibri" panose="020F0502020204030204" pitchFamily="34" charset="0"/>
                        </a:rPr>
                        <a:t>Ambitious</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9915" marR="69915"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nSpc>
                          <a:spcPct val="115000"/>
                        </a:lnSpc>
                        <a:spcBef>
                          <a:spcPts val="0"/>
                        </a:spcBef>
                        <a:spcAft>
                          <a:spcPts val="0"/>
                        </a:spcAft>
                      </a:pPr>
                      <a:r>
                        <a:rPr lang="en-GB" sz="2400">
                          <a:effectLst/>
                          <a:latin typeface="Cambria" panose="02040503050406030204" pitchFamily="18" charset="0"/>
                          <a:ea typeface="Times New Roman" panose="02020603050405020304" pitchFamily="18" charset="0"/>
                          <a:cs typeface="Calibri" panose="020F0502020204030204" pitchFamily="34" charset="0"/>
                        </a:rPr>
                        <a:t>Aligned in general</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9915" marR="69915" marT="0" marB="0">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857259304"/>
                  </a:ext>
                </a:extLst>
              </a:tr>
              <a:tr h="444829">
                <a:tc>
                  <a:txBody>
                    <a:bodyPr/>
                    <a:lstStyle/>
                    <a:p>
                      <a:pPr marL="0" marR="0">
                        <a:lnSpc>
                          <a:spcPct val="115000"/>
                        </a:lnSpc>
                        <a:spcBef>
                          <a:spcPts val="0"/>
                        </a:spcBef>
                        <a:spcAft>
                          <a:spcPts val="0"/>
                        </a:spcAft>
                      </a:pPr>
                      <a:r>
                        <a:rPr lang="en-GB" sz="2400">
                          <a:effectLst/>
                          <a:latin typeface="Cambria" panose="02040503050406030204" pitchFamily="18" charset="0"/>
                          <a:ea typeface="Times New Roman" panose="02020603050405020304" pitchFamily="18" charset="0"/>
                          <a:cs typeface="Calibri" panose="020F0502020204030204" pitchFamily="34" charset="0"/>
                        </a:rPr>
                        <a:t>Kyrgyzstan</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9915" marR="69915" marT="0" marB="0">
                    <a:lnL>
                      <a:noFill/>
                    </a:lnL>
                    <a:lnR>
                      <a:noFill/>
                    </a:lnR>
                    <a:lnT>
                      <a:noFill/>
                    </a:lnT>
                    <a:lnB>
                      <a:noFill/>
                    </a:lnB>
                  </a:tcPr>
                </a:tc>
                <a:tc>
                  <a:txBody>
                    <a:bodyPr/>
                    <a:lstStyle/>
                    <a:p>
                      <a:pPr marL="0" marR="0">
                        <a:lnSpc>
                          <a:spcPct val="115000"/>
                        </a:lnSpc>
                        <a:spcBef>
                          <a:spcPts val="0"/>
                        </a:spcBef>
                        <a:spcAft>
                          <a:spcPts val="0"/>
                        </a:spcAft>
                      </a:pPr>
                      <a:r>
                        <a:rPr lang="en-GB" sz="2400">
                          <a:effectLst/>
                          <a:latin typeface="Cambria" panose="02040503050406030204" pitchFamily="18" charset="0"/>
                          <a:ea typeface="Times New Roman" panose="02020603050405020304" pitchFamily="18" charset="0"/>
                          <a:cs typeface="Calibri" panose="020F0502020204030204" pitchFamily="34" charset="0"/>
                        </a:rPr>
                        <a:t>Negative</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9915" marR="69915" marT="0" marB="0">
                    <a:lnL>
                      <a:noFill/>
                    </a:lnL>
                    <a:lnR>
                      <a:noFill/>
                    </a:lnR>
                    <a:lnT>
                      <a:noFill/>
                    </a:lnT>
                    <a:lnB>
                      <a:noFill/>
                    </a:lnB>
                  </a:tcPr>
                </a:tc>
                <a:tc>
                  <a:txBody>
                    <a:bodyPr/>
                    <a:lstStyle/>
                    <a:p>
                      <a:pPr marL="0" marR="0">
                        <a:lnSpc>
                          <a:spcPct val="115000"/>
                        </a:lnSpc>
                        <a:spcBef>
                          <a:spcPts val="0"/>
                        </a:spcBef>
                        <a:spcAft>
                          <a:spcPts val="0"/>
                        </a:spcAft>
                      </a:pPr>
                      <a:r>
                        <a:rPr lang="en-GB" sz="2400">
                          <a:effectLst/>
                          <a:latin typeface="Cambria" panose="02040503050406030204" pitchFamily="18" charset="0"/>
                          <a:ea typeface="Times New Roman" panose="02020603050405020304" pitchFamily="18" charset="0"/>
                          <a:cs typeface="Calibri" panose="020F0502020204030204" pitchFamily="34" charset="0"/>
                        </a:rPr>
                        <a:t>Highly  ambitious</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9915" marR="69915" marT="0" marB="0">
                    <a:lnL>
                      <a:noFill/>
                    </a:lnL>
                    <a:lnR>
                      <a:noFill/>
                    </a:lnR>
                    <a:lnT>
                      <a:noFill/>
                    </a:lnT>
                    <a:lnB>
                      <a:noFill/>
                    </a:lnB>
                  </a:tcPr>
                </a:tc>
                <a:tc>
                  <a:txBody>
                    <a:bodyPr/>
                    <a:lstStyle/>
                    <a:p>
                      <a:pPr marL="0" marR="0">
                        <a:lnSpc>
                          <a:spcPct val="115000"/>
                        </a:lnSpc>
                        <a:spcBef>
                          <a:spcPts val="0"/>
                        </a:spcBef>
                        <a:spcAft>
                          <a:spcPts val="0"/>
                        </a:spcAft>
                      </a:pPr>
                      <a:r>
                        <a:rPr lang="en-GB" sz="2400">
                          <a:effectLst/>
                          <a:latin typeface="Cambria" panose="02040503050406030204" pitchFamily="18" charset="0"/>
                          <a:ea typeface="Times New Roman" panose="02020603050405020304" pitchFamily="18" charset="0"/>
                          <a:cs typeface="Calibri" panose="020F0502020204030204" pitchFamily="34" charset="0"/>
                        </a:rPr>
                        <a:t>Weakly aligned</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9915" marR="69915" marT="0" marB="0">
                    <a:lnL>
                      <a:noFill/>
                    </a:lnL>
                    <a:lnR>
                      <a:noFill/>
                    </a:lnR>
                    <a:lnT>
                      <a:noFill/>
                    </a:lnT>
                    <a:lnB>
                      <a:noFill/>
                    </a:lnB>
                  </a:tcPr>
                </a:tc>
                <a:extLst>
                  <a:ext uri="{0D108BD9-81ED-4DB2-BD59-A6C34878D82A}">
                    <a16:rowId xmlns:a16="http://schemas.microsoft.com/office/drawing/2014/main" val="553719532"/>
                  </a:ext>
                </a:extLst>
              </a:tr>
              <a:tr h="444829">
                <a:tc>
                  <a:txBody>
                    <a:bodyPr/>
                    <a:lstStyle/>
                    <a:p>
                      <a:pPr marL="0" marR="0">
                        <a:lnSpc>
                          <a:spcPct val="115000"/>
                        </a:lnSpc>
                        <a:spcBef>
                          <a:spcPts val="0"/>
                        </a:spcBef>
                        <a:spcAft>
                          <a:spcPts val="0"/>
                        </a:spcAft>
                      </a:pPr>
                      <a:r>
                        <a:rPr lang="en-GB" sz="2400">
                          <a:effectLst/>
                          <a:latin typeface="Cambria" panose="02040503050406030204" pitchFamily="18" charset="0"/>
                          <a:ea typeface="Times New Roman" panose="02020603050405020304" pitchFamily="18" charset="0"/>
                          <a:cs typeface="Calibri" panose="020F0502020204030204" pitchFamily="34" charset="0"/>
                        </a:rPr>
                        <a:t>Tajikistan</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9915" marR="69915" marT="0" marB="0">
                    <a:lnL>
                      <a:noFill/>
                    </a:lnL>
                    <a:lnR>
                      <a:noFill/>
                    </a:lnR>
                    <a:lnT>
                      <a:noFill/>
                    </a:lnT>
                    <a:lnB>
                      <a:noFill/>
                    </a:lnB>
                  </a:tcPr>
                </a:tc>
                <a:tc>
                  <a:txBody>
                    <a:bodyPr/>
                    <a:lstStyle/>
                    <a:p>
                      <a:pPr marL="0" marR="0">
                        <a:lnSpc>
                          <a:spcPct val="115000"/>
                        </a:lnSpc>
                        <a:spcBef>
                          <a:spcPts val="0"/>
                        </a:spcBef>
                        <a:spcAft>
                          <a:spcPts val="0"/>
                        </a:spcAft>
                      </a:pPr>
                      <a:r>
                        <a:rPr lang="en-GB" sz="2400">
                          <a:effectLst/>
                          <a:latin typeface="Cambria" panose="02040503050406030204" pitchFamily="18" charset="0"/>
                          <a:ea typeface="Times New Roman" panose="02020603050405020304" pitchFamily="18" charset="0"/>
                          <a:cs typeface="Calibri" panose="020F0502020204030204" pitchFamily="34" charset="0"/>
                        </a:rPr>
                        <a:t>Negative</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9915" marR="69915" marT="0" marB="0">
                    <a:lnL>
                      <a:noFill/>
                    </a:lnL>
                    <a:lnR>
                      <a:noFill/>
                    </a:lnR>
                    <a:lnT>
                      <a:noFill/>
                    </a:lnT>
                    <a:lnB>
                      <a:noFill/>
                    </a:lnB>
                  </a:tcPr>
                </a:tc>
                <a:tc>
                  <a:txBody>
                    <a:bodyPr/>
                    <a:lstStyle/>
                    <a:p>
                      <a:pPr marL="0" marR="0">
                        <a:lnSpc>
                          <a:spcPct val="115000"/>
                        </a:lnSpc>
                        <a:spcBef>
                          <a:spcPts val="0"/>
                        </a:spcBef>
                        <a:spcAft>
                          <a:spcPts val="0"/>
                        </a:spcAft>
                      </a:pPr>
                      <a:r>
                        <a:rPr lang="en-GB" sz="2400">
                          <a:effectLst/>
                          <a:latin typeface="Cambria" panose="02040503050406030204" pitchFamily="18" charset="0"/>
                          <a:ea typeface="Times New Roman" panose="02020603050405020304" pitchFamily="18" charset="0"/>
                          <a:cs typeface="Calibri" panose="020F0502020204030204" pitchFamily="34" charset="0"/>
                        </a:rPr>
                        <a:t>Low ambition</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9915" marR="69915" marT="0" marB="0">
                    <a:lnL>
                      <a:noFill/>
                    </a:lnL>
                    <a:lnR>
                      <a:noFill/>
                    </a:lnR>
                    <a:lnT>
                      <a:noFill/>
                    </a:lnT>
                    <a:lnB>
                      <a:noFill/>
                    </a:lnB>
                  </a:tcPr>
                </a:tc>
                <a:tc>
                  <a:txBody>
                    <a:bodyPr/>
                    <a:lstStyle/>
                    <a:p>
                      <a:pPr marL="0" marR="0">
                        <a:lnSpc>
                          <a:spcPct val="115000"/>
                        </a:lnSpc>
                        <a:spcBef>
                          <a:spcPts val="0"/>
                        </a:spcBef>
                        <a:spcAft>
                          <a:spcPts val="0"/>
                        </a:spcAft>
                      </a:pPr>
                      <a:r>
                        <a:rPr lang="en-GB" sz="2400">
                          <a:effectLst/>
                          <a:latin typeface="Cambria" panose="02040503050406030204" pitchFamily="18" charset="0"/>
                          <a:ea typeface="Times New Roman" panose="02020603050405020304" pitchFamily="18" charset="0"/>
                          <a:cs typeface="Calibri" panose="020F0502020204030204" pitchFamily="34" charset="0"/>
                        </a:rPr>
                        <a:t>Not aligned</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9915" marR="69915" marT="0" marB="0">
                    <a:lnL>
                      <a:noFill/>
                    </a:lnL>
                    <a:lnR>
                      <a:noFill/>
                    </a:lnR>
                    <a:lnT>
                      <a:noFill/>
                    </a:lnT>
                    <a:lnB>
                      <a:noFill/>
                    </a:lnB>
                  </a:tcPr>
                </a:tc>
                <a:extLst>
                  <a:ext uri="{0D108BD9-81ED-4DB2-BD59-A6C34878D82A}">
                    <a16:rowId xmlns:a16="http://schemas.microsoft.com/office/drawing/2014/main" val="310305040"/>
                  </a:ext>
                </a:extLst>
              </a:tr>
              <a:tr h="444829">
                <a:tc>
                  <a:txBody>
                    <a:bodyPr/>
                    <a:lstStyle/>
                    <a:p>
                      <a:pPr marL="0" marR="0">
                        <a:lnSpc>
                          <a:spcPct val="115000"/>
                        </a:lnSpc>
                        <a:spcBef>
                          <a:spcPts val="0"/>
                        </a:spcBef>
                        <a:spcAft>
                          <a:spcPts val="0"/>
                        </a:spcAft>
                      </a:pPr>
                      <a:r>
                        <a:rPr lang="en-GB" sz="2400">
                          <a:effectLst/>
                          <a:latin typeface="Cambria" panose="02040503050406030204" pitchFamily="18" charset="0"/>
                          <a:ea typeface="Times New Roman" panose="02020603050405020304" pitchFamily="18" charset="0"/>
                          <a:cs typeface="Calibri" panose="020F0502020204030204" pitchFamily="34" charset="0"/>
                        </a:rPr>
                        <a:t>Uzbekistan</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9915" marR="69915"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GB" sz="2400">
                          <a:effectLst/>
                          <a:latin typeface="Cambria" panose="02040503050406030204" pitchFamily="18" charset="0"/>
                          <a:ea typeface="Times New Roman" panose="02020603050405020304" pitchFamily="18" charset="0"/>
                          <a:cs typeface="Calibri" panose="020F0502020204030204" pitchFamily="34" charset="0"/>
                        </a:rPr>
                        <a:t>Mixed</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9915" marR="69915"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GB" sz="2400">
                          <a:effectLst/>
                          <a:latin typeface="Cambria" panose="02040503050406030204" pitchFamily="18" charset="0"/>
                          <a:ea typeface="Times New Roman" panose="02020603050405020304" pitchFamily="18" charset="0"/>
                          <a:cs typeface="Calibri" panose="020F0502020204030204" pitchFamily="34" charset="0"/>
                        </a:rPr>
                        <a:t>Low ambition</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9915" marR="69915"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GB" sz="2400">
                          <a:effectLst/>
                          <a:latin typeface="Cambria" panose="02040503050406030204" pitchFamily="18" charset="0"/>
                          <a:ea typeface="Times New Roman" panose="02020603050405020304" pitchFamily="18" charset="0"/>
                          <a:cs typeface="Calibri" panose="020F0502020204030204" pitchFamily="34" charset="0"/>
                        </a:rPr>
                        <a:t>Aligned</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9915" marR="69915" marT="0" marB="0">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67604588"/>
                  </a:ext>
                </a:extLst>
              </a:tr>
            </a:tbl>
          </a:graphicData>
        </a:graphic>
      </p:graphicFrame>
    </p:spTree>
    <p:extLst>
      <p:ext uri="{BB962C8B-B14F-4D97-AF65-F5344CB8AC3E}">
        <p14:creationId xmlns:p14="http://schemas.microsoft.com/office/powerpoint/2010/main" val="40610796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127931A-A240-46D7-B85E-98C1AB8A2B0F}"/>
              </a:ext>
            </a:extLst>
          </p:cNvPr>
          <p:cNvSpPr>
            <a:spLocks noGrp="1"/>
          </p:cNvSpPr>
          <p:nvPr>
            <p:ph type="title"/>
          </p:nvPr>
        </p:nvSpPr>
        <p:spPr>
          <a:xfrm>
            <a:off x="524741" y="620392"/>
            <a:ext cx="3808268" cy="5504688"/>
          </a:xfrm>
        </p:spPr>
        <p:txBody>
          <a:bodyPr>
            <a:normAutofit/>
          </a:bodyPr>
          <a:lstStyle/>
          <a:p>
            <a:r>
              <a:rPr lang="en-US" sz="6000" b="1">
                <a:solidFill>
                  <a:schemeClr val="bg1"/>
                </a:solidFill>
              </a:rPr>
              <a:t>Summary</a:t>
            </a:r>
          </a:p>
        </p:txBody>
      </p:sp>
      <p:graphicFrame>
        <p:nvGraphicFramePr>
          <p:cNvPr id="5" name="Content Placeholder 2">
            <a:extLst>
              <a:ext uri="{FF2B5EF4-FFF2-40B4-BE49-F238E27FC236}">
                <a16:creationId xmlns:a16="http://schemas.microsoft.com/office/drawing/2014/main" id="{2AAD5B50-BEBF-CA4E-7395-E5D48F3582B3}"/>
              </a:ext>
            </a:extLst>
          </p:cNvPr>
          <p:cNvGraphicFramePr>
            <a:graphicFrameLocks noGrp="1"/>
          </p:cNvGraphicFramePr>
          <p:nvPr>
            <p:ph idx="1"/>
            <p:extLst>
              <p:ext uri="{D42A27DB-BD31-4B8C-83A1-F6EECF244321}">
                <p14:modId xmlns:p14="http://schemas.microsoft.com/office/powerpoint/2010/main" val="2981155649"/>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37964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AFB8F-A51C-4C6B-9892-B26BD763F458}"/>
              </a:ext>
            </a:extLst>
          </p:cNvPr>
          <p:cNvSpPr>
            <a:spLocks noGrp="1"/>
          </p:cNvSpPr>
          <p:nvPr>
            <p:ph type="title"/>
          </p:nvPr>
        </p:nvSpPr>
        <p:spPr/>
        <p:txBody>
          <a:bodyPr/>
          <a:lstStyle/>
          <a:p>
            <a:endParaRPr lang="en-US"/>
          </a:p>
        </p:txBody>
      </p:sp>
      <p:sp>
        <p:nvSpPr>
          <p:cNvPr id="5" name="TextBox 4">
            <a:extLst>
              <a:ext uri="{FF2B5EF4-FFF2-40B4-BE49-F238E27FC236}">
                <a16:creationId xmlns:a16="http://schemas.microsoft.com/office/drawing/2014/main" id="{53CD2ABB-EA37-401B-B8CA-3F66A0EC6B68}"/>
              </a:ext>
            </a:extLst>
          </p:cNvPr>
          <p:cNvSpPr txBox="1"/>
          <p:nvPr/>
        </p:nvSpPr>
        <p:spPr>
          <a:xfrm>
            <a:off x="7442522" y="6296628"/>
            <a:ext cx="3911278" cy="369332"/>
          </a:xfrm>
          <a:prstGeom prst="rect">
            <a:avLst/>
          </a:prstGeom>
          <a:noFill/>
        </p:spPr>
        <p:txBody>
          <a:bodyPr wrap="square" rtlCol="0">
            <a:spAutoFit/>
          </a:bodyPr>
          <a:lstStyle/>
          <a:p>
            <a:r>
              <a:rPr lang="en-US" dirty="0"/>
              <a:t>Source</a:t>
            </a:r>
            <a:r>
              <a:rPr lang="ru-RU" dirty="0"/>
              <a:t>: </a:t>
            </a:r>
            <a:r>
              <a:rPr lang="en-US" dirty="0"/>
              <a:t>NDC and CAREC 2015</a:t>
            </a:r>
          </a:p>
        </p:txBody>
      </p:sp>
      <p:sp>
        <p:nvSpPr>
          <p:cNvPr id="6" name="Content Placeholder 5">
            <a:extLst>
              <a:ext uri="{FF2B5EF4-FFF2-40B4-BE49-F238E27FC236}">
                <a16:creationId xmlns:a16="http://schemas.microsoft.com/office/drawing/2014/main" id="{2DBDFE74-B5D8-43D1-B88E-4C8718ED05B5}"/>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FCE79C91-8A0F-4D95-ADEE-91B5CDB39658}"/>
              </a:ext>
            </a:extLst>
          </p:cNvPr>
          <p:cNvPicPr>
            <a:picLocks noChangeAspect="1"/>
          </p:cNvPicPr>
          <p:nvPr/>
        </p:nvPicPr>
        <p:blipFill>
          <a:blip r:embed="rId2"/>
          <a:stretch>
            <a:fillRect/>
          </a:stretch>
        </p:blipFill>
        <p:spPr>
          <a:xfrm>
            <a:off x="642847" y="365124"/>
            <a:ext cx="10873964" cy="5811839"/>
          </a:xfrm>
          <a:prstGeom prst="rect">
            <a:avLst/>
          </a:prstGeom>
        </p:spPr>
      </p:pic>
    </p:spTree>
    <p:extLst>
      <p:ext uri="{BB962C8B-B14F-4D97-AF65-F5344CB8AC3E}">
        <p14:creationId xmlns:p14="http://schemas.microsoft.com/office/powerpoint/2010/main" val="11931399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1E2097B1-0C2F-47E4-8B4E-B22FCE3D5B64}"/>
              </a:ext>
            </a:extLst>
          </p:cNvPr>
          <p:cNvSpPr>
            <a:spLocks noGrp="1"/>
          </p:cNvSpPr>
          <p:nvPr>
            <p:ph type="ctrTitle"/>
          </p:nvPr>
        </p:nvSpPr>
        <p:spPr>
          <a:xfrm>
            <a:off x="643468" y="643467"/>
            <a:ext cx="4620584" cy="4567137"/>
          </a:xfrm>
        </p:spPr>
        <p:txBody>
          <a:bodyPr>
            <a:normAutofit/>
          </a:bodyPr>
          <a:lstStyle/>
          <a:p>
            <a:pPr algn="l"/>
            <a:r>
              <a:rPr lang="en-US" sz="4400"/>
              <a:t>Thank you for your attention!</a:t>
            </a:r>
          </a:p>
        </p:txBody>
      </p:sp>
      <p:sp>
        <p:nvSpPr>
          <p:cNvPr id="5" name="Subtitle 4">
            <a:extLst>
              <a:ext uri="{FF2B5EF4-FFF2-40B4-BE49-F238E27FC236}">
                <a16:creationId xmlns:a16="http://schemas.microsoft.com/office/drawing/2014/main" id="{7B48E1FD-5902-4EEC-BECF-415CA556ECDA}"/>
              </a:ext>
            </a:extLst>
          </p:cNvPr>
          <p:cNvSpPr>
            <a:spLocks noGrp="1"/>
          </p:cNvSpPr>
          <p:nvPr>
            <p:ph type="subTitle" idx="1"/>
          </p:nvPr>
        </p:nvSpPr>
        <p:spPr>
          <a:xfrm>
            <a:off x="643467" y="5277684"/>
            <a:ext cx="4620584" cy="775494"/>
          </a:xfrm>
        </p:spPr>
        <p:txBody>
          <a:bodyPr>
            <a:normAutofit/>
          </a:bodyPr>
          <a:lstStyle/>
          <a:p>
            <a:pPr algn="l"/>
            <a:r>
              <a:rPr lang="en-US" dirty="0">
                <a:hlinkClick r:id="rId3"/>
              </a:rPr>
              <a:t>r.sabyrbekov@osce-academy.net</a:t>
            </a:r>
            <a:r>
              <a:rPr lang="en-US" dirty="0"/>
              <a:t> </a:t>
            </a:r>
            <a:endParaRPr lang="en-US"/>
          </a:p>
        </p:txBody>
      </p:sp>
      <p:pic>
        <p:nvPicPr>
          <p:cNvPr id="7" name="Picture 6">
            <a:extLst>
              <a:ext uri="{FF2B5EF4-FFF2-40B4-BE49-F238E27FC236}">
                <a16:creationId xmlns:a16="http://schemas.microsoft.com/office/drawing/2014/main" id="{FE617DE6-F6D1-6682-EA72-58847CFB7240}"/>
              </a:ext>
            </a:extLst>
          </p:cNvPr>
          <p:cNvPicPr>
            <a:picLocks noChangeAspect="1"/>
          </p:cNvPicPr>
          <p:nvPr/>
        </p:nvPicPr>
        <p:blipFill rotWithShape="1">
          <a:blip r:embed="rId4"/>
          <a:srcRect l="13053"/>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857747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700"/>
                                        <p:tgtEl>
                                          <p:spTgt spid="5">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4"/>
                                        </p:tgtEl>
                                        <p:attrNameLst>
                                          <p:attrName>style.visibility</p:attrName>
                                        </p:attrNameLst>
                                      </p:cBhvr>
                                      <p:to>
                                        <p:strVal val="visible"/>
                                      </p:to>
                                    </p:set>
                                    <p:animEffect transition="in" filter="fade">
                                      <p:cBhvr>
                                        <p:cTn id="10"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589A3CB3-7E94-4D44-8BD3-6DDAA2F8D7F9}"/>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b="1">
                <a:solidFill>
                  <a:srgbClr val="FFFFFF"/>
                </a:solidFill>
              </a:rPr>
              <a:t>Kazakhstan Energy State and Policy</a:t>
            </a:r>
          </a:p>
        </p:txBody>
      </p:sp>
      <p:cxnSp>
        <p:nvCxnSpPr>
          <p:cNvPr id="17" name="Straight Connector 16">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9" name="Content Placeholder 8">
            <a:extLst>
              <a:ext uri="{FF2B5EF4-FFF2-40B4-BE49-F238E27FC236}">
                <a16:creationId xmlns:a16="http://schemas.microsoft.com/office/drawing/2014/main" id="{40A46166-E52D-4227-9578-82E98E6512AA}"/>
              </a:ext>
            </a:extLst>
          </p:cNvPr>
          <p:cNvPicPr>
            <a:picLocks noGrp="1" noChangeAspect="1"/>
          </p:cNvPicPr>
          <p:nvPr>
            <p:ph sz="half" idx="1"/>
          </p:nvPr>
        </p:nvPicPr>
        <p:blipFill>
          <a:blip r:embed="rId3"/>
          <a:stretch>
            <a:fillRect/>
          </a:stretch>
        </p:blipFill>
        <p:spPr>
          <a:xfrm>
            <a:off x="331567" y="2761582"/>
            <a:ext cx="5455917" cy="3328108"/>
          </a:xfrm>
          <a:prstGeom prst="rect">
            <a:avLst/>
          </a:prstGeom>
        </p:spPr>
      </p:pic>
      <p:cxnSp>
        <p:nvCxnSpPr>
          <p:cNvPr id="19" name="Straight Connector 18">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10" name="Content Placeholder 9">
            <a:extLst>
              <a:ext uri="{FF2B5EF4-FFF2-40B4-BE49-F238E27FC236}">
                <a16:creationId xmlns:a16="http://schemas.microsoft.com/office/drawing/2014/main" id="{89D30C6D-7B7A-47A0-A55F-E1BA9ABA2034}"/>
              </a:ext>
            </a:extLst>
          </p:cNvPr>
          <p:cNvPicPr>
            <a:picLocks noGrp="1" noChangeAspect="1"/>
          </p:cNvPicPr>
          <p:nvPr>
            <p:ph sz="half" idx="2"/>
          </p:nvPr>
        </p:nvPicPr>
        <p:blipFill>
          <a:blip r:embed="rId4"/>
          <a:stretch>
            <a:fillRect/>
          </a:stretch>
        </p:blipFill>
        <p:spPr>
          <a:xfrm>
            <a:off x="6445073" y="2836601"/>
            <a:ext cx="5455917" cy="3178071"/>
          </a:xfrm>
          <a:prstGeom prst="rect">
            <a:avLst/>
          </a:prstGeom>
        </p:spPr>
      </p:pic>
    </p:spTree>
    <p:extLst>
      <p:ext uri="{BB962C8B-B14F-4D97-AF65-F5344CB8AC3E}">
        <p14:creationId xmlns:p14="http://schemas.microsoft.com/office/powerpoint/2010/main" val="7314164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2776A83-ECD4-4136-873B-80773459202C}"/>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b="1">
                <a:solidFill>
                  <a:srgbClr val="FFFFFF"/>
                </a:solidFill>
              </a:rPr>
              <a:t>Kyrgyzstan Energy State and Policy</a:t>
            </a:r>
          </a:p>
        </p:txBody>
      </p:sp>
      <p:cxnSp>
        <p:nvCxnSpPr>
          <p:cNvPr id="16" name="Straight Connector 15">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8" name="Content Placeholder 7">
            <a:extLst>
              <a:ext uri="{FF2B5EF4-FFF2-40B4-BE49-F238E27FC236}">
                <a16:creationId xmlns:a16="http://schemas.microsoft.com/office/drawing/2014/main" id="{4A9C6FDB-E510-4B3F-A67E-EDB0E323E928}"/>
              </a:ext>
            </a:extLst>
          </p:cNvPr>
          <p:cNvPicPr>
            <a:picLocks noGrp="1" noChangeAspect="1"/>
          </p:cNvPicPr>
          <p:nvPr>
            <p:ph sz="half" idx="1"/>
          </p:nvPr>
        </p:nvPicPr>
        <p:blipFill>
          <a:blip r:embed="rId3"/>
          <a:stretch>
            <a:fillRect/>
          </a:stretch>
        </p:blipFill>
        <p:spPr>
          <a:xfrm>
            <a:off x="331567" y="2747942"/>
            <a:ext cx="5455917" cy="3355388"/>
          </a:xfrm>
          <a:prstGeom prst="rect">
            <a:avLst/>
          </a:prstGeom>
        </p:spPr>
      </p:pic>
      <p:cxnSp>
        <p:nvCxnSpPr>
          <p:cNvPr id="18" name="Straight Connector 17">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9" name="Content Placeholder 8">
            <a:extLst>
              <a:ext uri="{FF2B5EF4-FFF2-40B4-BE49-F238E27FC236}">
                <a16:creationId xmlns:a16="http://schemas.microsoft.com/office/drawing/2014/main" id="{E3F44BDB-B19B-4DB2-A67D-3F7B2F1600E8}"/>
              </a:ext>
            </a:extLst>
          </p:cNvPr>
          <p:cNvPicPr>
            <a:picLocks noGrp="1" noChangeAspect="1"/>
          </p:cNvPicPr>
          <p:nvPr>
            <p:ph sz="half" idx="2"/>
          </p:nvPr>
        </p:nvPicPr>
        <p:blipFill>
          <a:blip r:embed="rId4"/>
          <a:stretch>
            <a:fillRect/>
          </a:stretch>
        </p:blipFill>
        <p:spPr>
          <a:xfrm>
            <a:off x="6445073" y="2775222"/>
            <a:ext cx="5455917" cy="3300829"/>
          </a:xfrm>
          <a:prstGeom prst="rect">
            <a:avLst/>
          </a:prstGeom>
        </p:spPr>
      </p:pic>
    </p:spTree>
    <p:extLst>
      <p:ext uri="{BB962C8B-B14F-4D97-AF65-F5344CB8AC3E}">
        <p14:creationId xmlns:p14="http://schemas.microsoft.com/office/powerpoint/2010/main" val="17738996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A76571-0CD1-41BB-A35B-63C5B6110FCE}"/>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b="1">
                <a:solidFill>
                  <a:srgbClr val="FFFFFF"/>
                </a:solidFill>
              </a:rPr>
              <a:t>Tajikistan Energy State and Policy</a:t>
            </a:r>
            <a:endParaRPr lang="en-US" sz="5400">
              <a:solidFill>
                <a:srgbClr val="FFFFFF"/>
              </a:solidFill>
            </a:endParaRPr>
          </a:p>
        </p:txBody>
      </p:sp>
      <p:cxnSp>
        <p:nvCxnSpPr>
          <p:cNvPr id="16" name="Straight Connector 15">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8" name="Content Placeholder 7">
            <a:extLst>
              <a:ext uri="{FF2B5EF4-FFF2-40B4-BE49-F238E27FC236}">
                <a16:creationId xmlns:a16="http://schemas.microsoft.com/office/drawing/2014/main" id="{53CD88E1-381E-42B3-8111-26410612A5D1}"/>
              </a:ext>
            </a:extLst>
          </p:cNvPr>
          <p:cNvPicPr>
            <a:picLocks noGrp="1" noChangeAspect="1"/>
          </p:cNvPicPr>
          <p:nvPr>
            <p:ph sz="half" idx="1"/>
          </p:nvPr>
        </p:nvPicPr>
        <p:blipFill>
          <a:blip r:embed="rId3"/>
          <a:stretch>
            <a:fillRect/>
          </a:stretch>
        </p:blipFill>
        <p:spPr>
          <a:xfrm>
            <a:off x="331567" y="2666103"/>
            <a:ext cx="5455917" cy="3519066"/>
          </a:xfrm>
          <a:prstGeom prst="rect">
            <a:avLst/>
          </a:prstGeom>
        </p:spPr>
      </p:pic>
      <p:cxnSp>
        <p:nvCxnSpPr>
          <p:cNvPr id="18" name="Straight Connector 17">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9" name="Content Placeholder 8">
            <a:extLst>
              <a:ext uri="{FF2B5EF4-FFF2-40B4-BE49-F238E27FC236}">
                <a16:creationId xmlns:a16="http://schemas.microsoft.com/office/drawing/2014/main" id="{E687F7EE-4027-417D-A02A-90F531276C0A}"/>
              </a:ext>
            </a:extLst>
          </p:cNvPr>
          <p:cNvPicPr>
            <a:picLocks noGrp="1" noChangeAspect="1"/>
          </p:cNvPicPr>
          <p:nvPr>
            <p:ph sz="half" idx="2"/>
          </p:nvPr>
        </p:nvPicPr>
        <p:blipFill>
          <a:blip r:embed="rId4"/>
          <a:stretch>
            <a:fillRect/>
          </a:stretch>
        </p:blipFill>
        <p:spPr>
          <a:xfrm>
            <a:off x="6445073" y="2700203"/>
            <a:ext cx="5455917" cy="3450866"/>
          </a:xfrm>
          <a:prstGeom prst="rect">
            <a:avLst/>
          </a:prstGeom>
        </p:spPr>
      </p:pic>
    </p:spTree>
    <p:extLst>
      <p:ext uri="{BB962C8B-B14F-4D97-AF65-F5344CB8AC3E}">
        <p14:creationId xmlns:p14="http://schemas.microsoft.com/office/powerpoint/2010/main" val="36120562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82589D5B-625A-4530-94B0-419AD80BE28F}"/>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b="1">
                <a:solidFill>
                  <a:srgbClr val="FFFFFF"/>
                </a:solidFill>
              </a:rPr>
              <a:t>Usbekistan Energy State and Policy</a:t>
            </a:r>
            <a:endParaRPr lang="en-US" sz="5400">
              <a:solidFill>
                <a:srgbClr val="FFFFFF"/>
              </a:solidFill>
            </a:endParaRPr>
          </a:p>
        </p:txBody>
      </p:sp>
      <p:cxnSp>
        <p:nvCxnSpPr>
          <p:cNvPr id="16" name="Straight Connector 15">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8" name="Content Placeholder 7">
            <a:extLst>
              <a:ext uri="{FF2B5EF4-FFF2-40B4-BE49-F238E27FC236}">
                <a16:creationId xmlns:a16="http://schemas.microsoft.com/office/drawing/2014/main" id="{7221F266-3E1D-4639-9937-0C8AA589518C}"/>
              </a:ext>
            </a:extLst>
          </p:cNvPr>
          <p:cNvPicPr>
            <a:picLocks noGrp="1" noChangeAspect="1"/>
          </p:cNvPicPr>
          <p:nvPr>
            <p:ph sz="half" idx="1"/>
          </p:nvPr>
        </p:nvPicPr>
        <p:blipFill>
          <a:blip r:embed="rId3"/>
          <a:stretch>
            <a:fillRect/>
          </a:stretch>
        </p:blipFill>
        <p:spPr>
          <a:xfrm>
            <a:off x="331567" y="2727482"/>
            <a:ext cx="5455917" cy="3396308"/>
          </a:xfrm>
          <a:prstGeom prst="rect">
            <a:avLst/>
          </a:prstGeom>
        </p:spPr>
      </p:pic>
      <p:cxnSp>
        <p:nvCxnSpPr>
          <p:cNvPr id="18" name="Straight Connector 17">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9" name="Content Placeholder 8">
            <a:extLst>
              <a:ext uri="{FF2B5EF4-FFF2-40B4-BE49-F238E27FC236}">
                <a16:creationId xmlns:a16="http://schemas.microsoft.com/office/drawing/2014/main" id="{4727EF35-9B7F-49D5-AE3D-4E759083A37B}"/>
              </a:ext>
            </a:extLst>
          </p:cNvPr>
          <p:cNvPicPr>
            <a:picLocks noGrp="1" noChangeAspect="1"/>
          </p:cNvPicPr>
          <p:nvPr>
            <p:ph sz="half" idx="2"/>
          </p:nvPr>
        </p:nvPicPr>
        <p:blipFill>
          <a:blip r:embed="rId4"/>
          <a:stretch>
            <a:fillRect/>
          </a:stretch>
        </p:blipFill>
        <p:spPr>
          <a:xfrm>
            <a:off x="6445073" y="2809321"/>
            <a:ext cx="5455917" cy="3232630"/>
          </a:xfrm>
          <a:prstGeom prst="rect">
            <a:avLst/>
          </a:prstGeom>
        </p:spPr>
      </p:pic>
    </p:spTree>
    <p:extLst>
      <p:ext uri="{BB962C8B-B14F-4D97-AF65-F5344CB8AC3E}">
        <p14:creationId xmlns:p14="http://schemas.microsoft.com/office/powerpoint/2010/main" val="30834187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55620-C8E3-406E-8C59-7069EEF71038}"/>
              </a:ext>
            </a:extLst>
          </p:cNvPr>
          <p:cNvSpPr>
            <a:spLocks noGrp="1"/>
          </p:cNvSpPr>
          <p:nvPr>
            <p:ph type="title"/>
          </p:nvPr>
        </p:nvSpPr>
        <p:spPr/>
        <p:txBody>
          <a:bodyPr/>
          <a:lstStyle/>
          <a:p>
            <a:r>
              <a:rPr lang="en-US" b="1" dirty="0"/>
              <a:t>Energy Intensity </a:t>
            </a:r>
            <a:r>
              <a:rPr lang="ru-RU" b="1" dirty="0"/>
              <a:t>(</a:t>
            </a:r>
            <a:r>
              <a:rPr lang="en-US" b="1" dirty="0"/>
              <a:t>MJ</a:t>
            </a:r>
            <a:r>
              <a:rPr lang="ru-RU" b="1" dirty="0"/>
              <a:t>/</a:t>
            </a:r>
            <a:r>
              <a:rPr lang="en-US" b="1" dirty="0"/>
              <a:t>$GDP</a:t>
            </a:r>
            <a:r>
              <a:rPr lang="ru-RU" b="1" dirty="0"/>
              <a:t>)</a:t>
            </a:r>
            <a:endParaRPr lang="en-US" b="1" dirty="0"/>
          </a:p>
        </p:txBody>
      </p:sp>
      <p:sp>
        <p:nvSpPr>
          <p:cNvPr id="3" name="Content Placeholder 2">
            <a:extLst>
              <a:ext uri="{FF2B5EF4-FFF2-40B4-BE49-F238E27FC236}">
                <a16:creationId xmlns:a16="http://schemas.microsoft.com/office/drawing/2014/main" id="{2D8ACD01-61CF-4317-8367-6FEC34E7555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3EBA87D6-0449-4486-992E-EE79BD377A8F}"/>
              </a:ext>
            </a:extLst>
          </p:cNvPr>
          <p:cNvPicPr>
            <a:picLocks noChangeAspect="1"/>
          </p:cNvPicPr>
          <p:nvPr/>
        </p:nvPicPr>
        <p:blipFill>
          <a:blip r:embed="rId3"/>
          <a:stretch>
            <a:fillRect/>
          </a:stretch>
        </p:blipFill>
        <p:spPr>
          <a:xfrm>
            <a:off x="838200" y="1777334"/>
            <a:ext cx="9953038" cy="4470713"/>
          </a:xfrm>
          <a:prstGeom prst="rect">
            <a:avLst/>
          </a:prstGeom>
        </p:spPr>
      </p:pic>
      <p:sp>
        <p:nvSpPr>
          <p:cNvPr id="5" name="TextBox 4">
            <a:extLst>
              <a:ext uri="{FF2B5EF4-FFF2-40B4-BE49-F238E27FC236}">
                <a16:creationId xmlns:a16="http://schemas.microsoft.com/office/drawing/2014/main" id="{C0B611E8-7508-4CB5-A931-FBE36B0A1CAC}"/>
              </a:ext>
            </a:extLst>
          </p:cNvPr>
          <p:cNvSpPr txBox="1"/>
          <p:nvPr/>
        </p:nvSpPr>
        <p:spPr>
          <a:xfrm>
            <a:off x="6096000" y="6248047"/>
            <a:ext cx="5825923" cy="646331"/>
          </a:xfrm>
          <a:prstGeom prst="rect">
            <a:avLst/>
          </a:prstGeom>
          <a:noFill/>
        </p:spPr>
        <p:txBody>
          <a:bodyPr wrap="square" rtlCol="0">
            <a:spAutoFit/>
          </a:bodyPr>
          <a:lstStyle/>
          <a:p>
            <a:r>
              <a:rPr lang="en-US" dirty="0"/>
              <a:t>Source: World Development Indicators, World Bank</a:t>
            </a:r>
            <a:endParaRPr lang="ru-RU" dirty="0"/>
          </a:p>
          <a:p>
            <a:endParaRPr lang="en-US" dirty="0"/>
          </a:p>
        </p:txBody>
      </p:sp>
    </p:spTree>
    <p:extLst>
      <p:ext uri="{BB962C8B-B14F-4D97-AF65-F5344CB8AC3E}">
        <p14:creationId xmlns:p14="http://schemas.microsoft.com/office/powerpoint/2010/main" val="40036130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98FBF-6D30-4E2D-A4D8-8675F2A81657}"/>
              </a:ext>
            </a:extLst>
          </p:cNvPr>
          <p:cNvSpPr>
            <a:spLocks noGrp="1"/>
          </p:cNvSpPr>
          <p:nvPr>
            <p:ph type="title"/>
          </p:nvPr>
        </p:nvSpPr>
        <p:spPr/>
        <p:txBody>
          <a:bodyPr/>
          <a:lstStyle/>
          <a:p>
            <a:r>
              <a:rPr lang="en-US" b="1"/>
              <a:t>Renewable Energy Production </a:t>
            </a:r>
            <a:r>
              <a:rPr lang="ru-RU" b="1"/>
              <a:t>(% </a:t>
            </a:r>
            <a:r>
              <a:rPr lang="en-US" b="1"/>
              <a:t>total</a:t>
            </a:r>
            <a:r>
              <a:rPr lang="ru-RU" b="1"/>
              <a:t>)</a:t>
            </a:r>
            <a:endParaRPr lang="en-US" b="1" dirty="0"/>
          </a:p>
        </p:txBody>
      </p:sp>
      <p:pic>
        <p:nvPicPr>
          <p:cNvPr id="4" name="Content Placeholder 3">
            <a:extLst>
              <a:ext uri="{FF2B5EF4-FFF2-40B4-BE49-F238E27FC236}">
                <a16:creationId xmlns:a16="http://schemas.microsoft.com/office/drawing/2014/main" id="{AF5DA794-312C-493A-94F0-CD7E1D8DBEFA}"/>
              </a:ext>
            </a:extLst>
          </p:cNvPr>
          <p:cNvPicPr>
            <a:picLocks noGrp="1" noChangeAspect="1"/>
          </p:cNvPicPr>
          <p:nvPr>
            <p:ph idx="1"/>
          </p:nvPr>
        </p:nvPicPr>
        <p:blipFill>
          <a:blip r:embed="rId2"/>
          <a:stretch>
            <a:fillRect/>
          </a:stretch>
        </p:blipFill>
        <p:spPr>
          <a:xfrm>
            <a:off x="706056" y="1825625"/>
            <a:ext cx="9052191" cy="4351338"/>
          </a:xfrm>
          <a:prstGeom prst="rect">
            <a:avLst/>
          </a:prstGeom>
        </p:spPr>
      </p:pic>
      <p:sp>
        <p:nvSpPr>
          <p:cNvPr id="5" name="TextBox 4">
            <a:extLst>
              <a:ext uri="{FF2B5EF4-FFF2-40B4-BE49-F238E27FC236}">
                <a16:creationId xmlns:a16="http://schemas.microsoft.com/office/drawing/2014/main" id="{149784E3-155F-428E-A0D8-3C66726A6999}"/>
              </a:ext>
            </a:extLst>
          </p:cNvPr>
          <p:cNvSpPr txBox="1"/>
          <p:nvPr/>
        </p:nvSpPr>
        <p:spPr>
          <a:xfrm>
            <a:off x="7639291" y="6248047"/>
            <a:ext cx="3345084" cy="646331"/>
          </a:xfrm>
          <a:prstGeom prst="rect">
            <a:avLst/>
          </a:prstGeom>
          <a:noFill/>
        </p:spPr>
        <p:txBody>
          <a:bodyPr wrap="square" rtlCol="0">
            <a:spAutoFit/>
          </a:bodyPr>
          <a:lstStyle/>
          <a:p>
            <a:r>
              <a:rPr lang="en-US"/>
              <a:t>Source: WDI World Bank</a:t>
            </a:r>
            <a:endParaRPr lang="ru-RU"/>
          </a:p>
          <a:p>
            <a:endParaRPr lang="en-US" dirty="0"/>
          </a:p>
        </p:txBody>
      </p:sp>
    </p:spTree>
    <p:extLst>
      <p:ext uri="{BB962C8B-B14F-4D97-AF65-F5344CB8AC3E}">
        <p14:creationId xmlns:p14="http://schemas.microsoft.com/office/powerpoint/2010/main" val="17500598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TotalTime>
  <Words>6142</Words>
  <Application>Microsoft Office PowerPoint</Application>
  <PresentationFormat>Widescreen</PresentationFormat>
  <Paragraphs>284</Paragraphs>
  <Slides>30</Slides>
  <Notes>22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Calibri</vt:lpstr>
      <vt:lpstr>Calibri Light</vt:lpstr>
      <vt:lpstr>Cambria</vt:lpstr>
      <vt:lpstr>CIDFont+F2</vt:lpstr>
      <vt:lpstr>Office Theme</vt:lpstr>
      <vt:lpstr>Central Asia Climate Policies</vt:lpstr>
      <vt:lpstr>Content</vt:lpstr>
      <vt:lpstr>PowerPoint Presentation</vt:lpstr>
      <vt:lpstr>Kazakhstan Energy State and Policy</vt:lpstr>
      <vt:lpstr>Kyrgyzstan Energy State and Policy</vt:lpstr>
      <vt:lpstr>Tajikistan Energy State and Policy</vt:lpstr>
      <vt:lpstr>Usbekistan Energy State and Policy</vt:lpstr>
      <vt:lpstr>Energy Intensity (MJ/$GDP)</vt:lpstr>
      <vt:lpstr>Renewable Energy Production (% total)</vt:lpstr>
      <vt:lpstr>All CA countries are parties to the United Nations Framework Convention on Climate Change (UNFCCC) and the Kyoto Protocol.</vt:lpstr>
      <vt:lpstr>Kazakhstan NDC</vt:lpstr>
      <vt:lpstr>Kazakhstan Climate Policy</vt:lpstr>
      <vt:lpstr>Emissions Trading System of Kazakhstan</vt:lpstr>
      <vt:lpstr>NDC Kyrgyzstan</vt:lpstr>
      <vt:lpstr>Methodology for modeling emission scenarios (baseline and mitigation measures)</vt:lpstr>
      <vt:lpstr>Climate policy of Kyrgyzstan</vt:lpstr>
      <vt:lpstr>NDC Tajikistan</vt:lpstr>
      <vt:lpstr>Climate Policy of Tajikistan</vt:lpstr>
      <vt:lpstr>NDC Uzbekistan </vt:lpstr>
      <vt:lpstr>Climate Policy of Uzbekistan</vt:lpstr>
      <vt:lpstr>Access to global climate funding</vt:lpstr>
      <vt:lpstr>Historical trends Energy: growing reliance on fossil fuels</vt:lpstr>
      <vt:lpstr>Energy: growing reliance on fossil fuels </vt:lpstr>
      <vt:lpstr>Emissions: Small global carbon footprint but high energy intensity</vt:lpstr>
      <vt:lpstr>Central Asia is highly energy intensive</vt:lpstr>
      <vt:lpstr>Analysis of Nationally Determined Contributions</vt:lpstr>
      <vt:lpstr>Key features of the Central Asian NDCs (Source: Sabyrbekov et al. 2023)</vt:lpstr>
      <vt:lpstr>NDC and national development policies</vt:lpstr>
      <vt:lpstr>Summary</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Central Asia Climate Policies</dc:title>
  <dc:creator>Rahat Sabyrbekov</dc:creator>
  <cp:lastModifiedBy>Rahat Sabyrbekov</cp:lastModifiedBy>
  <cp:revision>2</cp:revision>
  <dcterms:created xsi:type="dcterms:W3CDTF">2022-12-02T11:13:04Z</dcterms:created>
  <dcterms:modified xsi:type="dcterms:W3CDTF">2022-12-02T11:26:58Z</dcterms:modified>
</cp:coreProperties>
</file>