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74" r:id="rId4"/>
    <p:sldId id="275" r:id="rId5"/>
    <p:sldId id="277" r:id="rId6"/>
    <p:sldId id="276" r:id="rId7"/>
    <p:sldId id="278" r:id="rId8"/>
    <p:sldId id="279" r:id="rId9"/>
    <p:sldId id="280" r:id="rId10"/>
    <p:sldId id="257" r:id="rId11"/>
    <p:sldId id="281" r:id="rId12"/>
    <p:sldId id="263" r:id="rId13"/>
    <p:sldId id="264" r:id="rId14"/>
    <p:sldId id="305" r:id="rId15"/>
    <p:sldId id="304" r:id="rId16"/>
    <p:sldId id="303" r:id="rId17"/>
    <p:sldId id="265" r:id="rId18"/>
    <p:sldId id="258" r:id="rId19"/>
    <p:sldId id="282" r:id="rId20"/>
    <p:sldId id="283" r:id="rId21"/>
    <p:sldId id="284" r:id="rId22"/>
    <p:sldId id="285" r:id="rId23"/>
    <p:sldId id="286" r:id="rId24"/>
    <p:sldId id="266" r:id="rId25"/>
    <p:sldId id="287" r:id="rId26"/>
    <p:sldId id="288" r:id="rId27"/>
    <p:sldId id="306" r:id="rId28"/>
    <p:sldId id="267" r:id="rId29"/>
    <p:sldId id="308" r:id="rId30"/>
    <p:sldId id="268" r:id="rId31"/>
    <p:sldId id="269" r:id="rId32"/>
    <p:sldId id="309" r:id="rId33"/>
    <p:sldId id="289" r:id="rId34"/>
    <p:sldId id="310" r:id="rId35"/>
    <p:sldId id="291" r:id="rId36"/>
    <p:sldId id="259" r:id="rId37"/>
    <p:sldId id="294" r:id="rId38"/>
    <p:sldId id="260" r:id="rId39"/>
    <p:sldId id="292" r:id="rId40"/>
    <p:sldId id="311" r:id="rId41"/>
    <p:sldId id="312" r:id="rId42"/>
    <p:sldId id="296" r:id="rId43"/>
    <p:sldId id="313" r:id="rId44"/>
    <p:sldId id="293" r:id="rId45"/>
    <p:sldId id="270" r:id="rId46"/>
    <p:sldId id="271" r:id="rId47"/>
    <p:sldId id="297" r:id="rId48"/>
    <p:sldId id="298" r:id="rId49"/>
    <p:sldId id="299" r:id="rId50"/>
    <p:sldId id="302" r:id="rId51"/>
    <p:sldId id="300" r:id="rId52"/>
    <p:sldId id="314" r:id="rId53"/>
    <p:sldId id="315" r:id="rId54"/>
    <p:sldId id="317" r:id="rId55"/>
    <p:sldId id="316" r:id="rId56"/>
    <p:sldId id="301" r:id="rId57"/>
    <p:sldId id="272" r:id="rId58"/>
    <p:sldId id="318" r:id="rId59"/>
    <p:sldId id="319" r:id="rId60"/>
    <p:sldId id="295" r:id="rId6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3"/>
  </p:normalViewPr>
  <p:slideViewPr>
    <p:cSldViewPr>
      <p:cViewPr varScale="1">
        <p:scale>
          <a:sx n="107" d="100"/>
          <a:sy n="107" d="100"/>
        </p:scale>
        <p:origin x="560" y="1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ru-RU"/>
          </a:p>
        </p:txBody>
      </p:sp>
      <p:sp>
        <p:nvSpPr>
          <p:cNvPr id="4" name="Date Placeholder 3"/>
          <p:cNvSpPr>
            <a:spLocks noGrp="1"/>
          </p:cNvSpPr>
          <p:nvPr>
            <p:ph type="dt" sz="half" idx="10"/>
          </p:nvPr>
        </p:nvSpPr>
        <p:spPr/>
        <p:txBody>
          <a:bodyPr/>
          <a:lstStyle/>
          <a:p>
            <a:fld id="{3C0F7905-17AD-42A4-9EAF-814781B739FF}" type="datetimeFigureOut">
              <a:rPr lang="ru-RU" smtClean="0"/>
              <a:t>08.02.2023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5C74929-74F5-4416-BE5B-5E31B3E580A3}" type="slidenum">
              <a:rPr lang="ru-RU" smtClean="0"/>
              <a:t>‹#›</a:t>
            </a:fld>
            <a:endParaRPr lang="ru-RU"/>
          </a:p>
        </p:txBody>
      </p:sp>
    </p:spTree>
    <p:extLst>
      <p:ext uri="{BB962C8B-B14F-4D97-AF65-F5344CB8AC3E}">
        <p14:creationId xmlns:p14="http://schemas.microsoft.com/office/powerpoint/2010/main" val="3633337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3C0F7905-17AD-42A4-9EAF-814781B739FF}" type="datetimeFigureOut">
              <a:rPr lang="ru-RU" smtClean="0"/>
              <a:t>08.02.2023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5C74929-74F5-4416-BE5B-5E31B3E580A3}" type="slidenum">
              <a:rPr lang="ru-RU" smtClean="0"/>
              <a:t>‹#›</a:t>
            </a:fld>
            <a:endParaRPr lang="ru-RU"/>
          </a:p>
        </p:txBody>
      </p:sp>
    </p:spTree>
    <p:extLst>
      <p:ext uri="{BB962C8B-B14F-4D97-AF65-F5344CB8AC3E}">
        <p14:creationId xmlns:p14="http://schemas.microsoft.com/office/powerpoint/2010/main" val="2717019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3C0F7905-17AD-42A4-9EAF-814781B739FF}" type="datetimeFigureOut">
              <a:rPr lang="ru-RU" smtClean="0"/>
              <a:t>08.02.2023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5C74929-74F5-4416-BE5B-5E31B3E580A3}" type="slidenum">
              <a:rPr lang="ru-RU" smtClean="0"/>
              <a:t>‹#›</a:t>
            </a:fld>
            <a:endParaRPr lang="ru-RU"/>
          </a:p>
        </p:txBody>
      </p:sp>
    </p:spTree>
    <p:extLst>
      <p:ext uri="{BB962C8B-B14F-4D97-AF65-F5344CB8AC3E}">
        <p14:creationId xmlns:p14="http://schemas.microsoft.com/office/powerpoint/2010/main" val="493775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3C0F7905-17AD-42A4-9EAF-814781B739FF}" type="datetimeFigureOut">
              <a:rPr lang="ru-RU" smtClean="0"/>
              <a:t>08.02.2023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5C74929-74F5-4416-BE5B-5E31B3E580A3}" type="slidenum">
              <a:rPr lang="ru-RU" smtClean="0"/>
              <a:t>‹#›</a:t>
            </a:fld>
            <a:endParaRPr lang="ru-RU"/>
          </a:p>
        </p:txBody>
      </p:sp>
    </p:spTree>
    <p:extLst>
      <p:ext uri="{BB962C8B-B14F-4D97-AF65-F5344CB8AC3E}">
        <p14:creationId xmlns:p14="http://schemas.microsoft.com/office/powerpoint/2010/main" val="3293121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F7905-17AD-42A4-9EAF-814781B739FF}" type="datetimeFigureOut">
              <a:rPr lang="ru-RU" smtClean="0"/>
              <a:t>08.02.2023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5C74929-74F5-4416-BE5B-5E31B3E580A3}" type="slidenum">
              <a:rPr lang="ru-RU" smtClean="0"/>
              <a:t>‹#›</a:t>
            </a:fld>
            <a:endParaRPr lang="ru-RU"/>
          </a:p>
        </p:txBody>
      </p:sp>
    </p:spTree>
    <p:extLst>
      <p:ext uri="{BB962C8B-B14F-4D97-AF65-F5344CB8AC3E}">
        <p14:creationId xmlns:p14="http://schemas.microsoft.com/office/powerpoint/2010/main" val="1769791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p:cNvSpPr>
            <a:spLocks noGrp="1"/>
          </p:cNvSpPr>
          <p:nvPr>
            <p:ph type="dt" sz="half" idx="10"/>
          </p:nvPr>
        </p:nvSpPr>
        <p:spPr/>
        <p:txBody>
          <a:bodyPr/>
          <a:lstStyle/>
          <a:p>
            <a:fld id="{3C0F7905-17AD-42A4-9EAF-814781B739FF}" type="datetimeFigureOut">
              <a:rPr lang="ru-RU" smtClean="0"/>
              <a:t>08.02.2023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5C74929-74F5-4416-BE5B-5E31B3E580A3}" type="slidenum">
              <a:rPr lang="ru-RU" smtClean="0"/>
              <a:t>‹#›</a:t>
            </a:fld>
            <a:endParaRPr lang="ru-RU"/>
          </a:p>
        </p:txBody>
      </p:sp>
    </p:spTree>
    <p:extLst>
      <p:ext uri="{BB962C8B-B14F-4D97-AF65-F5344CB8AC3E}">
        <p14:creationId xmlns:p14="http://schemas.microsoft.com/office/powerpoint/2010/main" val="3595090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p:cNvSpPr>
            <a:spLocks noGrp="1"/>
          </p:cNvSpPr>
          <p:nvPr>
            <p:ph type="dt" sz="half" idx="10"/>
          </p:nvPr>
        </p:nvSpPr>
        <p:spPr/>
        <p:txBody>
          <a:bodyPr/>
          <a:lstStyle/>
          <a:p>
            <a:fld id="{3C0F7905-17AD-42A4-9EAF-814781B739FF}" type="datetimeFigureOut">
              <a:rPr lang="ru-RU" smtClean="0"/>
              <a:t>08.02.2023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5C74929-74F5-4416-BE5B-5E31B3E580A3}" type="slidenum">
              <a:rPr lang="ru-RU" smtClean="0"/>
              <a:t>‹#›</a:t>
            </a:fld>
            <a:endParaRPr lang="ru-RU"/>
          </a:p>
        </p:txBody>
      </p:sp>
    </p:spTree>
    <p:extLst>
      <p:ext uri="{BB962C8B-B14F-4D97-AF65-F5344CB8AC3E}">
        <p14:creationId xmlns:p14="http://schemas.microsoft.com/office/powerpoint/2010/main" val="3929983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Date Placeholder 2"/>
          <p:cNvSpPr>
            <a:spLocks noGrp="1"/>
          </p:cNvSpPr>
          <p:nvPr>
            <p:ph type="dt" sz="half" idx="10"/>
          </p:nvPr>
        </p:nvSpPr>
        <p:spPr/>
        <p:txBody>
          <a:bodyPr/>
          <a:lstStyle/>
          <a:p>
            <a:fld id="{3C0F7905-17AD-42A4-9EAF-814781B739FF}" type="datetimeFigureOut">
              <a:rPr lang="ru-RU" smtClean="0"/>
              <a:t>08.02.2023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5C74929-74F5-4416-BE5B-5E31B3E580A3}" type="slidenum">
              <a:rPr lang="ru-RU" smtClean="0"/>
              <a:t>‹#›</a:t>
            </a:fld>
            <a:endParaRPr lang="ru-RU"/>
          </a:p>
        </p:txBody>
      </p:sp>
    </p:spTree>
    <p:extLst>
      <p:ext uri="{BB962C8B-B14F-4D97-AF65-F5344CB8AC3E}">
        <p14:creationId xmlns:p14="http://schemas.microsoft.com/office/powerpoint/2010/main" val="3743387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0F7905-17AD-42A4-9EAF-814781B739FF}" type="datetimeFigureOut">
              <a:rPr lang="ru-RU" smtClean="0"/>
              <a:t>08.02.2023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5C74929-74F5-4416-BE5B-5E31B3E580A3}" type="slidenum">
              <a:rPr lang="ru-RU" smtClean="0"/>
              <a:t>‹#›</a:t>
            </a:fld>
            <a:endParaRPr lang="ru-RU"/>
          </a:p>
        </p:txBody>
      </p:sp>
    </p:spTree>
    <p:extLst>
      <p:ext uri="{BB962C8B-B14F-4D97-AF65-F5344CB8AC3E}">
        <p14:creationId xmlns:p14="http://schemas.microsoft.com/office/powerpoint/2010/main" val="346091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0F7905-17AD-42A4-9EAF-814781B739FF}" type="datetimeFigureOut">
              <a:rPr lang="ru-RU" smtClean="0"/>
              <a:t>08.02.2023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5C74929-74F5-4416-BE5B-5E31B3E580A3}" type="slidenum">
              <a:rPr lang="ru-RU" smtClean="0"/>
              <a:t>‹#›</a:t>
            </a:fld>
            <a:endParaRPr lang="ru-RU"/>
          </a:p>
        </p:txBody>
      </p:sp>
    </p:spTree>
    <p:extLst>
      <p:ext uri="{BB962C8B-B14F-4D97-AF65-F5344CB8AC3E}">
        <p14:creationId xmlns:p14="http://schemas.microsoft.com/office/powerpoint/2010/main" val="3026323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0F7905-17AD-42A4-9EAF-814781B739FF}" type="datetimeFigureOut">
              <a:rPr lang="ru-RU" smtClean="0"/>
              <a:t>08.02.2023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5C74929-74F5-4416-BE5B-5E31B3E580A3}" type="slidenum">
              <a:rPr lang="ru-RU" smtClean="0"/>
              <a:t>‹#›</a:t>
            </a:fld>
            <a:endParaRPr lang="ru-RU"/>
          </a:p>
        </p:txBody>
      </p:sp>
    </p:spTree>
    <p:extLst>
      <p:ext uri="{BB962C8B-B14F-4D97-AF65-F5344CB8AC3E}">
        <p14:creationId xmlns:p14="http://schemas.microsoft.com/office/powerpoint/2010/main" val="1460450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F7905-17AD-42A4-9EAF-814781B739FF}" type="datetimeFigureOut">
              <a:rPr lang="ru-RU" smtClean="0"/>
              <a:t>08.02.2023</a:t>
            </a:fld>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74929-74F5-4416-BE5B-5E31B3E580A3}" type="slidenum">
              <a:rPr lang="ru-RU" smtClean="0"/>
              <a:t>‹#›</a:t>
            </a:fld>
            <a:endParaRPr lang="ru-RU"/>
          </a:p>
        </p:txBody>
      </p:sp>
    </p:spTree>
    <p:extLst>
      <p:ext uri="{BB962C8B-B14F-4D97-AF65-F5344CB8AC3E}">
        <p14:creationId xmlns:p14="http://schemas.microsoft.com/office/powerpoint/2010/main" val="3242419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Archaeological theories</a:t>
            </a:r>
            <a:endParaRPr lang="ru-RU" dirty="0"/>
          </a:p>
        </p:txBody>
      </p:sp>
    </p:spTree>
    <p:extLst>
      <p:ext uri="{BB962C8B-B14F-4D97-AF65-F5344CB8AC3E}">
        <p14:creationId xmlns:p14="http://schemas.microsoft.com/office/powerpoint/2010/main" val="1836647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Culture History</a:t>
            </a:r>
            <a:endParaRPr lang="ru-RU" dirty="0"/>
          </a:p>
        </p:txBody>
      </p:sp>
      <p:sp>
        <p:nvSpPr>
          <p:cNvPr id="3" name="Content Placeholder 2"/>
          <p:cNvSpPr>
            <a:spLocks noGrp="1"/>
          </p:cNvSpPr>
          <p:nvPr>
            <p:ph idx="1"/>
          </p:nvPr>
        </p:nvSpPr>
        <p:spPr/>
        <p:txBody>
          <a:bodyPr/>
          <a:lstStyle/>
          <a:p>
            <a:r>
              <a:rPr lang="en-US" dirty="0"/>
              <a:t>is an archaeological theory that emphasizes defining historical societies into distinct ethnic and cultural groupings according to their material culture.</a:t>
            </a:r>
          </a:p>
          <a:p>
            <a:r>
              <a:rPr lang="en-US" b="1" dirty="0"/>
              <a:t>Distinct historical cultures (particularism)</a:t>
            </a:r>
          </a:p>
          <a:p>
            <a:r>
              <a:rPr lang="en-US" b="1" dirty="0"/>
              <a:t>Diffusion and migration (outside change)</a:t>
            </a:r>
          </a:p>
          <a:p>
            <a:r>
              <a:rPr lang="en-US" b="1" dirty="0"/>
              <a:t>Descriptive</a:t>
            </a:r>
          </a:p>
          <a:p>
            <a:r>
              <a:rPr lang="en-US" b="1" dirty="0"/>
              <a:t>Inductive reasoning</a:t>
            </a:r>
          </a:p>
          <a:p>
            <a:endParaRPr lang="en-US" b="1" dirty="0"/>
          </a:p>
          <a:p>
            <a:pPr marL="0" indent="0">
              <a:buNone/>
            </a:pPr>
            <a:endParaRPr lang="ru-RU" dirty="0"/>
          </a:p>
        </p:txBody>
      </p:sp>
    </p:spTree>
    <p:extLst>
      <p:ext uri="{BB962C8B-B14F-4D97-AF65-F5344CB8AC3E}">
        <p14:creationId xmlns:p14="http://schemas.microsoft.com/office/powerpoint/2010/main" val="1311632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B07205-366C-6C41-BDCD-1D1BA8391045}"/>
              </a:ext>
            </a:extLst>
          </p:cNvPr>
          <p:cNvSpPr>
            <a:spLocks noGrp="1"/>
          </p:cNvSpPr>
          <p:nvPr>
            <p:ph idx="1"/>
          </p:nvPr>
        </p:nvSpPr>
        <p:spPr/>
        <p:txBody>
          <a:bodyPr/>
          <a:lstStyle/>
          <a:p>
            <a:r>
              <a:rPr lang="en-US" dirty="0"/>
              <a:t>“Lewis Binford called the culture-historical view of change ‘an aquatic view of culture’ (Binford 1964, 204”</a:t>
            </a:r>
          </a:p>
          <a:p>
            <a:endParaRPr lang="en-US" dirty="0"/>
          </a:p>
        </p:txBody>
      </p:sp>
      <p:pic>
        <p:nvPicPr>
          <p:cNvPr id="1026" name="Picture 2" descr="Создаём ripple эффект">
            <a:extLst>
              <a:ext uri="{FF2B5EF4-FFF2-40B4-BE49-F238E27FC236}">
                <a16:creationId xmlns:a16="http://schemas.microsoft.com/office/drawing/2014/main" id="{B7406596-037F-954E-A2D8-D29C61C0B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324225"/>
            <a:ext cx="8064500" cy="298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94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Analogy</a:t>
            </a:r>
            <a:endParaRPr lang="ru-RU"/>
          </a:p>
        </p:txBody>
      </p:sp>
      <p:sp>
        <p:nvSpPr>
          <p:cNvPr id="3075" name="Rectangle 3"/>
          <p:cNvSpPr>
            <a:spLocks noGrp="1" noChangeArrowheads="1"/>
          </p:cNvSpPr>
          <p:nvPr>
            <p:ph type="body" idx="1"/>
          </p:nvPr>
        </p:nvSpPr>
        <p:spPr/>
        <p:txBody>
          <a:bodyPr/>
          <a:lstStyle/>
          <a:p>
            <a:r>
              <a:rPr lang="en-US"/>
              <a:t>Is a process of reasoning that assumes that if objects have some similar attributes, they will share other similarities as well.</a:t>
            </a:r>
          </a:p>
          <a:p>
            <a:endParaRPr lang="en-US"/>
          </a:p>
          <a:p>
            <a:r>
              <a:rPr lang="en-US"/>
              <a:t>Based on technology, style, function of cultures </a:t>
            </a:r>
            <a:endParaRPr lang="ru-RU"/>
          </a:p>
        </p:txBody>
      </p:sp>
    </p:spTree>
    <p:extLst>
      <p:ext uri="{BB962C8B-B14F-4D97-AF65-F5344CB8AC3E}">
        <p14:creationId xmlns:p14="http://schemas.microsoft.com/office/powerpoint/2010/main" val="2162085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In archaeology</a:t>
            </a:r>
            <a:endParaRPr lang="ru-RU"/>
          </a:p>
        </p:txBody>
      </p:sp>
      <p:sp>
        <p:nvSpPr>
          <p:cNvPr id="4099" name="Rectangle 3"/>
          <p:cNvSpPr>
            <a:spLocks noGrp="1" noChangeArrowheads="1"/>
          </p:cNvSpPr>
          <p:nvPr>
            <p:ph type="body" idx="1"/>
          </p:nvPr>
        </p:nvSpPr>
        <p:spPr/>
        <p:txBody>
          <a:bodyPr/>
          <a:lstStyle/>
          <a:p>
            <a:r>
              <a:rPr lang="en-US"/>
              <a:t>Direct historical analogy (simple principle of working from known to unknown)</a:t>
            </a:r>
          </a:p>
          <a:p>
            <a:endParaRPr lang="en-US"/>
          </a:p>
          <a:p>
            <a:r>
              <a:rPr lang="en-US"/>
              <a:t>Functionalist approach to analogy (using ethnographic data)</a:t>
            </a:r>
          </a:p>
          <a:p>
            <a:endParaRPr lang="ru-RU"/>
          </a:p>
        </p:txBody>
      </p:sp>
    </p:spTree>
    <p:extLst>
      <p:ext uri="{BB962C8B-B14F-4D97-AF65-F5344CB8AC3E}">
        <p14:creationId xmlns:p14="http://schemas.microsoft.com/office/powerpoint/2010/main" val="170336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7DDED4-A4C9-8A1C-B577-0DE2E09F1672}"/>
              </a:ext>
            </a:extLst>
          </p:cNvPr>
          <p:cNvPicPr>
            <a:picLocks noChangeAspect="1"/>
          </p:cNvPicPr>
          <p:nvPr/>
        </p:nvPicPr>
        <p:blipFill>
          <a:blip r:embed="rId2"/>
          <a:stretch>
            <a:fillRect/>
          </a:stretch>
        </p:blipFill>
        <p:spPr>
          <a:xfrm>
            <a:off x="4788024" y="781050"/>
            <a:ext cx="3810000" cy="5295900"/>
          </a:xfrm>
          <a:prstGeom prst="rect">
            <a:avLst/>
          </a:prstGeom>
        </p:spPr>
      </p:pic>
      <p:pic>
        <p:nvPicPr>
          <p:cNvPr id="5" name="Picture 4">
            <a:extLst>
              <a:ext uri="{FF2B5EF4-FFF2-40B4-BE49-F238E27FC236}">
                <a16:creationId xmlns:a16="http://schemas.microsoft.com/office/drawing/2014/main" id="{6F9E4162-9391-EE65-404E-7C0F4849AEC3}"/>
              </a:ext>
            </a:extLst>
          </p:cNvPr>
          <p:cNvPicPr>
            <a:picLocks noChangeAspect="1"/>
          </p:cNvPicPr>
          <p:nvPr/>
        </p:nvPicPr>
        <p:blipFill>
          <a:blip r:embed="rId3"/>
          <a:stretch>
            <a:fillRect/>
          </a:stretch>
        </p:blipFill>
        <p:spPr>
          <a:xfrm>
            <a:off x="769147" y="1340768"/>
            <a:ext cx="3606800" cy="3822700"/>
          </a:xfrm>
          <a:prstGeom prst="rect">
            <a:avLst/>
          </a:prstGeom>
        </p:spPr>
      </p:pic>
    </p:spTree>
    <p:extLst>
      <p:ext uri="{BB962C8B-B14F-4D97-AF65-F5344CB8AC3E}">
        <p14:creationId xmlns:p14="http://schemas.microsoft.com/office/powerpoint/2010/main" val="1020143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85A482-1B42-2ABC-3F74-C225C9269687}"/>
              </a:ext>
            </a:extLst>
          </p:cNvPr>
          <p:cNvPicPr>
            <a:picLocks noChangeAspect="1"/>
          </p:cNvPicPr>
          <p:nvPr/>
        </p:nvPicPr>
        <p:blipFill>
          <a:blip r:embed="rId2"/>
          <a:stretch>
            <a:fillRect/>
          </a:stretch>
        </p:blipFill>
        <p:spPr>
          <a:xfrm>
            <a:off x="0" y="0"/>
            <a:ext cx="5394811" cy="6858000"/>
          </a:xfrm>
          <a:prstGeom prst="rect">
            <a:avLst/>
          </a:prstGeom>
        </p:spPr>
      </p:pic>
      <p:pic>
        <p:nvPicPr>
          <p:cNvPr id="5" name="Picture 4">
            <a:extLst>
              <a:ext uri="{FF2B5EF4-FFF2-40B4-BE49-F238E27FC236}">
                <a16:creationId xmlns:a16="http://schemas.microsoft.com/office/drawing/2014/main" id="{95B0D007-E4ED-6740-CC72-89E65F16FCE6}"/>
              </a:ext>
            </a:extLst>
          </p:cNvPr>
          <p:cNvPicPr>
            <a:picLocks noChangeAspect="1"/>
          </p:cNvPicPr>
          <p:nvPr/>
        </p:nvPicPr>
        <p:blipFill>
          <a:blip r:embed="rId3"/>
          <a:stretch>
            <a:fillRect/>
          </a:stretch>
        </p:blipFill>
        <p:spPr>
          <a:xfrm>
            <a:off x="4435996" y="980728"/>
            <a:ext cx="4708004" cy="3566670"/>
          </a:xfrm>
          <a:prstGeom prst="rect">
            <a:avLst/>
          </a:prstGeom>
        </p:spPr>
      </p:pic>
    </p:spTree>
    <p:extLst>
      <p:ext uri="{BB962C8B-B14F-4D97-AF65-F5344CB8AC3E}">
        <p14:creationId xmlns:p14="http://schemas.microsoft.com/office/powerpoint/2010/main" val="3021422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rld's oldest axe fragment">
            <a:extLst>
              <a:ext uri="{FF2B5EF4-FFF2-40B4-BE49-F238E27FC236}">
                <a16:creationId xmlns:a16="http://schemas.microsoft.com/office/drawing/2014/main" id="{BA19DD1C-2E5C-1572-7C15-5AC1E7889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425" y="0"/>
            <a:ext cx="5899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E99F3E3-8143-E941-40B9-0A801E2FFFD6}"/>
              </a:ext>
            </a:extLst>
          </p:cNvPr>
          <p:cNvPicPr>
            <a:picLocks noChangeAspect="1"/>
          </p:cNvPicPr>
          <p:nvPr/>
        </p:nvPicPr>
        <p:blipFill>
          <a:blip r:embed="rId3"/>
          <a:stretch>
            <a:fillRect/>
          </a:stretch>
        </p:blipFill>
        <p:spPr>
          <a:xfrm>
            <a:off x="711819" y="-24230"/>
            <a:ext cx="7772400" cy="4029724"/>
          </a:xfrm>
          <a:prstGeom prst="rect">
            <a:avLst/>
          </a:prstGeom>
        </p:spPr>
      </p:pic>
      <p:pic>
        <p:nvPicPr>
          <p:cNvPr id="6" name="Picture 5">
            <a:extLst>
              <a:ext uri="{FF2B5EF4-FFF2-40B4-BE49-F238E27FC236}">
                <a16:creationId xmlns:a16="http://schemas.microsoft.com/office/drawing/2014/main" id="{5BE5AB8D-8906-7157-2EDA-C86823DDDB15}"/>
              </a:ext>
            </a:extLst>
          </p:cNvPr>
          <p:cNvPicPr>
            <a:picLocks noChangeAspect="1"/>
          </p:cNvPicPr>
          <p:nvPr/>
        </p:nvPicPr>
        <p:blipFill>
          <a:blip r:embed="rId4"/>
          <a:stretch>
            <a:fillRect/>
          </a:stretch>
        </p:blipFill>
        <p:spPr>
          <a:xfrm>
            <a:off x="899592" y="1990632"/>
            <a:ext cx="7772400" cy="4837718"/>
          </a:xfrm>
          <a:prstGeom prst="rect">
            <a:avLst/>
          </a:prstGeom>
        </p:spPr>
      </p:pic>
      <p:pic>
        <p:nvPicPr>
          <p:cNvPr id="8" name="Picture 7">
            <a:extLst>
              <a:ext uri="{FF2B5EF4-FFF2-40B4-BE49-F238E27FC236}">
                <a16:creationId xmlns:a16="http://schemas.microsoft.com/office/drawing/2014/main" id="{04425DBC-18DF-9DBE-4491-A274D5058A6C}"/>
              </a:ext>
            </a:extLst>
          </p:cNvPr>
          <p:cNvPicPr>
            <a:picLocks noChangeAspect="1"/>
          </p:cNvPicPr>
          <p:nvPr/>
        </p:nvPicPr>
        <p:blipFill>
          <a:blip r:embed="rId5"/>
          <a:stretch>
            <a:fillRect/>
          </a:stretch>
        </p:blipFill>
        <p:spPr>
          <a:xfrm>
            <a:off x="685800" y="1526894"/>
            <a:ext cx="7772400" cy="3804212"/>
          </a:xfrm>
          <a:prstGeom prst="rect">
            <a:avLst/>
          </a:prstGeom>
        </p:spPr>
      </p:pic>
      <p:pic>
        <p:nvPicPr>
          <p:cNvPr id="9" name="Picture 8">
            <a:extLst>
              <a:ext uri="{FF2B5EF4-FFF2-40B4-BE49-F238E27FC236}">
                <a16:creationId xmlns:a16="http://schemas.microsoft.com/office/drawing/2014/main" id="{3C01FA3A-82DF-DB89-AEA5-8C535B7FD7B3}"/>
              </a:ext>
            </a:extLst>
          </p:cNvPr>
          <p:cNvPicPr>
            <a:picLocks noChangeAspect="1"/>
          </p:cNvPicPr>
          <p:nvPr/>
        </p:nvPicPr>
        <p:blipFill>
          <a:blip r:embed="rId6"/>
          <a:stretch>
            <a:fillRect/>
          </a:stretch>
        </p:blipFill>
        <p:spPr>
          <a:xfrm>
            <a:off x="685800" y="747324"/>
            <a:ext cx="7772400" cy="5363352"/>
          </a:xfrm>
          <a:prstGeom prst="rect">
            <a:avLst/>
          </a:prstGeom>
        </p:spPr>
      </p:pic>
      <p:pic>
        <p:nvPicPr>
          <p:cNvPr id="10" name="Picture 9">
            <a:extLst>
              <a:ext uri="{FF2B5EF4-FFF2-40B4-BE49-F238E27FC236}">
                <a16:creationId xmlns:a16="http://schemas.microsoft.com/office/drawing/2014/main" id="{32DCC501-DCED-FDAF-5289-60CE678A523E}"/>
              </a:ext>
            </a:extLst>
          </p:cNvPr>
          <p:cNvPicPr>
            <a:picLocks noChangeAspect="1"/>
          </p:cNvPicPr>
          <p:nvPr/>
        </p:nvPicPr>
        <p:blipFill>
          <a:blip r:embed="rId7"/>
          <a:stretch>
            <a:fillRect/>
          </a:stretch>
        </p:blipFill>
        <p:spPr>
          <a:xfrm>
            <a:off x="1860550" y="514350"/>
            <a:ext cx="5422900" cy="5829300"/>
          </a:xfrm>
          <a:prstGeom prst="rect">
            <a:avLst/>
          </a:prstGeom>
        </p:spPr>
      </p:pic>
    </p:spTree>
    <p:extLst>
      <p:ext uri="{BB962C8B-B14F-4D97-AF65-F5344CB8AC3E}">
        <p14:creationId xmlns:p14="http://schemas.microsoft.com/office/powerpoint/2010/main" val="228170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Archaeological analogy</a:t>
            </a:r>
            <a:endParaRPr lang="ru-RU"/>
          </a:p>
        </p:txBody>
      </p:sp>
      <p:sp>
        <p:nvSpPr>
          <p:cNvPr id="5123" name="Rectangle 3"/>
          <p:cNvSpPr>
            <a:spLocks noGrp="1" noChangeArrowheads="1"/>
          </p:cNvSpPr>
          <p:nvPr>
            <p:ph type="body" idx="1"/>
          </p:nvPr>
        </p:nvSpPr>
        <p:spPr/>
        <p:txBody>
          <a:bodyPr/>
          <a:lstStyle/>
          <a:p>
            <a:r>
              <a:rPr lang="en-US"/>
              <a:t>Is based on guesswork that because an artifact is used in a specific way today, it was used in that way millennia early.</a:t>
            </a:r>
          </a:p>
          <a:p>
            <a:r>
              <a:rPr lang="en-US"/>
              <a:t>Past is dead and knowable only through the present</a:t>
            </a:r>
          </a:p>
          <a:p>
            <a:r>
              <a:rPr lang="en-US"/>
              <a:t>Accurate knowledge of the past is essential to understanding the present </a:t>
            </a:r>
            <a:endParaRPr lang="ru-RU"/>
          </a:p>
        </p:txBody>
      </p:sp>
    </p:spTree>
    <p:extLst>
      <p:ext uri="{BB962C8B-B14F-4D97-AF65-F5344CB8AC3E}">
        <p14:creationId xmlns:p14="http://schemas.microsoft.com/office/powerpoint/2010/main" val="1628922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Archaeology or Processual Archaeology</a:t>
            </a:r>
            <a:endParaRPr lang="ru-RU" dirty="0"/>
          </a:p>
        </p:txBody>
      </p:sp>
      <p:sp>
        <p:nvSpPr>
          <p:cNvPr id="3" name="Content Placeholder 2"/>
          <p:cNvSpPr>
            <a:spLocks noGrp="1"/>
          </p:cNvSpPr>
          <p:nvPr>
            <p:ph idx="1"/>
          </p:nvPr>
        </p:nvSpPr>
        <p:spPr/>
        <p:txBody>
          <a:bodyPr>
            <a:normAutofit lnSpcReduction="10000"/>
          </a:bodyPr>
          <a:lstStyle/>
          <a:p>
            <a:r>
              <a:rPr lang="en-US" dirty="0"/>
              <a:t>is a theoretical movement rooted in the 1960s–1970s</a:t>
            </a:r>
          </a:p>
          <a:p>
            <a:r>
              <a:rPr lang="en-US" dirty="0"/>
              <a:t>The new archaeologists argued that archaeology should focus on explanation (as defined by logical positivism) as opposed to explication.</a:t>
            </a:r>
          </a:p>
          <a:p>
            <a:r>
              <a:rPr lang="en-US" b="1" dirty="0"/>
              <a:t>Cultural evolution</a:t>
            </a:r>
          </a:p>
          <a:p>
            <a:r>
              <a:rPr lang="en-US" b="1" dirty="0"/>
              <a:t>Systems theory</a:t>
            </a:r>
          </a:p>
          <a:p>
            <a:r>
              <a:rPr lang="en-US" b="1" dirty="0"/>
              <a:t>Deductive reasoning</a:t>
            </a:r>
          </a:p>
          <a:p>
            <a:endParaRPr lang="en-US" b="1" dirty="0"/>
          </a:p>
          <a:p>
            <a:endParaRPr lang="ru-RU" dirty="0"/>
          </a:p>
        </p:txBody>
      </p:sp>
    </p:spTree>
    <p:extLst>
      <p:ext uri="{BB962C8B-B14F-4D97-AF65-F5344CB8AC3E}">
        <p14:creationId xmlns:p14="http://schemas.microsoft.com/office/powerpoint/2010/main" val="3029280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C256E-06F6-7A4C-A80A-A454DE539362}"/>
              </a:ext>
            </a:extLst>
          </p:cNvPr>
          <p:cNvSpPr>
            <a:spLocks noGrp="1"/>
          </p:cNvSpPr>
          <p:nvPr>
            <p:ph type="title"/>
          </p:nvPr>
        </p:nvSpPr>
        <p:spPr/>
        <p:txBody>
          <a:bodyPr/>
          <a:lstStyle/>
          <a:p>
            <a:r>
              <a:rPr lang="en-KG" dirty="0"/>
              <a:t>?</a:t>
            </a:r>
          </a:p>
        </p:txBody>
      </p:sp>
      <p:sp>
        <p:nvSpPr>
          <p:cNvPr id="3" name="Content Placeholder 2">
            <a:extLst>
              <a:ext uri="{FF2B5EF4-FFF2-40B4-BE49-F238E27FC236}">
                <a16:creationId xmlns:a16="http://schemas.microsoft.com/office/drawing/2014/main" id="{91AA5C17-5738-B845-841A-A881512A30B7}"/>
              </a:ext>
            </a:extLst>
          </p:cNvPr>
          <p:cNvSpPr>
            <a:spLocks noGrp="1"/>
          </p:cNvSpPr>
          <p:nvPr>
            <p:ph idx="1"/>
          </p:nvPr>
        </p:nvSpPr>
        <p:spPr/>
        <p:txBody>
          <a:bodyPr/>
          <a:lstStyle/>
          <a:p>
            <a:r>
              <a:rPr lang="en-KG" dirty="0"/>
              <a:t>“we must to be more scientific and more anthropological”</a:t>
            </a:r>
          </a:p>
        </p:txBody>
      </p:sp>
    </p:spTree>
    <p:extLst>
      <p:ext uri="{BB962C8B-B14F-4D97-AF65-F5344CB8AC3E}">
        <p14:creationId xmlns:p14="http://schemas.microsoft.com/office/powerpoint/2010/main" val="3575923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en-US" b="1" dirty="0"/>
              <a:t>Archaeological theory</a:t>
            </a:r>
            <a:r>
              <a:rPr lang="en-US" dirty="0"/>
              <a:t> refers to the various intellectual frameworks through which </a:t>
            </a:r>
            <a:r>
              <a:rPr lang="en-US" b="1" dirty="0"/>
              <a:t>archaeologists</a:t>
            </a:r>
            <a:r>
              <a:rPr lang="en-US" dirty="0"/>
              <a:t> interpret </a:t>
            </a:r>
            <a:r>
              <a:rPr lang="en-US" b="1" dirty="0"/>
              <a:t>archaeological</a:t>
            </a:r>
            <a:r>
              <a:rPr lang="en-US" dirty="0"/>
              <a:t> data.</a:t>
            </a:r>
            <a:endParaRPr lang="ky-KG" dirty="0"/>
          </a:p>
        </p:txBody>
      </p:sp>
    </p:spTree>
    <p:extLst>
      <p:ext uri="{BB962C8B-B14F-4D97-AF65-F5344CB8AC3E}">
        <p14:creationId xmlns:p14="http://schemas.microsoft.com/office/powerpoint/2010/main" val="999722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46B6-24AD-3447-86DC-7E94A9BC68C8}"/>
              </a:ext>
            </a:extLst>
          </p:cNvPr>
          <p:cNvSpPr>
            <a:spLocks noGrp="1"/>
          </p:cNvSpPr>
          <p:nvPr>
            <p:ph type="title"/>
          </p:nvPr>
        </p:nvSpPr>
        <p:spPr/>
        <p:txBody>
          <a:bodyPr/>
          <a:lstStyle/>
          <a:p>
            <a:r>
              <a:rPr lang="en-KG" dirty="0"/>
              <a:t>NA: Key points</a:t>
            </a:r>
          </a:p>
        </p:txBody>
      </p:sp>
      <p:sp>
        <p:nvSpPr>
          <p:cNvPr id="3" name="Content Placeholder 2">
            <a:extLst>
              <a:ext uri="{FF2B5EF4-FFF2-40B4-BE49-F238E27FC236}">
                <a16:creationId xmlns:a16="http://schemas.microsoft.com/office/drawing/2014/main" id="{28EAF80D-8D5E-B24B-BBF9-8322EA78D960}"/>
              </a:ext>
            </a:extLst>
          </p:cNvPr>
          <p:cNvSpPr>
            <a:spLocks noGrp="1"/>
          </p:cNvSpPr>
          <p:nvPr>
            <p:ph idx="1"/>
          </p:nvPr>
        </p:nvSpPr>
        <p:spPr/>
        <p:txBody>
          <a:bodyPr>
            <a:normAutofit fontScale="92500" lnSpcReduction="10000"/>
          </a:bodyPr>
          <a:lstStyle/>
          <a:p>
            <a:r>
              <a:rPr lang="en-KG" dirty="0"/>
              <a:t>1) cultural evolution</a:t>
            </a:r>
          </a:p>
          <a:p>
            <a:r>
              <a:rPr lang="en-KG" dirty="0"/>
              <a:t>2) systems thinking (</a:t>
            </a:r>
            <a:r>
              <a:rPr lang="en-US" dirty="0"/>
              <a:t>generalization and optimism)</a:t>
            </a:r>
          </a:p>
          <a:p>
            <a:r>
              <a:rPr lang="en-US" dirty="0"/>
              <a:t>3) cultural ecology and modelling of subsistence economy</a:t>
            </a:r>
          </a:p>
          <a:p>
            <a:r>
              <a:rPr lang="en-US" dirty="0"/>
              <a:t>4) scientific approach</a:t>
            </a:r>
          </a:p>
          <a:p>
            <a:r>
              <a:rPr lang="en-US" dirty="0"/>
              <a:t>5) culture process (why? than when?)</a:t>
            </a:r>
          </a:p>
          <a:p>
            <a:r>
              <a:rPr lang="en-US" dirty="0"/>
              <a:t>6) to be more explicit about biases (problem oriented research)</a:t>
            </a:r>
          </a:p>
          <a:p>
            <a:r>
              <a:rPr lang="en-US" dirty="0"/>
              <a:t>7) understanding of the variability</a:t>
            </a:r>
          </a:p>
        </p:txBody>
      </p:sp>
    </p:spTree>
    <p:extLst>
      <p:ext uri="{BB962C8B-B14F-4D97-AF65-F5344CB8AC3E}">
        <p14:creationId xmlns:p14="http://schemas.microsoft.com/office/powerpoint/2010/main" val="2827695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97FD-200F-BF4A-80FC-24D5DB8B5FBE}"/>
              </a:ext>
            </a:extLst>
          </p:cNvPr>
          <p:cNvSpPr>
            <a:spLocks noGrp="1"/>
          </p:cNvSpPr>
          <p:nvPr>
            <p:ph type="title"/>
          </p:nvPr>
        </p:nvSpPr>
        <p:spPr/>
        <p:txBody>
          <a:bodyPr/>
          <a:lstStyle/>
          <a:p>
            <a:r>
              <a:rPr lang="en-KG" dirty="0"/>
              <a:t>Culture history vs culture process</a:t>
            </a:r>
          </a:p>
        </p:txBody>
      </p:sp>
      <p:sp>
        <p:nvSpPr>
          <p:cNvPr id="3" name="Content Placeholder 2">
            <a:extLst>
              <a:ext uri="{FF2B5EF4-FFF2-40B4-BE49-F238E27FC236}">
                <a16:creationId xmlns:a16="http://schemas.microsoft.com/office/drawing/2014/main" id="{910F14AB-597A-E34C-8624-3EC01A9AED18}"/>
              </a:ext>
            </a:extLst>
          </p:cNvPr>
          <p:cNvSpPr>
            <a:spLocks noGrp="1"/>
          </p:cNvSpPr>
          <p:nvPr>
            <p:ph idx="1"/>
          </p:nvPr>
        </p:nvSpPr>
        <p:spPr/>
        <p:txBody>
          <a:bodyPr>
            <a:normAutofit/>
          </a:bodyPr>
          <a:lstStyle/>
          <a:p>
            <a:r>
              <a:rPr lang="en-US" dirty="0"/>
              <a:t>“In this view, traditional history simply described a set of more or less random political events such as battles and births and deaths of monarchs without ever really explaining anything. By substituting process for history, the long-term trends or processes beneath the surface of such events became the important objects of study”</a:t>
            </a:r>
          </a:p>
          <a:p>
            <a:endParaRPr lang="en-US" dirty="0"/>
          </a:p>
        </p:txBody>
      </p:sp>
    </p:spTree>
    <p:extLst>
      <p:ext uri="{BB962C8B-B14F-4D97-AF65-F5344CB8AC3E}">
        <p14:creationId xmlns:p14="http://schemas.microsoft.com/office/powerpoint/2010/main" val="2667070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C4557-B619-7247-A2EB-A41A55F673D4}"/>
              </a:ext>
            </a:extLst>
          </p:cNvPr>
          <p:cNvSpPr>
            <a:spLocks noGrp="1"/>
          </p:cNvSpPr>
          <p:nvPr>
            <p:ph type="title"/>
          </p:nvPr>
        </p:nvSpPr>
        <p:spPr/>
        <p:txBody>
          <a:bodyPr/>
          <a:lstStyle/>
          <a:p>
            <a:r>
              <a:rPr lang="en-KG" dirty="0"/>
              <a:t>Case study: Megaliths</a:t>
            </a:r>
          </a:p>
        </p:txBody>
      </p:sp>
      <p:sp>
        <p:nvSpPr>
          <p:cNvPr id="3" name="Content Placeholder 2">
            <a:extLst>
              <a:ext uri="{FF2B5EF4-FFF2-40B4-BE49-F238E27FC236}">
                <a16:creationId xmlns:a16="http://schemas.microsoft.com/office/drawing/2014/main" id="{2CA5FAEE-05A6-0041-B457-36F5E435097A}"/>
              </a:ext>
            </a:extLst>
          </p:cNvPr>
          <p:cNvSpPr>
            <a:spLocks noGrp="1"/>
          </p:cNvSpPr>
          <p:nvPr>
            <p:ph idx="1"/>
          </p:nvPr>
        </p:nvSpPr>
        <p:spPr/>
        <p:txBody>
          <a:bodyPr/>
          <a:lstStyle/>
          <a:p>
            <a:r>
              <a:rPr lang="en-US" dirty="0"/>
              <a:t>D</a:t>
            </a:r>
            <a:r>
              <a:rPr lang="en-KG" dirty="0"/>
              <a:t>ating, typology and diffusion (Mediterranean origin like Maltese temples)</a:t>
            </a:r>
          </a:p>
        </p:txBody>
      </p:sp>
      <p:pic>
        <p:nvPicPr>
          <p:cNvPr id="4" name="Picture 3">
            <a:extLst>
              <a:ext uri="{FF2B5EF4-FFF2-40B4-BE49-F238E27FC236}">
                <a16:creationId xmlns:a16="http://schemas.microsoft.com/office/drawing/2014/main" id="{E3E84C8B-554D-A040-8E3C-FEB3C687507B}"/>
              </a:ext>
            </a:extLst>
          </p:cNvPr>
          <p:cNvPicPr>
            <a:picLocks noChangeAspect="1"/>
          </p:cNvPicPr>
          <p:nvPr/>
        </p:nvPicPr>
        <p:blipFill>
          <a:blip r:embed="rId2"/>
          <a:stretch>
            <a:fillRect/>
          </a:stretch>
        </p:blipFill>
        <p:spPr>
          <a:xfrm>
            <a:off x="1416050" y="133350"/>
            <a:ext cx="6311900" cy="6591300"/>
          </a:xfrm>
          <a:prstGeom prst="rect">
            <a:avLst/>
          </a:prstGeom>
        </p:spPr>
      </p:pic>
      <p:pic>
        <p:nvPicPr>
          <p:cNvPr id="8" name="Picture 7">
            <a:extLst>
              <a:ext uri="{FF2B5EF4-FFF2-40B4-BE49-F238E27FC236}">
                <a16:creationId xmlns:a16="http://schemas.microsoft.com/office/drawing/2014/main" id="{2C9AC8AF-578B-0848-9F9F-9EB8E78C78E5}"/>
              </a:ext>
            </a:extLst>
          </p:cNvPr>
          <p:cNvPicPr>
            <a:picLocks noChangeAspect="1"/>
          </p:cNvPicPr>
          <p:nvPr/>
        </p:nvPicPr>
        <p:blipFill>
          <a:blip r:embed="rId3"/>
          <a:stretch>
            <a:fillRect/>
          </a:stretch>
        </p:blipFill>
        <p:spPr>
          <a:xfrm>
            <a:off x="2411760" y="133350"/>
            <a:ext cx="3721100" cy="228600"/>
          </a:xfrm>
          <a:prstGeom prst="rect">
            <a:avLst/>
          </a:prstGeom>
        </p:spPr>
      </p:pic>
    </p:spTree>
    <p:extLst>
      <p:ext uri="{BB962C8B-B14F-4D97-AF65-F5344CB8AC3E}">
        <p14:creationId xmlns:p14="http://schemas.microsoft.com/office/powerpoint/2010/main" val="300308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F2AAA-BEA4-A647-9D1B-18DF346F3037}"/>
              </a:ext>
            </a:extLst>
          </p:cNvPr>
          <p:cNvSpPr>
            <a:spLocks noGrp="1"/>
          </p:cNvSpPr>
          <p:nvPr>
            <p:ph type="title"/>
          </p:nvPr>
        </p:nvSpPr>
        <p:spPr/>
        <p:txBody>
          <a:bodyPr/>
          <a:lstStyle/>
          <a:p>
            <a:r>
              <a:rPr lang="en-KG" dirty="0"/>
              <a:t>NA approach</a:t>
            </a:r>
          </a:p>
        </p:txBody>
      </p:sp>
      <p:sp>
        <p:nvSpPr>
          <p:cNvPr id="3" name="Content Placeholder 2">
            <a:extLst>
              <a:ext uri="{FF2B5EF4-FFF2-40B4-BE49-F238E27FC236}">
                <a16:creationId xmlns:a16="http://schemas.microsoft.com/office/drawing/2014/main" id="{F957E0B1-44BB-4C41-84F5-4BF8D29786A0}"/>
              </a:ext>
            </a:extLst>
          </p:cNvPr>
          <p:cNvSpPr>
            <a:spLocks noGrp="1"/>
          </p:cNvSpPr>
          <p:nvPr>
            <p:ph idx="1"/>
          </p:nvPr>
        </p:nvSpPr>
        <p:spPr/>
        <p:txBody>
          <a:bodyPr/>
          <a:lstStyle/>
          <a:p>
            <a:r>
              <a:rPr lang="en-US" dirty="0"/>
              <a:t>D</a:t>
            </a:r>
            <a:r>
              <a:rPr lang="en-KG" dirty="0"/>
              <a:t>ating revealed older origin</a:t>
            </a:r>
          </a:p>
          <a:p>
            <a:r>
              <a:rPr lang="en-KG" dirty="0"/>
              <a:t>C. Renfrew suggested that they might be territorial markers of particular groups, by reference to the ancestors buried within them</a:t>
            </a:r>
          </a:p>
          <a:p>
            <a:endParaRPr lang="en-KG" dirty="0"/>
          </a:p>
        </p:txBody>
      </p:sp>
      <p:pic>
        <p:nvPicPr>
          <p:cNvPr id="4" name="Picture 3">
            <a:extLst>
              <a:ext uri="{FF2B5EF4-FFF2-40B4-BE49-F238E27FC236}">
                <a16:creationId xmlns:a16="http://schemas.microsoft.com/office/drawing/2014/main" id="{9C536475-67D7-3F46-BB0C-4095200CA16C}"/>
              </a:ext>
            </a:extLst>
          </p:cNvPr>
          <p:cNvPicPr>
            <a:picLocks noChangeAspect="1"/>
          </p:cNvPicPr>
          <p:nvPr/>
        </p:nvPicPr>
        <p:blipFill>
          <a:blip r:embed="rId2"/>
          <a:stretch>
            <a:fillRect/>
          </a:stretch>
        </p:blipFill>
        <p:spPr>
          <a:xfrm>
            <a:off x="1435100" y="431800"/>
            <a:ext cx="6273800" cy="5994400"/>
          </a:xfrm>
          <a:prstGeom prst="rect">
            <a:avLst/>
          </a:prstGeom>
        </p:spPr>
      </p:pic>
    </p:spTree>
    <p:extLst>
      <p:ext uri="{BB962C8B-B14F-4D97-AF65-F5344CB8AC3E}">
        <p14:creationId xmlns:p14="http://schemas.microsoft.com/office/powerpoint/2010/main" val="211308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4000"/>
              <a:t>Study the past by using the present</a:t>
            </a:r>
            <a:endParaRPr lang="ru-RU" sz="4000"/>
          </a:p>
        </p:txBody>
      </p:sp>
      <p:sp>
        <p:nvSpPr>
          <p:cNvPr id="6147" name="Rectangle 3"/>
          <p:cNvSpPr>
            <a:spLocks noGrp="1" noChangeArrowheads="1"/>
          </p:cNvSpPr>
          <p:nvPr>
            <p:ph type="body" idx="1"/>
          </p:nvPr>
        </p:nvSpPr>
        <p:spPr/>
        <p:txBody>
          <a:bodyPr/>
          <a:lstStyle/>
          <a:p>
            <a:r>
              <a:rPr lang="en-US" dirty="0"/>
              <a:t>Middle range theory</a:t>
            </a:r>
          </a:p>
          <a:p>
            <a:endParaRPr lang="en-US" dirty="0"/>
          </a:p>
          <a:p>
            <a:r>
              <a:rPr lang="en-US" dirty="0"/>
              <a:t>Ethnoarchaeology</a:t>
            </a:r>
          </a:p>
          <a:p>
            <a:endParaRPr lang="en-US" dirty="0"/>
          </a:p>
          <a:p>
            <a:r>
              <a:rPr lang="en-US" dirty="0"/>
              <a:t>Experimental archaeology</a:t>
            </a:r>
            <a:endParaRPr lang="ru-RU" dirty="0"/>
          </a:p>
        </p:txBody>
      </p:sp>
    </p:spTree>
    <p:extLst>
      <p:ext uri="{BB962C8B-B14F-4D97-AF65-F5344CB8AC3E}">
        <p14:creationId xmlns:p14="http://schemas.microsoft.com/office/powerpoint/2010/main" val="955224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1F735-C980-D841-8E4B-82357C48272B}"/>
              </a:ext>
            </a:extLst>
          </p:cNvPr>
          <p:cNvPicPr>
            <a:picLocks noChangeAspect="1"/>
          </p:cNvPicPr>
          <p:nvPr/>
        </p:nvPicPr>
        <p:blipFill>
          <a:blip r:embed="rId2"/>
          <a:stretch>
            <a:fillRect/>
          </a:stretch>
        </p:blipFill>
        <p:spPr>
          <a:xfrm>
            <a:off x="457596" y="1052736"/>
            <a:ext cx="8229204" cy="3733006"/>
          </a:xfrm>
          <a:prstGeom prst="rect">
            <a:avLst/>
          </a:prstGeom>
        </p:spPr>
      </p:pic>
    </p:spTree>
    <p:extLst>
      <p:ext uri="{BB962C8B-B14F-4D97-AF65-F5344CB8AC3E}">
        <p14:creationId xmlns:p14="http://schemas.microsoft.com/office/powerpoint/2010/main" val="897442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2AC1F-13B2-0F40-A024-79DA969FA008}"/>
              </a:ext>
            </a:extLst>
          </p:cNvPr>
          <p:cNvSpPr>
            <a:spLocks noGrp="1"/>
          </p:cNvSpPr>
          <p:nvPr>
            <p:ph type="title"/>
          </p:nvPr>
        </p:nvSpPr>
        <p:spPr/>
        <p:txBody>
          <a:bodyPr/>
          <a:lstStyle/>
          <a:p>
            <a:endParaRPr lang="en-KG"/>
          </a:p>
        </p:txBody>
      </p:sp>
      <p:sp>
        <p:nvSpPr>
          <p:cNvPr id="3" name="Content Placeholder 2">
            <a:extLst>
              <a:ext uri="{FF2B5EF4-FFF2-40B4-BE49-F238E27FC236}">
                <a16:creationId xmlns:a16="http://schemas.microsoft.com/office/drawing/2014/main" id="{7E8DED1B-BF95-AC43-9894-5E9043C3454D}"/>
              </a:ext>
            </a:extLst>
          </p:cNvPr>
          <p:cNvSpPr>
            <a:spLocks noGrp="1"/>
          </p:cNvSpPr>
          <p:nvPr>
            <p:ph idx="1"/>
          </p:nvPr>
        </p:nvSpPr>
        <p:spPr/>
        <p:txBody>
          <a:bodyPr/>
          <a:lstStyle/>
          <a:p>
            <a:endParaRPr lang="en-KG"/>
          </a:p>
        </p:txBody>
      </p:sp>
      <p:pic>
        <p:nvPicPr>
          <p:cNvPr id="4" name="Picture 3">
            <a:extLst>
              <a:ext uri="{FF2B5EF4-FFF2-40B4-BE49-F238E27FC236}">
                <a16:creationId xmlns:a16="http://schemas.microsoft.com/office/drawing/2014/main" id="{49DCA84A-31D3-1645-BF99-217BE06FEF5F}"/>
              </a:ext>
            </a:extLst>
          </p:cNvPr>
          <p:cNvPicPr>
            <a:picLocks noChangeAspect="1"/>
          </p:cNvPicPr>
          <p:nvPr/>
        </p:nvPicPr>
        <p:blipFill>
          <a:blip r:embed="rId2"/>
          <a:stretch>
            <a:fillRect/>
          </a:stretch>
        </p:blipFill>
        <p:spPr>
          <a:xfrm>
            <a:off x="1409700" y="228600"/>
            <a:ext cx="6324600" cy="6400800"/>
          </a:xfrm>
          <a:prstGeom prst="rect">
            <a:avLst/>
          </a:prstGeom>
        </p:spPr>
      </p:pic>
    </p:spTree>
    <p:extLst>
      <p:ext uri="{BB962C8B-B14F-4D97-AF65-F5344CB8AC3E}">
        <p14:creationId xmlns:p14="http://schemas.microsoft.com/office/powerpoint/2010/main" val="3125352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46D33-CE63-55BF-C9FA-FEB083BD9F4A}"/>
              </a:ext>
            </a:extLst>
          </p:cNvPr>
          <p:cNvSpPr>
            <a:spLocks noGrp="1"/>
          </p:cNvSpPr>
          <p:nvPr>
            <p:ph type="title"/>
          </p:nvPr>
        </p:nvSpPr>
        <p:spPr/>
        <p:txBody>
          <a:bodyPr/>
          <a:lstStyle/>
          <a:p>
            <a:r>
              <a:rPr lang="en-US" dirty="0"/>
              <a:t>T</a:t>
            </a:r>
            <a:r>
              <a:rPr lang="en-KG" dirty="0"/>
              <a:t>wo opinions</a:t>
            </a:r>
          </a:p>
        </p:txBody>
      </p:sp>
      <p:sp>
        <p:nvSpPr>
          <p:cNvPr id="3" name="Content Placeholder 2">
            <a:extLst>
              <a:ext uri="{FF2B5EF4-FFF2-40B4-BE49-F238E27FC236}">
                <a16:creationId xmlns:a16="http://schemas.microsoft.com/office/drawing/2014/main" id="{A8B52CF9-E1AF-6389-FF05-4B4C356FB7BB}"/>
              </a:ext>
            </a:extLst>
          </p:cNvPr>
          <p:cNvSpPr>
            <a:spLocks noGrp="1"/>
          </p:cNvSpPr>
          <p:nvPr>
            <p:ph idx="1"/>
          </p:nvPr>
        </p:nvSpPr>
        <p:spPr/>
        <p:txBody>
          <a:bodyPr/>
          <a:lstStyle/>
          <a:p>
            <a:r>
              <a:rPr lang="en-US" dirty="0"/>
              <a:t>Different stone tool assemblages </a:t>
            </a:r>
            <a:r>
              <a:rPr lang="en-KG" dirty="0"/>
              <a:t>= different cultural groups (F. Bordes)</a:t>
            </a:r>
          </a:p>
          <a:p>
            <a:r>
              <a:rPr lang="en-KG" dirty="0"/>
              <a:t>Collection of tools – ‘tool-kits’ withing adaptation (L. Binford)</a:t>
            </a:r>
          </a:p>
          <a:p>
            <a:endParaRPr lang="en-US" dirty="0"/>
          </a:p>
          <a:p>
            <a:endParaRPr lang="en-KG" dirty="0"/>
          </a:p>
        </p:txBody>
      </p:sp>
    </p:spTree>
    <p:extLst>
      <p:ext uri="{BB962C8B-B14F-4D97-AF65-F5344CB8AC3E}">
        <p14:creationId xmlns:p14="http://schemas.microsoft.com/office/powerpoint/2010/main" val="151334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Middle range theory</a:t>
            </a:r>
            <a:endParaRPr lang="ru-RU"/>
          </a:p>
        </p:txBody>
      </p:sp>
      <p:sp>
        <p:nvSpPr>
          <p:cNvPr id="7171" name="Rectangle 3"/>
          <p:cNvSpPr>
            <a:spLocks noGrp="1" noChangeArrowheads="1"/>
          </p:cNvSpPr>
          <p:nvPr>
            <p:ph type="body" idx="1"/>
          </p:nvPr>
        </p:nvSpPr>
        <p:spPr/>
        <p:txBody>
          <a:bodyPr>
            <a:noAutofit/>
          </a:bodyPr>
          <a:lstStyle/>
          <a:p>
            <a:pPr>
              <a:lnSpc>
                <a:spcPct val="90000"/>
              </a:lnSpc>
            </a:pPr>
            <a:r>
              <a:rPr lang="en-US" dirty="0"/>
              <a:t>Three fundamental assumptions:</a:t>
            </a:r>
          </a:p>
          <a:p>
            <a:pPr>
              <a:lnSpc>
                <a:spcPct val="90000"/>
              </a:lnSpc>
            </a:pPr>
            <a:r>
              <a:rPr lang="en-US" dirty="0"/>
              <a:t>1. The archaeological record is a static contemporary phenomenon</a:t>
            </a:r>
          </a:p>
          <a:p>
            <a:pPr>
              <a:lnSpc>
                <a:spcPct val="90000"/>
              </a:lnSpc>
            </a:pPr>
            <a:r>
              <a:rPr lang="en-US" dirty="0"/>
              <a:t>2. The content of archaeological record is a result long-dead human interaction and subsequent mechanical forces and formation processes.</a:t>
            </a:r>
          </a:p>
          <a:p>
            <a:pPr>
              <a:lnSpc>
                <a:spcPct val="90000"/>
              </a:lnSpc>
            </a:pPr>
            <a:r>
              <a:rPr lang="en-US" dirty="0"/>
              <a:t>3. Relationships between static, material properties and long-extinct dynamic properties of the past</a:t>
            </a:r>
            <a:endParaRPr lang="ru-RU" dirty="0"/>
          </a:p>
        </p:txBody>
      </p:sp>
    </p:spTree>
    <p:extLst>
      <p:ext uri="{BB962C8B-B14F-4D97-AF65-F5344CB8AC3E}">
        <p14:creationId xmlns:p14="http://schemas.microsoft.com/office/powerpoint/2010/main" val="2789565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26F1C-9C66-E163-50AF-DD2017B4E2F9}"/>
              </a:ext>
            </a:extLst>
          </p:cNvPr>
          <p:cNvSpPr>
            <a:spLocks noGrp="1"/>
          </p:cNvSpPr>
          <p:nvPr>
            <p:ph type="title"/>
          </p:nvPr>
        </p:nvSpPr>
        <p:spPr/>
        <p:txBody>
          <a:bodyPr/>
          <a:lstStyle/>
          <a:p>
            <a:r>
              <a:rPr lang="en-KG" dirty="0"/>
              <a:t>Examples</a:t>
            </a:r>
          </a:p>
        </p:txBody>
      </p:sp>
      <p:sp>
        <p:nvSpPr>
          <p:cNvPr id="3" name="Content Placeholder 2">
            <a:extLst>
              <a:ext uri="{FF2B5EF4-FFF2-40B4-BE49-F238E27FC236}">
                <a16:creationId xmlns:a16="http://schemas.microsoft.com/office/drawing/2014/main" id="{4EE5F9B1-8B53-4C38-99C6-C56FEF82EED2}"/>
              </a:ext>
            </a:extLst>
          </p:cNvPr>
          <p:cNvSpPr>
            <a:spLocks noGrp="1"/>
          </p:cNvSpPr>
          <p:nvPr>
            <p:ph idx="1"/>
          </p:nvPr>
        </p:nvSpPr>
        <p:spPr/>
        <p:txBody>
          <a:bodyPr/>
          <a:lstStyle/>
          <a:p>
            <a:endParaRPr lang="en-US" dirty="0"/>
          </a:p>
          <a:p>
            <a:r>
              <a:rPr lang="en-US" dirty="0"/>
              <a:t>Preparation of grain for human consumption</a:t>
            </a:r>
          </a:p>
          <a:p>
            <a:r>
              <a:rPr lang="en-US" dirty="0"/>
              <a:t>Ageing of animals</a:t>
            </a:r>
          </a:p>
          <a:p>
            <a:r>
              <a:rPr lang="en-US" dirty="0"/>
              <a:t>D</a:t>
            </a:r>
            <a:r>
              <a:rPr lang="en-KG" dirty="0"/>
              <a:t>ifferentiation of kill sites and residential sites</a:t>
            </a:r>
          </a:p>
        </p:txBody>
      </p:sp>
    </p:spTree>
    <p:extLst>
      <p:ext uri="{BB962C8B-B14F-4D97-AF65-F5344CB8AC3E}">
        <p14:creationId xmlns:p14="http://schemas.microsoft.com/office/powerpoint/2010/main" val="889083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Definition of Theory</a:t>
            </a:r>
            <a:endParaRPr lang="ky-KG" dirty="0"/>
          </a:p>
        </p:txBody>
      </p:sp>
      <p:sp>
        <p:nvSpPr>
          <p:cNvPr id="3" name="Объект 2"/>
          <p:cNvSpPr>
            <a:spLocks noGrp="1"/>
          </p:cNvSpPr>
          <p:nvPr>
            <p:ph idx="1"/>
          </p:nvPr>
        </p:nvSpPr>
        <p:spPr/>
        <p:txBody>
          <a:bodyPr/>
          <a:lstStyle/>
          <a:p>
            <a:r>
              <a:rPr lang="en-US" dirty="0"/>
              <a:t>Ways of explanation</a:t>
            </a:r>
          </a:p>
          <a:p>
            <a:r>
              <a:rPr lang="en-US" dirty="0"/>
              <a:t>Why we do archaeology</a:t>
            </a:r>
          </a:p>
          <a:p>
            <a:r>
              <a:rPr lang="en-US" dirty="0"/>
              <a:t>Issues of interpretation</a:t>
            </a:r>
          </a:p>
          <a:p>
            <a:r>
              <a:rPr lang="en-US" dirty="0"/>
              <a:t>Theory and method</a:t>
            </a:r>
          </a:p>
          <a:p>
            <a:r>
              <a:rPr lang="en-US" dirty="0"/>
              <a:t>Why we selected this site</a:t>
            </a:r>
          </a:p>
          <a:p>
            <a:r>
              <a:rPr lang="en-US" dirty="0"/>
              <a:t>How we dig it</a:t>
            </a:r>
          </a:p>
          <a:p>
            <a:endParaRPr lang="ky-KG" dirty="0"/>
          </a:p>
        </p:txBody>
      </p:sp>
    </p:spTree>
    <p:extLst>
      <p:ext uri="{BB962C8B-B14F-4D97-AF65-F5344CB8AC3E}">
        <p14:creationId xmlns:p14="http://schemas.microsoft.com/office/powerpoint/2010/main" val="3916581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t>Ethnoarchaeology</a:t>
            </a:r>
            <a:endParaRPr lang="ru-RU"/>
          </a:p>
        </p:txBody>
      </p:sp>
      <p:sp>
        <p:nvSpPr>
          <p:cNvPr id="8195" name="Rectangle 3"/>
          <p:cNvSpPr>
            <a:spLocks noGrp="1" noChangeArrowheads="1"/>
          </p:cNvSpPr>
          <p:nvPr>
            <p:ph type="body" idx="1"/>
          </p:nvPr>
        </p:nvSpPr>
        <p:spPr/>
        <p:txBody>
          <a:bodyPr/>
          <a:lstStyle/>
          <a:p>
            <a:r>
              <a:rPr lang="en-US"/>
              <a:t>Is the study of living societies  to aid in the understanding and interpreting of the archaeological record.</a:t>
            </a:r>
          </a:p>
          <a:p>
            <a:endParaRPr lang="en-US"/>
          </a:p>
          <a:p>
            <a:r>
              <a:rPr lang="en-US"/>
              <a:t>Deals with dynamic processes in the modern world</a:t>
            </a:r>
          </a:p>
          <a:p>
            <a:r>
              <a:rPr lang="en-US"/>
              <a:t>Structure and Symbols</a:t>
            </a:r>
            <a:endParaRPr lang="ru-RU"/>
          </a:p>
        </p:txBody>
      </p:sp>
    </p:spTree>
    <p:extLst>
      <p:ext uri="{BB962C8B-B14F-4D97-AF65-F5344CB8AC3E}">
        <p14:creationId xmlns:p14="http://schemas.microsoft.com/office/powerpoint/2010/main" val="2803026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Experimental archaeology</a:t>
            </a:r>
            <a:endParaRPr lang="ru-RU"/>
          </a:p>
        </p:txBody>
      </p:sp>
      <p:sp>
        <p:nvSpPr>
          <p:cNvPr id="9219" name="Rectangle 3"/>
          <p:cNvSpPr>
            <a:spLocks noGrp="1" noChangeArrowheads="1"/>
          </p:cNvSpPr>
          <p:nvPr>
            <p:ph type="body" idx="1"/>
          </p:nvPr>
        </p:nvSpPr>
        <p:spPr/>
        <p:txBody>
          <a:bodyPr/>
          <a:lstStyle/>
          <a:p>
            <a:pPr>
              <a:lnSpc>
                <a:spcPct val="90000"/>
              </a:lnSpc>
            </a:pPr>
            <a:r>
              <a:rPr lang="en-US"/>
              <a:t>Controlled experiments with the dynamics of material culture can be a fruitful source of data to test middle-range theory</a:t>
            </a:r>
          </a:p>
          <a:p>
            <a:pPr>
              <a:lnSpc>
                <a:spcPct val="90000"/>
              </a:lnSpc>
            </a:pPr>
            <a:r>
              <a:rPr lang="en-US"/>
              <a:t>Criteria:</a:t>
            </a:r>
          </a:p>
          <a:p>
            <a:pPr>
              <a:lnSpc>
                <a:spcPct val="90000"/>
              </a:lnSpc>
            </a:pPr>
            <a:r>
              <a:rPr lang="en-US"/>
              <a:t>1. the materials used in experiment must be those available locally to the prehistoric society</a:t>
            </a:r>
          </a:p>
          <a:p>
            <a:pPr>
              <a:lnSpc>
                <a:spcPct val="90000"/>
              </a:lnSpc>
            </a:pPr>
            <a:r>
              <a:rPr lang="en-US"/>
              <a:t>2. the methods must conform with the society’s technological abilities</a:t>
            </a:r>
            <a:endParaRPr lang="ru-RU"/>
          </a:p>
        </p:txBody>
      </p:sp>
    </p:spTree>
    <p:extLst>
      <p:ext uri="{BB962C8B-B14F-4D97-AF65-F5344CB8AC3E}">
        <p14:creationId xmlns:p14="http://schemas.microsoft.com/office/powerpoint/2010/main" val="2127908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A7C20-DCD0-5D0B-BED6-44FCC15563D7}"/>
              </a:ext>
            </a:extLst>
          </p:cNvPr>
          <p:cNvSpPr>
            <a:spLocks noGrp="1"/>
          </p:cNvSpPr>
          <p:nvPr>
            <p:ph type="title"/>
          </p:nvPr>
        </p:nvSpPr>
        <p:spPr/>
        <p:txBody>
          <a:bodyPr/>
          <a:lstStyle/>
          <a:p>
            <a:r>
              <a:rPr lang="en-KG" dirty="0"/>
              <a:t>Cultural systems</a:t>
            </a:r>
          </a:p>
        </p:txBody>
      </p:sp>
      <p:sp>
        <p:nvSpPr>
          <p:cNvPr id="3" name="Content Placeholder 2">
            <a:extLst>
              <a:ext uri="{FF2B5EF4-FFF2-40B4-BE49-F238E27FC236}">
                <a16:creationId xmlns:a16="http://schemas.microsoft.com/office/drawing/2014/main" id="{4877FC0C-DD23-4E44-4A1F-75E0A9321F51}"/>
              </a:ext>
            </a:extLst>
          </p:cNvPr>
          <p:cNvSpPr>
            <a:spLocks noGrp="1"/>
          </p:cNvSpPr>
          <p:nvPr>
            <p:ph idx="1"/>
          </p:nvPr>
        </p:nvSpPr>
        <p:spPr/>
        <p:txBody>
          <a:bodyPr>
            <a:normAutofit fontScale="85000" lnSpcReduction="20000"/>
          </a:bodyPr>
          <a:lstStyle/>
          <a:p>
            <a:r>
              <a:rPr lang="en-US" dirty="0"/>
              <a:t>A</a:t>
            </a:r>
            <a:r>
              <a:rPr lang="en-KG" dirty="0"/>
              <a:t>dapted to external environment</a:t>
            </a:r>
          </a:p>
          <a:p>
            <a:r>
              <a:rPr lang="en-US" dirty="0"/>
              <a:t>E</a:t>
            </a:r>
            <a:r>
              <a:rPr lang="en-KG" dirty="0"/>
              <a:t>lements of culture more or less observable</a:t>
            </a:r>
          </a:p>
          <a:p>
            <a:r>
              <a:rPr lang="en-KG" dirty="0"/>
              <a:t>Cultural systems can be compratively observed and generalised</a:t>
            </a:r>
          </a:p>
          <a:p>
            <a:r>
              <a:rPr lang="en-KG" dirty="0"/>
              <a:t>Elements of cultural system are interdependent (trade, subsistance, ritual, social system etc.)</a:t>
            </a:r>
          </a:p>
          <a:p>
            <a:r>
              <a:rPr lang="en-US" dirty="0"/>
              <a:t>D</a:t>
            </a:r>
            <a:r>
              <a:rPr lang="en-KG" dirty="0"/>
              <a:t>ifferent elements of cultural systems are linked one to another and explained by function</a:t>
            </a:r>
          </a:p>
          <a:p>
            <a:r>
              <a:rPr lang="en-US" dirty="0"/>
              <a:t>Archaeologists can examine the links between subsystems in terms of correlation rather than simple causes.</a:t>
            </a:r>
          </a:p>
        </p:txBody>
      </p:sp>
    </p:spTree>
    <p:extLst>
      <p:ext uri="{BB962C8B-B14F-4D97-AF65-F5344CB8AC3E}">
        <p14:creationId xmlns:p14="http://schemas.microsoft.com/office/powerpoint/2010/main" val="768859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888D1-F207-0545-88E5-E9C39EE9257B}"/>
              </a:ext>
            </a:extLst>
          </p:cNvPr>
          <p:cNvSpPr>
            <a:spLocks noGrp="1"/>
          </p:cNvSpPr>
          <p:nvPr>
            <p:ph type="title"/>
          </p:nvPr>
        </p:nvSpPr>
        <p:spPr/>
        <p:txBody>
          <a:bodyPr/>
          <a:lstStyle/>
          <a:p>
            <a:r>
              <a:rPr lang="en-US" dirty="0"/>
              <a:t>Culture and process</a:t>
            </a:r>
            <a:endParaRPr lang="en-KG" dirty="0"/>
          </a:p>
        </p:txBody>
      </p:sp>
      <p:sp>
        <p:nvSpPr>
          <p:cNvPr id="3" name="Content Placeholder 2">
            <a:extLst>
              <a:ext uri="{FF2B5EF4-FFF2-40B4-BE49-F238E27FC236}">
                <a16:creationId xmlns:a16="http://schemas.microsoft.com/office/drawing/2014/main" id="{E813C2EE-516F-2649-A5F3-CCC3414BC597}"/>
              </a:ext>
            </a:extLst>
          </p:cNvPr>
          <p:cNvSpPr>
            <a:spLocks noGrp="1"/>
          </p:cNvSpPr>
          <p:nvPr>
            <p:ph idx="1"/>
          </p:nvPr>
        </p:nvSpPr>
        <p:spPr/>
        <p:txBody>
          <a:bodyPr>
            <a:normAutofit fontScale="92500" lnSpcReduction="20000"/>
          </a:bodyPr>
          <a:lstStyle/>
          <a:p>
            <a:r>
              <a:rPr lang="en-US" dirty="0"/>
              <a:t>Culture (F. Boas) </a:t>
            </a:r>
          </a:p>
          <a:p>
            <a:r>
              <a:rPr lang="en-US" dirty="0"/>
              <a:t>Culture as a set of ideas (normative view)</a:t>
            </a:r>
          </a:p>
          <a:p>
            <a:r>
              <a:rPr lang="en-US" dirty="0"/>
              <a:t>Culture as a system</a:t>
            </a:r>
          </a:p>
          <a:p>
            <a:r>
              <a:rPr lang="en-US" dirty="0"/>
              <a:t>Thinking in the context of cultural systems is a functionalism</a:t>
            </a:r>
            <a:endParaRPr lang="ru-RU" dirty="0"/>
          </a:p>
          <a:p>
            <a:r>
              <a:rPr lang="en-US" dirty="0"/>
              <a:t>External ”kick” (K. Flannery)</a:t>
            </a:r>
          </a:p>
          <a:p>
            <a:r>
              <a:rPr lang="en-US" dirty="0"/>
              <a:t>“view of cultural systems as purely or primarily adaptive to an external environment, and as monolithic entities that are characterized by harmony and homeostasis”</a:t>
            </a:r>
          </a:p>
        </p:txBody>
      </p:sp>
    </p:spTree>
    <p:extLst>
      <p:ext uri="{BB962C8B-B14F-4D97-AF65-F5344CB8AC3E}">
        <p14:creationId xmlns:p14="http://schemas.microsoft.com/office/powerpoint/2010/main" val="598332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E6B87A-D2B1-4E38-A04D-3AA3A7251B36}"/>
              </a:ext>
            </a:extLst>
          </p:cNvPr>
          <p:cNvSpPr>
            <a:spLocks noGrp="1"/>
          </p:cNvSpPr>
          <p:nvPr>
            <p:ph idx="1"/>
          </p:nvPr>
        </p:nvSpPr>
        <p:spPr>
          <a:xfrm>
            <a:off x="457200" y="1600200"/>
            <a:ext cx="5194920" cy="4525963"/>
          </a:xfrm>
        </p:spPr>
        <p:txBody>
          <a:bodyPr>
            <a:normAutofit/>
          </a:bodyPr>
          <a:lstStyle/>
          <a:p>
            <a:r>
              <a:rPr lang="en-US" dirty="0"/>
              <a:t>P</a:t>
            </a:r>
            <a:r>
              <a:rPr lang="en-KG" dirty="0"/>
              <a:t>rossesual interpretation </a:t>
            </a:r>
            <a:r>
              <a:rPr lang="en-US" dirty="0"/>
              <a:t>of the rise of towns, trade and social complexity in post-Roman northwest Europe</a:t>
            </a:r>
          </a:p>
          <a:p>
            <a:endParaRPr lang="en-US" dirty="0"/>
          </a:p>
          <a:p>
            <a:r>
              <a:rPr lang="en-US" dirty="0"/>
              <a:t>Planning of towns reflect the central control and royal origin</a:t>
            </a:r>
          </a:p>
        </p:txBody>
      </p:sp>
      <p:pic>
        <p:nvPicPr>
          <p:cNvPr id="4" name="Picture 3">
            <a:extLst>
              <a:ext uri="{FF2B5EF4-FFF2-40B4-BE49-F238E27FC236}">
                <a16:creationId xmlns:a16="http://schemas.microsoft.com/office/drawing/2014/main" id="{7ACB6408-9D46-7748-154A-742A71D856F7}"/>
              </a:ext>
            </a:extLst>
          </p:cNvPr>
          <p:cNvPicPr>
            <a:picLocks noChangeAspect="1"/>
          </p:cNvPicPr>
          <p:nvPr/>
        </p:nvPicPr>
        <p:blipFill>
          <a:blip r:embed="rId2"/>
          <a:stretch>
            <a:fillRect/>
          </a:stretch>
        </p:blipFill>
        <p:spPr>
          <a:xfrm>
            <a:off x="5740400" y="1219200"/>
            <a:ext cx="2946400" cy="4419600"/>
          </a:xfrm>
          <a:prstGeom prst="rect">
            <a:avLst/>
          </a:prstGeom>
        </p:spPr>
      </p:pic>
    </p:spTree>
    <p:extLst>
      <p:ext uri="{BB962C8B-B14F-4D97-AF65-F5344CB8AC3E}">
        <p14:creationId xmlns:p14="http://schemas.microsoft.com/office/powerpoint/2010/main" val="3830145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83C8-9DAC-864D-8057-F3CD367A7B6E}"/>
              </a:ext>
            </a:extLst>
          </p:cNvPr>
          <p:cNvSpPr>
            <a:spLocks noGrp="1"/>
          </p:cNvSpPr>
          <p:nvPr>
            <p:ph type="title"/>
          </p:nvPr>
        </p:nvSpPr>
        <p:spPr/>
        <p:txBody>
          <a:bodyPr/>
          <a:lstStyle/>
          <a:p>
            <a:r>
              <a:rPr lang="en-KG" dirty="0"/>
              <a:t>Critique</a:t>
            </a:r>
          </a:p>
        </p:txBody>
      </p:sp>
      <p:sp>
        <p:nvSpPr>
          <p:cNvPr id="3" name="Content Placeholder 2">
            <a:extLst>
              <a:ext uri="{FF2B5EF4-FFF2-40B4-BE49-F238E27FC236}">
                <a16:creationId xmlns:a16="http://schemas.microsoft.com/office/drawing/2014/main" id="{458FEDC1-5263-2E4F-BD9C-45C8DA639257}"/>
              </a:ext>
            </a:extLst>
          </p:cNvPr>
          <p:cNvSpPr>
            <a:spLocks noGrp="1"/>
          </p:cNvSpPr>
          <p:nvPr>
            <p:ph idx="1"/>
          </p:nvPr>
        </p:nvSpPr>
        <p:spPr/>
        <p:txBody>
          <a:bodyPr>
            <a:normAutofit/>
          </a:bodyPr>
          <a:lstStyle/>
          <a:p>
            <a:r>
              <a:rPr lang="en-US" dirty="0"/>
              <a:t>Critical theory (J. Habermas)</a:t>
            </a:r>
          </a:p>
          <a:p>
            <a:r>
              <a:rPr lang="en-US" dirty="0"/>
              <a:t>“systems theory is an ideology of control”</a:t>
            </a:r>
          </a:p>
          <a:p>
            <a:r>
              <a:rPr lang="en-US" dirty="0"/>
              <a:t>Inside and outside views of culture (M. Harris)</a:t>
            </a:r>
          </a:p>
          <a:p>
            <a:r>
              <a:rPr lang="en-US" dirty="0"/>
              <a:t>Conflicts and competition (not external kick)</a:t>
            </a:r>
          </a:p>
          <a:p>
            <a:r>
              <a:rPr lang="en-US" dirty="0"/>
              <a:t>Marxist view of political economy</a:t>
            </a:r>
          </a:p>
          <a:p>
            <a:r>
              <a:rPr lang="en-US" dirty="0"/>
              <a:t>World systems theory (core and periphery)</a:t>
            </a:r>
          </a:p>
          <a:p>
            <a:r>
              <a:rPr lang="en-US" dirty="0"/>
              <a:t>Theory of chaos</a:t>
            </a:r>
          </a:p>
          <a:p>
            <a:endParaRPr lang="en-US" dirty="0"/>
          </a:p>
          <a:p>
            <a:pPr marL="0" indent="0">
              <a:buNone/>
            </a:pPr>
            <a:endParaRPr lang="en-KG" dirty="0"/>
          </a:p>
          <a:p>
            <a:endParaRPr lang="en-KG" dirty="0"/>
          </a:p>
        </p:txBody>
      </p:sp>
    </p:spTree>
    <p:extLst>
      <p:ext uri="{BB962C8B-B14F-4D97-AF65-F5344CB8AC3E}">
        <p14:creationId xmlns:p14="http://schemas.microsoft.com/office/powerpoint/2010/main" val="3097468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a:t>
            </a:r>
            <a:r>
              <a:rPr lang="en-US" dirty="0" err="1"/>
              <a:t>Processual</a:t>
            </a:r>
            <a:r>
              <a:rPr lang="en-US" dirty="0"/>
              <a:t> Archaeology</a:t>
            </a:r>
            <a:endParaRPr lang="ru-RU" dirty="0"/>
          </a:p>
        </p:txBody>
      </p:sp>
      <p:sp>
        <p:nvSpPr>
          <p:cNvPr id="3" name="Content Placeholder 2"/>
          <p:cNvSpPr>
            <a:spLocks noGrp="1"/>
          </p:cNvSpPr>
          <p:nvPr>
            <p:ph idx="1"/>
          </p:nvPr>
        </p:nvSpPr>
        <p:spPr/>
        <p:txBody>
          <a:bodyPr>
            <a:normAutofit fontScale="85000" lnSpcReduction="20000"/>
          </a:bodyPr>
          <a:lstStyle/>
          <a:p>
            <a:r>
              <a:rPr lang="en-US" dirty="0"/>
              <a:t>is a movement in archaeological theory that emphasizes the subjectivity of archaeological interpretations. Within the post-</a:t>
            </a:r>
            <a:r>
              <a:rPr lang="en-US" dirty="0" err="1"/>
              <a:t>processualist</a:t>
            </a:r>
            <a:r>
              <a:rPr lang="en-US" dirty="0"/>
              <a:t> movement, a wide variety of theoretical viewpoints have been embraced, including structuralism and Neo-Marxism.</a:t>
            </a:r>
          </a:p>
          <a:p>
            <a:r>
              <a:rPr lang="en-US" b="1" dirty="0"/>
              <a:t>Subjectivism</a:t>
            </a:r>
          </a:p>
          <a:p>
            <a:r>
              <a:rPr lang="en-US" b="1" dirty="0"/>
              <a:t>Interpretation</a:t>
            </a:r>
          </a:p>
          <a:p>
            <a:r>
              <a:rPr lang="en-US" b="1" dirty="0"/>
              <a:t>Materialism and idealism</a:t>
            </a:r>
          </a:p>
          <a:p>
            <a:r>
              <a:rPr lang="en-US" b="1" dirty="0"/>
              <a:t>Structuralism</a:t>
            </a:r>
          </a:p>
          <a:p>
            <a:r>
              <a:rPr lang="en-US" b="1" dirty="0"/>
              <a:t>Human agency and individual</a:t>
            </a:r>
          </a:p>
        </p:txBody>
      </p:sp>
    </p:spTree>
    <p:extLst>
      <p:ext uri="{BB962C8B-B14F-4D97-AF65-F5344CB8AC3E}">
        <p14:creationId xmlns:p14="http://schemas.microsoft.com/office/powerpoint/2010/main" val="3951320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BE445-8DEC-264F-8E7F-5D73F5D8A22D}"/>
              </a:ext>
            </a:extLst>
          </p:cNvPr>
          <p:cNvSpPr>
            <a:spLocks noGrp="1"/>
          </p:cNvSpPr>
          <p:nvPr>
            <p:ph type="title"/>
          </p:nvPr>
        </p:nvSpPr>
        <p:spPr/>
        <p:txBody>
          <a:bodyPr/>
          <a:lstStyle/>
          <a:p>
            <a:r>
              <a:rPr lang="en-US" dirty="0"/>
              <a:t>Key statements</a:t>
            </a:r>
            <a:endParaRPr lang="en-KG" dirty="0"/>
          </a:p>
        </p:txBody>
      </p:sp>
      <p:sp>
        <p:nvSpPr>
          <p:cNvPr id="3" name="Content Placeholder 2">
            <a:extLst>
              <a:ext uri="{FF2B5EF4-FFF2-40B4-BE49-F238E27FC236}">
                <a16:creationId xmlns:a16="http://schemas.microsoft.com/office/drawing/2014/main" id="{540FB435-C61E-8A44-A755-3D0A31ADE9B0}"/>
              </a:ext>
            </a:extLst>
          </p:cNvPr>
          <p:cNvSpPr>
            <a:spLocks noGrp="1"/>
          </p:cNvSpPr>
          <p:nvPr>
            <p:ph idx="1"/>
          </p:nvPr>
        </p:nvSpPr>
        <p:spPr/>
        <p:txBody>
          <a:bodyPr>
            <a:normAutofit fontScale="85000" lnSpcReduction="10000"/>
          </a:bodyPr>
          <a:lstStyle/>
          <a:p>
            <a:r>
              <a:rPr lang="en-KG" dirty="0"/>
              <a:t>1) rejection of positivist view of science and the theory/data split. The data are always theory-laden</a:t>
            </a:r>
          </a:p>
          <a:p>
            <a:r>
              <a:rPr lang="en-KG" dirty="0"/>
              <a:t>2) interpretation is always hermeneutic (study of meaning)</a:t>
            </a:r>
          </a:p>
          <a:p>
            <a:r>
              <a:rPr lang="en-KG" dirty="0"/>
              <a:t>3) rejection the opposition between material and ideal</a:t>
            </a:r>
          </a:p>
          <a:p>
            <a:r>
              <a:rPr lang="en-KG" dirty="0"/>
              <a:t>4) need to look at thought and values in the past</a:t>
            </a:r>
          </a:p>
          <a:p>
            <a:r>
              <a:rPr lang="en-KG" dirty="0"/>
              <a:t>5) the individual is active (A. Giddens)</a:t>
            </a:r>
          </a:p>
          <a:p>
            <a:r>
              <a:rPr lang="en-KG" dirty="0"/>
              <a:t>6) need to look at context</a:t>
            </a:r>
          </a:p>
          <a:p>
            <a:r>
              <a:rPr lang="en-KG" dirty="0"/>
              <a:t>7) interpreting the past is always political act</a:t>
            </a:r>
          </a:p>
        </p:txBody>
      </p:sp>
    </p:spTree>
    <p:extLst>
      <p:ext uri="{BB962C8B-B14F-4D97-AF65-F5344CB8AC3E}">
        <p14:creationId xmlns:p14="http://schemas.microsoft.com/office/powerpoint/2010/main" val="1724927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Structural Archaeology</a:t>
            </a:r>
            <a:endParaRPr lang="ru-RU" dirty="0"/>
          </a:p>
        </p:txBody>
      </p:sp>
      <p:sp>
        <p:nvSpPr>
          <p:cNvPr id="3" name="Content Placeholder 2"/>
          <p:cNvSpPr>
            <a:spLocks noGrp="1"/>
          </p:cNvSpPr>
          <p:nvPr>
            <p:ph idx="1"/>
          </p:nvPr>
        </p:nvSpPr>
        <p:spPr/>
        <p:txBody>
          <a:bodyPr>
            <a:normAutofit lnSpcReduction="10000"/>
          </a:bodyPr>
          <a:lstStyle/>
          <a:p>
            <a:r>
              <a:rPr lang="en-US" dirty="0"/>
              <a:t>Theoretical approach to the analysis of archaeological material based on structuralism, stressing the idea that human actions are guided by beliefs and symbolic concepts that are themselves underpinned by ways of thinking about the world.</a:t>
            </a:r>
          </a:p>
          <a:p>
            <a:r>
              <a:rPr lang="en-US" dirty="0"/>
              <a:t>Structure as a code = Particular meanings</a:t>
            </a:r>
          </a:p>
          <a:p>
            <a:r>
              <a:rPr lang="en-US" dirty="0"/>
              <a:t>Rules of thinking expressed in material culture</a:t>
            </a:r>
            <a:br>
              <a:rPr lang="en-US" dirty="0"/>
            </a:br>
            <a:endParaRPr lang="en-US" dirty="0"/>
          </a:p>
          <a:p>
            <a:endParaRPr lang="ru-RU" dirty="0"/>
          </a:p>
        </p:txBody>
      </p:sp>
    </p:spTree>
    <p:extLst>
      <p:ext uri="{BB962C8B-B14F-4D97-AF65-F5344CB8AC3E}">
        <p14:creationId xmlns:p14="http://schemas.microsoft.com/office/powerpoint/2010/main" val="2271512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413579-4FFB-444F-9FEF-5AD80BFE742C}"/>
              </a:ext>
            </a:extLst>
          </p:cNvPr>
          <p:cNvSpPr>
            <a:spLocks noGrp="1"/>
          </p:cNvSpPr>
          <p:nvPr>
            <p:ph idx="1"/>
          </p:nvPr>
        </p:nvSpPr>
        <p:spPr/>
        <p:txBody>
          <a:bodyPr/>
          <a:lstStyle/>
          <a:p>
            <a:r>
              <a:rPr lang="en-US" dirty="0"/>
              <a:t>Culture as a language (F. de Saussure)</a:t>
            </a:r>
          </a:p>
          <a:p>
            <a:r>
              <a:rPr lang="en-US" dirty="0"/>
              <a:t>“language is composed of hidden rules ”</a:t>
            </a:r>
          </a:p>
          <a:p>
            <a:r>
              <a:rPr lang="en-US" dirty="0"/>
              <a:t>Culture is fundamentally expressive, a system of hidden cognitive meanings</a:t>
            </a:r>
            <a:endParaRPr lang="ru-RU" dirty="0"/>
          </a:p>
          <a:p>
            <a:r>
              <a:rPr lang="en-US" dirty="0"/>
              <a:t>Not meaning, but understanding and experience</a:t>
            </a:r>
          </a:p>
          <a:p>
            <a:endParaRPr lang="en-US" dirty="0"/>
          </a:p>
        </p:txBody>
      </p:sp>
    </p:spTree>
    <p:extLst>
      <p:ext uri="{BB962C8B-B14F-4D97-AF65-F5344CB8AC3E}">
        <p14:creationId xmlns:p14="http://schemas.microsoft.com/office/powerpoint/2010/main" val="3550237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Why theory is relevant to archaeological practice</a:t>
            </a:r>
            <a:endParaRPr lang="ky-KG" dirty="0"/>
          </a:p>
        </p:txBody>
      </p:sp>
      <p:sp>
        <p:nvSpPr>
          <p:cNvPr id="3" name="Объект 2"/>
          <p:cNvSpPr>
            <a:spLocks noGrp="1"/>
          </p:cNvSpPr>
          <p:nvPr>
            <p:ph idx="1"/>
          </p:nvPr>
        </p:nvSpPr>
        <p:spPr/>
        <p:txBody>
          <a:bodyPr/>
          <a:lstStyle/>
          <a:p>
            <a:r>
              <a:rPr lang="en-US" dirty="0"/>
              <a:t>We need to justify what we do</a:t>
            </a:r>
          </a:p>
          <a:p>
            <a:r>
              <a:rPr lang="en-US" dirty="0"/>
              <a:t>We need to evaluate one interpretation of the past against another, to decide which is stronger (e.g. lay lines)</a:t>
            </a:r>
          </a:p>
          <a:p>
            <a:r>
              <a:rPr lang="en-US" dirty="0"/>
              <a:t>We must be explicit in what we do as archaeologists</a:t>
            </a:r>
          </a:p>
          <a:p>
            <a:r>
              <a:rPr lang="en-US" dirty="0"/>
              <a:t>We do not ‘need’ theory, we all use theory whether we like it or not</a:t>
            </a:r>
          </a:p>
        </p:txBody>
      </p:sp>
    </p:spTree>
    <p:extLst>
      <p:ext uri="{BB962C8B-B14F-4D97-AF65-F5344CB8AC3E}">
        <p14:creationId xmlns:p14="http://schemas.microsoft.com/office/powerpoint/2010/main" val="357720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D53D0-6C90-404A-BF82-521884BE2146}"/>
              </a:ext>
            </a:extLst>
          </p:cNvPr>
          <p:cNvSpPr>
            <a:spLocks noGrp="1"/>
          </p:cNvSpPr>
          <p:nvPr>
            <p:ph type="title"/>
          </p:nvPr>
        </p:nvSpPr>
        <p:spPr/>
        <p:txBody>
          <a:bodyPr/>
          <a:lstStyle/>
          <a:p>
            <a:r>
              <a:rPr lang="en-US" dirty="0"/>
              <a:t>Examples</a:t>
            </a:r>
            <a:endParaRPr lang="en-KG" dirty="0"/>
          </a:p>
        </p:txBody>
      </p:sp>
      <p:sp>
        <p:nvSpPr>
          <p:cNvPr id="3" name="Content Placeholder 2">
            <a:extLst>
              <a:ext uri="{FF2B5EF4-FFF2-40B4-BE49-F238E27FC236}">
                <a16:creationId xmlns:a16="http://schemas.microsoft.com/office/drawing/2014/main" id="{F1A4F6ED-3D06-B872-A46E-BDE3E3A9BDC0}"/>
              </a:ext>
            </a:extLst>
          </p:cNvPr>
          <p:cNvSpPr>
            <a:spLocks noGrp="1"/>
          </p:cNvSpPr>
          <p:nvPr>
            <p:ph idx="1"/>
          </p:nvPr>
        </p:nvSpPr>
        <p:spPr/>
        <p:txBody>
          <a:bodyPr/>
          <a:lstStyle/>
          <a:p>
            <a:r>
              <a:rPr lang="en-KG" dirty="0"/>
              <a:t>Rock Art</a:t>
            </a:r>
            <a:r>
              <a:rPr lang="ru-RU" dirty="0"/>
              <a:t> </a:t>
            </a:r>
            <a:endParaRPr lang="en-US" dirty="0"/>
          </a:p>
          <a:p>
            <a:r>
              <a:rPr lang="en-KG" dirty="0"/>
              <a:t>Medieval houses in England</a:t>
            </a:r>
          </a:p>
        </p:txBody>
      </p:sp>
    </p:spTree>
    <p:extLst>
      <p:ext uri="{BB962C8B-B14F-4D97-AF65-F5344CB8AC3E}">
        <p14:creationId xmlns:p14="http://schemas.microsoft.com/office/powerpoint/2010/main" val="3930571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46C2E7-7D73-9FD0-7CE8-80C440EA3477}"/>
              </a:ext>
            </a:extLst>
          </p:cNvPr>
          <p:cNvPicPr>
            <a:picLocks noChangeAspect="1"/>
          </p:cNvPicPr>
          <p:nvPr/>
        </p:nvPicPr>
        <p:blipFill>
          <a:blip r:embed="rId2"/>
          <a:stretch>
            <a:fillRect/>
          </a:stretch>
        </p:blipFill>
        <p:spPr>
          <a:xfrm>
            <a:off x="1443262" y="0"/>
            <a:ext cx="6257475" cy="6858000"/>
          </a:xfrm>
          <a:prstGeom prst="rect">
            <a:avLst/>
          </a:prstGeom>
        </p:spPr>
      </p:pic>
    </p:spTree>
    <p:extLst>
      <p:ext uri="{BB962C8B-B14F-4D97-AF65-F5344CB8AC3E}">
        <p14:creationId xmlns:p14="http://schemas.microsoft.com/office/powerpoint/2010/main" val="3612448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15BA-90A0-584F-9D4A-29BDDE1C91C5}"/>
              </a:ext>
            </a:extLst>
          </p:cNvPr>
          <p:cNvSpPr>
            <a:spLocks noGrp="1"/>
          </p:cNvSpPr>
          <p:nvPr>
            <p:ph type="title"/>
          </p:nvPr>
        </p:nvSpPr>
        <p:spPr/>
        <p:txBody>
          <a:bodyPr/>
          <a:lstStyle/>
          <a:p>
            <a:r>
              <a:rPr lang="en-US" dirty="0"/>
              <a:t>Phenomenology</a:t>
            </a:r>
            <a:endParaRPr lang="en-KG" dirty="0"/>
          </a:p>
        </p:txBody>
      </p:sp>
      <p:sp>
        <p:nvSpPr>
          <p:cNvPr id="3" name="Content Placeholder 2">
            <a:extLst>
              <a:ext uri="{FF2B5EF4-FFF2-40B4-BE49-F238E27FC236}">
                <a16:creationId xmlns:a16="http://schemas.microsoft.com/office/drawing/2014/main" id="{F963B000-E69A-3C41-8085-7C69FE6C2491}"/>
              </a:ext>
            </a:extLst>
          </p:cNvPr>
          <p:cNvSpPr>
            <a:spLocks noGrp="1"/>
          </p:cNvSpPr>
          <p:nvPr>
            <p:ph idx="1"/>
          </p:nvPr>
        </p:nvSpPr>
        <p:spPr/>
        <p:txBody>
          <a:bodyPr>
            <a:normAutofit/>
          </a:bodyPr>
          <a:lstStyle/>
          <a:p>
            <a:r>
              <a:rPr lang="en-US" dirty="0"/>
              <a:t>H</a:t>
            </a:r>
            <a:r>
              <a:rPr lang="en-KG" dirty="0"/>
              <a:t>ow we might explore the meaning through archaeological evidence?</a:t>
            </a:r>
          </a:p>
          <a:p>
            <a:r>
              <a:rPr lang="en-KG" dirty="0"/>
              <a:t>One of the methods is phenomenology</a:t>
            </a:r>
          </a:p>
          <a:p>
            <a:r>
              <a:rPr lang="en-US" dirty="0"/>
              <a:t>“It involves a description of things as they are experienced in the world by a human subject”</a:t>
            </a:r>
          </a:p>
          <a:p>
            <a:r>
              <a:rPr lang="en-US" dirty="0"/>
              <a:t>S</a:t>
            </a:r>
            <a:r>
              <a:rPr lang="en-KG" dirty="0"/>
              <a:t>ubject-object relations</a:t>
            </a:r>
          </a:p>
          <a:p>
            <a:r>
              <a:rPr lang="en-KG" dirty="0"/>
              <a:t>Study of landscape and sites in the landscape (e.g. Tash-Rabat part of the Silk Road)</a:t>
            </a:r>
            <a:endParaRPr lang="en-US" dirty="0"/>
          </a:p>
        </p:txBody>
      </p:sp>
    </p:spTree>
    <p:extLst>
      <p:ext uri="{BB962C8B-B14F-4D97-AF65-F5344CB8AC3E}">
        <p14:creationId xmlns:p14="http://schemas.microsoft.com/office/powerpoint/2010/main" val="3354925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5B3D41-544F-3988-5BCE-62A650386878}"/>
              </a:ext>
            </a:extLst>
          </p:cNvPr>
          <p:cNvPicPr>
            <a:picLocks noChangeAspect="1"/>
          </p:cNvPicPr>
          <p:nvPr/>
        </p:nvPicPr>
        <p:blipFill>
          <a:blip r:embed="rId2"/>
          <a:stretch>
            <a:fillRect/>
          </a:stretch>
        </p:blipFill>
        <p:spPr>
          <a:xfrm>
            <a:off x="685800" y="579933"/>
            <a:ext cx="7772400" cy="5698133"/>
          </a:xfrm>
          <a:prstGeom prst="rect">
            <a:avLst/>
          </a:prstGeom>
        </p:spPr>
      </p:pic>
    </p:spTree>
    <p:extLst>
      <p:ext uri="{BB962C8B-B14F-4D97-AF65-F5344CB8AC3E}">
        <p14:creationId xmlns:p14="http://schemas.microsoft.com/office/powerpoint/2010/main" val="1819059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85850-AF5F-A449-9B04-721A0FE6490C}"/>
              </a:ext>
            </a:extLst>
          </p:cNvPr>
          <p:cNvSpPr>
            <a:spLocks noGrp="1"/>
          </p:cNvSpPr>
          <p:nvPr>
            <p:ph type="title"/>
          </p:nvPr>
        </p:nvSpPr>
        <p:spPr/>
        <p:txBody>
          <a:bodyPr/>
          <a:lstStyle/>
          <a:p>
            <a:r>
              <a:rPr lang="en-KG" dirty="0"/>
              <a:t>Marxist acrhaeology</a:t>
            </a:r>
          </a:p>
        </p:txBody>
      </p:sp>
      <p:sp>
        <p:nvSpPr>
          <p:cNvPr id="3" name="Content Placeholder 2">
            <a:extLst>
              <a:ext uri="{FF2B5EF4-FFF2-40B4-BE49-F238E27FC236}">
                <a16:creationId xmlns:a16="http://schemas.microsoft.com/office/drawing/2014/main" id="{6EEEB06E-E952-1343-ABBC-A9E8B42AC551}"/>
              </a:ext>
            </a:extLst>
          </p:cNvPr>
          <p:cNvSpPr>
            <a:spLocks noGrp="1"/>
          </p:cNvSpPr>
          <p:nvPr>
            <p:ph idx="1"/>
          </p:nvPr>
        </p:nvSpPr>
        <p:spPr/>
        <p:txBody>
          <a:bodyPr>
            <a:normAutofit fontScale="92500" lnSpcReduction="20000"/>
          </a:bodyPr>
          <a:lstStyle/>
          <a:p>
            <a:r>
              <a:rPr lang="en-US" dirty="0"/>
              <a:t>I</a:t>
            </a:r>
            <a:r>
              <a:rPr lang="en-KG" dirty="0"/>
              <a:t>s a materialist philosophy</a:t>
            </a:r>
          </a:p>
          <a:p>
            <a:r>
              <a:rPr lang="en-US" dirty="0"/>
              <a:t>“it is not the consciousness of men that determines their being, but on the contrary, their social being that determines their consciousness ”</a:t>
            </a:r>
          </a:p>
          <a:p>
            <a:r>
              <a:rPr lang="en-US" dirty="0"/>
              <a:t>“ Each different mode of production results in a different kind of class antagonism”</a:t>
            </a:r>
          </a:p>
          <a:p>
            <a:r>
              <a:rPr lang="en-US" dirty="0"/>
              <a:t>Dialectical model of social process or culture change</a:t>
            </a:r>
          </a:p>
          <a:p>
            <a:r>
              <a:rPr lang="en-US" dirty="0"/>
              <a:t>Academic discourse is also political</a:t>
            </a:r>
          </a:p>
          <a:p>
            <a:endParaRPr lang="en-US" dirty="0"/>
          </a:p>
          <a:p>
            <a:endParaRPr lang="en-US" dirty="0"/>
          </a:p>
        </p:txBody>
      </p:sp>
    </p:spTree>
    <p:extLst>
      <p:ext uri="{BB962C8B-B14F-4D97-AF65-F5344CB8AC3E}">
        <p14:creationId xmlns:p14="http://schemas.microsoft.com/office/powerpoint/2010/main" val="434443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Cognitive Archaeology</a:t>
            </a:r>
            <a:endParaRPr lang="ru-RU" dirty="0"/>
          </a:p>
        </p:txBody>
      </p:sp>
      <p:sp>
        <p:nvSpPr>
          <p:cNvPr id="3" name="Content Placeholder 2"/>
          <p:cNvSpPr>
            <a:spLocks noGrp="1"/>
          </p:cNvSpPr>
          <p:nvPr>
            <p:ph idx="1"/>
          </p:nvPr>
        </p:nvSpPr>
        <p:spPr/>
        <p:txBody>
          <a:bodyPr>
            <a:normAutofit/>
          </a:bodyPr>
          <a:lstStyle/>
          <a:p>
            <a:r>
              <a:rPr lang="en-US" dirty="0"/>
              <a:t>The study of prehistoric ideology: the ideals, values, and beliefs that constitute a society's worldview.</a:t>
            </a:r>
          </a:p>
          <a:p>
            <a:r>
              <a:rPr lang="en-US" dirty="0"/>
              <a:t>Cognitive maps</a:t>
            </a:r>
          </a:p>
          <a:p>
            <a:r>
              <a:rPr lang="en-US" dirty="0"/>
              <a:t>Human behavior in the past</a:t>
            </a:r>
          </a:p>
          <a:p>
            <a:r>
              <a:rPr lang="en-US" dirty="0"/>
              <a:t>Rituals/Traditions</a:t>
            </a:r>
            <a:endParaRPr lang="ru-RU" dirty="0"/>
          </a:p>
        </p:txBody>
      </p:sp>
    </p:spTree>
    <p:extLst>
      <p:ext uri="{BB962C8B-B14F-4D97-AF65-F5344CB8AC3E}">
        <p14:creationId xmlns:p14="http://schemas.microsoft.com/office/powerpoint/2010/main" val="275712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Gender Archaeology</a:t>
            </a:r>
            <a:endParaRPr lang="ru-RU" dirty="0"/>
          </a:p>
        </p:txBody>
      </p:sp>
      <p:sp>
        <p:nvSpPr>
          <p:cNvPr id="3" name="Content Placeholder 2"/>
          <p:cNvSpPr>
            <a:spLocks noGrp="1"/>
          </p:cNvSpPr>
          <p:nvPr>
            <p:ph idx="1"/>
          </p:nvPr>
        </p:nvSpPr>
        <p:spPr/>
        <p:txBody>
          <a:bodyPr>
            <a:normAutofit/>
          </a:bodyPr>
          <a:lstStyle/>
          <a:p>
            <a:r>
              <a:rPr lang="en-US" dirty="0"/>
              <a:t>is a method of studying past societies through their material culture by closely examining the social construction of gender identities and relations. </a:t>
            </a:r>
          </a:p>
          <a:p>
            <a:r>
              <a:rPr lang="en-US" dirty="0"/>
              <a:t>Man/Women/Children</a:t>
            </a:r>
          </a:p>
          <a:p>
            <a:r>
              <a:rPr lang="en-US" dirty="0"/>
              <a:t>Power and authority</a:t>
            </a:r>
          </a:p>
          <a:p>
            <a:r>
              <a:rPr lang="en-US" dirty="0"/>
              <a:t>Age/Social Status/</a:t>
            </a:r>
          </a:p>
          <a:p>
            <a:endParaRPr lang="ru-RU" dirty="0"/>
          </a:p>
        </p:txBody>
      </p:sp>
    </p:spTree>
    <p:extLst>
      <p:ext uri="{BB962C8B-B14F-4D97-AF65-F5344CB8AC3E}">
        <p14:creationId xmlns:p14="http://schemas.microsoft.com/office/powerpoint/2010/main" val="4239130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E1154-3610-DD40-A598-6F46E992E669}"/>
              </a:ext>
            </a:extLst>
          </p:cNvPr>
          <p:cNvSpPr>
            <a:spLocks noGrp="1"/>
          </p:cNvSpPr>
          <p:nvPr>
            <p:ph type="title"/>
          </p:nvPr>
        </p:nvSpPr>
        <p:spPr/>
        <p:txBody>
          <a:bodyPr/>
          <a:lstStyle/>
          <a:p>
            <a:r>
              <a:rPr lang="en-KG" dirty="0"/>
              <a:t>Male bias in archaeology</a:t>
            </a:r>
          </a:p>
        </p:txBody>
      </p:sp>
      <p:sp>
        <p:nvSpPr>
          <p:cNvPr id="3" name="Content Placeholder 2">
            <a:extLst>
              <a:ext uri="{FF2B5EF4-FFF2-40B4-BE49-F238E27FC236}">
                <a16:creationId xmlns:a16="http://schemas.microsoft.com/office/drawing/2014/main" id="{FAA6C797-3947-9345-932B-4DDFE2AB6380}"/>
              </a:ext>
            </a:extLst>
          </p:cNvPr>
          <p:cNvSpPr>
            <a:spLocks noGrp="1"/>
          </p:cNvSpPr>
          <p:nvPr>
            <p:ph idx="1"/>
          </p:nvPr>
        </p:nvSpPr>
        <p:spPr/>
        <p:txBody>
          <a:bodyPr>
            <a:normAutofit fontScale="92500"/>
          </a:bodyPr>
          <a:lstStyle/>
          <a:p>
            <a:r>
              <a:rPr lang="en-US" dirty="0"/>
              <a:t>Androcentrism</a:t>
            </a:r>
          </a:p>
          <a:p>
            <a:r>
              <a:rPr lang="en-US" dirty="0"/>
              <a:t>Use of language</a:t>
            </a:r>
          </a:p>
          <a:p>
            <a:r>
              <a:rPr lang="en-US" dirty="0"/>
              <a:t>Ethnographic studies</a:t>
            </a:r>
          </a:p>
          <a:p>
            <a:r>
              <a:rPr lang="en-US" dirty="0"/>
              <a:t>History of archaeology itself</a:t>
            </a:r>
            <a:endParaRPr lang="ru-RU" dirty="0"/>
          </a:p>
          <a:p>
            <a:r>
              <a:rPr lang="en-US" dirty="0"/>
              <a:t>Feminist Archaeology</a:t>
            </a:r>
          </a:p>
          <a:p>
            <a:r>
              <a:rPr lang="en-US" dirty="0"/>
              <a:t>Archaeologies of Gender </a:t>
            </a:r>
          </a:p>
          <a:p>
            <a:r>
              <a:rPr lang="en-US" dirty="0"/>
              <a:t>Archaeologies of Identity (masculinity, childhood, sexuality, race and ethnicity, disability, etc.)</a:t>
            </a:r>
            <a:endParaRPr lang="en-KG" dirty="0"/>
          </a:p>
        </p:txBody>
      </p:sp>
    </p:spTree>
    <p:extLst>
      <p:ext uri="{BB962C8B-B14F-4D97-AF65-F5344CB8AC3E}">
        <p14:creationId xmlns:p14="http://schemas.microsoft.com/office/powerpoint/2010/main" val="2542191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CF1BAB-14E8-3240-6222-B417E65AE40F}"/>
              </a:ext>
            </a:extLst>
          </p:cNvPr>
          <p:cNvPicPr>
            <a:picLocks noChangeAspect="1"/>
          </p:cNvPicPr>
          <p:nvPr/>
        </p:nvPicPr>
        <p:blipFill>
          <a:blip r:embed="rId2"/>
          <a:stretch>
            <a:fillRect/>
          </a:stretch>
        </p:blipFill>
        <p:spPr>
          <a:xfrm>
            <a:off x="492223" y="620688"/>
            <a:ext cx="8159554" cy="4827736"/>
          </a:xfrm>
          <a:prstGeom prst="rect">
            <a:avLst/>
          </a:prstGeom>
        </p:spPr>
      </p:pic>
    </p:spTree>
    <p:extLst>
      <p:ext uri="{BB962C8B-B14F-4D97-AF65-F5344CB8AC3E}">
        <p14:creationId xmlns:p14="http://schemas.microsoft.com/office/powerpoint/2010/main" val="1109561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0F0B6F-B9A3-884D-B6D9-4F70CF20553D}"/>
              </a:ext>
            </a:extLst>
          </p:cNvPr>
          <p:cNvSpPr>
            <a:spLocks noGrp="1"/>
          </p:cNvSpPr>
          <p:nvPr>
            <p:ph idx="1"/>
          </p:nvPr>
        </p:nvSpPr>
        <p:spPr>
          <a:xfrm>
            <a:off x="457200" y="1600200"/>
            <a:ext cx="4584700" cy="4525963"/>
          </a:xfrm>
        </p:spPr>
        <p:txBody>
          <a:bodyPr>
            <a:normAutofit fontScale="92500"/>
          </a:bodyPr>
          <a:lstStyle/>
          <a:p>
            <a:r>
              <a:rPr lang="en-US" dirty="0"/>
              <a:t>She breaks three academic rules of writing:</a:t>
            </a:r>
          </a:p>
          <a:p>
            <a:r>
              <a:rPr lang="en-US" dirty="0"/>
              <a:t>1) telling how she came to archaeology and to the site</a:t>
            </a:r>
          </a:p>
          <a:p>
            <a:r>
              <a:rPr lang="en-US" dirty="0"/>
              <a:t>2) focus on tiny little artefact</a:t>
            </a:r>
          </a:p>
          <a:p>
            <a:r>
              <a:rPr lang="en-US" dirty="0"/>
              <a:t>3) story about that artefact</a:t>
            </a:r>
            <a:endParaRPr lang="en-KG" dirty="0"/>
          </a:p>
        </p:txBody>
      </p:sp>
      <p:pic>
        <p:nvPicPr>
          <p:cNvPr id="1026" name="Picture 2" descr="What This Awl Means: Feminist Archaeology at a Wahpeton Dakota Village:  Spector, Janet D.: 9780873512787: Amazon.com: Books">
            <a:extLst>
              <a:ext uri="{FF2B5EF4-FFF2-40B4-BE49-F238E27FC236}">
                <a16:creationId xmlns:a16="http://schemas.microsoft.com/office/drawing/2014/main" id="{1D164C61-86E1-C045-BDDC-A96A9A700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0941" y="242070"/>
            <a:ext cx="4102100" cy="633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681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0BEE4A-518B-2741-8E30-D84D8A650859}"/>
              </a:ext>
            </a:extLst>
          </p:cNvPr>
          <p:cNvPicPr>
            <a:picLocks noChangeAspect="1"/>
          </p:cNvPicPr>
          <p:nvPr/>
        </p:nvPicPr>
        <p:blipFill>
          <a:blip r:embed="rId2"/>
          <a:stretch>
            <a:fillRect/>
          </a:stretch>
        </p:blipFill>
        <p:spPr>
          <a:xfrm>
            <a:off x="1466850" y="755650"/>
            <a:ext cx="6210300" cy="5346700"/>
          </a:xfrm>
          <a:prstGeom prst="rect">
            <a:avLst/>
          </a:prstGeom>
        </p:spPr>
      </p:pic>
    </p:spTree>
    <p:extLst>
      <p:ext uri="{BB962C8B-B14F-4D97-AF65-F5344CB8AC3E}">
        <p14:creationId xmlns:p14="http://schemas.microsoft.com/office/powerpoint/2010/main" val="2974098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08BAA-2BB8-B943-AFAA-BD86D053A62E}"/>
              </a:ext>
            </a:extLst>
          </p:cNvPr>
          <p:cNvSpPr>
            <a:spLocks noGrp="1"/>
          </p:cNvSpPr>
          <p:nvPr>
            <p:ph type="title"/>
          </p:nvPr>
        </p:nvSpPr>
        <p:spPr/>
        <p:txBody>
          <a:bodyPr/>
          <a:lstStyle/>
          <a:p>
            <a:endParaRPr lang="en-KG"/>
          </a:p>
        </p:txBody>
      </p:sp>
      <p:sp>
        <p:nvSpPr>
          <p:cNvPr id="3" name="Content Placeholder 2">
            <a:extLst>
              <a:ext uri="{FF2B5EF4-FFF2-40B4-BE49-F238E27FC236}">
                <a16:creationId xmlns:a16="http://schemas.microsoft.com/office/drawing/2014/main" id="{DCB2592E-203A-BB4C-9755-4570A73A560B}"/>
              </a:ext>
            </a:extLst>
          </p:cNvPr>
          <p:cNvSpPr>
            <a:spLocks noGrp="1"/>
          </p:cNvSpPr>
          <p:nvPr>
            <p:ph idx="1"/>
          </p:nvPr>
        </p:nvSpPr>
        <p:spPr/>
        <p:txBody>
          <a:bodyPr/>
          <a:lstStyle/>
          <a:p>
            <a:endParaRPr lang="en-KG"/>
          </a:p>
        </p:txBody>
      </p:sp>
      <p:pic>
        <p:nvPicPr>
          <p:cNvPr id="4" name="Picture 3">
            <a:extLst>
              <a:ext uri="{FF2B5EF4-FFF2-40B4-BE49-F238E27FC236}">
                <a16:creationId xmlns:a16="http://schemas.microsoft.com/office/drawing/2014/main" id="{E5A1FD0D-2028-684C-8DE7-E8EA29C491D9}"/>
              </a:ext>
            </a:extLst>
          </p:cNvPr>
          <p:cNvPicPr>
            <a:picLocks noChangeAspect="1"/>
          </p:cNvPicPr>
          <p:nvPr/>
        </p:nvPicPr>
        <p:blipFill>
          <a:blip r:embed="rId2"/>
          <a:stretch>
            <a:fillRect/>
          </a:stretch>
        </p:blipFill>
        <p:spPr>
          <a:xfrm>
            <a:off x="30415" y="2880340"/>
            <a:ext cx="4971759" cy="4525963"/>
          </a:xfrm>
          <a:prstGeom prst="rect">
            <a:avLst/>
          </a:prstGeom>
        </p:spPr>
      </p:pic>
      <p:pic>
        <p:nvPicPr>
          <p:cNvPr id="5" name="Picture 4">
            <a:extLst>
              <a:ext uri="{FF2B5EF4-FFF2-40B4-BE49-F238E27FC236}">
                <a16:creationId xmlns:a16="http://schemas.microsoft.com/office/drawing/2014/main" id="{8B6268CF-0EFB-5547-8147-A13EE0C798AC}"/>
              </a:ext>
            </a:extLst>
          </p:cNvPr>
          <p:cNvPicPr>
            <a:picLocks noChangeAspect="1"/>
          </p:cNvPicPr>
          <p:nvPr/>
        </p:nvPicPr>
        <p:blipFill>
          <a:blip r:embed="rId3"/>
          <a:stretch>
            <a:fillRect/>
          </a:stretch>
        </p:blipFill>
        <p:spPr>
          <a:xfrm>
            <a:off x="468143" y="-45064"/>
            <a:ext cx="8063880" cy="2925404"/>
          </a:xfrm>
          <a:prstGeom prst="rect">
            <a:avLst/>
          </a:prstGeom>
        </p:spPr>
      </p:pic>
      <p:pic>
        <p:nvPicPr>
          <p:cNvPr id="6" name="Picture 5">
            <a:extLst>
              <a:ext uri="{FF2B5EF4-FFF2-40B4-BE49-F238E27FC236}">
                <a16:creationId xmlns:a16="http://schemas.microsoft.com/office/drawing/2014/main" id="{C495F1CE-29C2-6C40-B64A-2D0A79FC950D}"/>
              </a:ext>
            </a:extLst>
          </p:cNvPr>
          <p:cNvPicPr>
            <a:picLocks noChangeAspect="1"/>
          </p:cNvPicPr>
          <p:nvPr/>
        </p:nvPicPr>
        <p:blipFill>
          <a:blip r:embed="rId4"/>
          <a:stretch>
            <a:fillRect/>
          </a:stretch>
        </p:blipFill>
        <p:spPr>
          <a:xfrm>
            <a:off x="1177990" y="0"/>
            <a:ext cx="6788020" cy="6858000"/>
          </a:xfrm>
          <a:prstGeom prst="rect">
            <a:avLst/>
          </a:prstGeom>
        </p:spPr>
      </p:pic>
      <p:pic>
        <p:nvPicPr>
          <p:cNvPr id="7" name="Picture 6">
            <a:extLst>
              <a:ext uri="{FF2B5EF4-FFF2-40B4-BE49-F238E27FC236}">
                <a16:creationId xmlns:a16="http://schemas.microsoft.com/office/drawing/2014/main" id="{490BE099-4A96-874E-B1D6-257A88209EF7}"/>
              </a:ext>
            </a:extLst>
          </p:cNvPr>
          <p:cNvPicPr>
            <a:picLocks noChangeAspect="1"/>
          </p:cNvPicPr>
          <p:nvPr/>
        </p:nvPicPr>
        <p:blipFill>
          <a:blip r:embed="rId5"/>
          <a:stretch>
            <a:fillRect/>
          </a:stretch>
        </p:blipFill>
        <p:spPr>
          <a:xfrm>
            <a:off x="1485900" y="2247900"/>
            <a:ext cx="6172200" cy="2362200"/>
          </a:xfrm>
          <a:prstGeom prst="rect">
            <a:avLst/>
          </a:prstGeom>
        </p:spPr>
      </p:pic>
    </p:spTree>
    <p:extLst>
      <p:ext uri="{BB962C8B-B14F-4D97-AF65-F5344CB8AC3E}">
        <p14:creationId xmlns:p14="http://schemas.microsoft.com/office/powerpoint/2010/main" val="144937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434A-58FF-2342-93A5-392D79320AFD}"/>
              </a:ext>
            </a:extLst>
          </p:cNvPr>
          <p:cNvSpPr>
            <a:spLocks noGrp="1"/>
          </p:cNvSpPr>
          <p:nvPr>
            <p:ph type="title"/>
          </p:nvPr>
        </p:nvSpPr>
        <p:spPr/>
        <p:txBody>
          <a:bodyPr/>
          <a:lstStyle/>
          <a:p>
            <a:r>
              <a:rPr lang="en-US" dirty="0"/>
              <a:t>Neanderthal from </a:t>
            </a:r>
            <a:r>
              <a:rPr lang="en-US" dirty="0" err="1"/>
              <a:t>Shanidar</a:t>
            </a:r>
            <a:r>
              <a:rPr lang="en-US" dirty="0"/>
              <a:t> I</a:t>
            </a:r>
            <a:endParaRPr lang="en-KG" dirty="0"/>
          </a:p>
        </p:txBody>
      </p:sp>
      <p:sp>
        <p:nvSpPr>
          <p:cNvPr id="3" name="Content Placeholder 2">
            <a:extLst>
              <a:ext uri="{FF2B5EF4-FFF2-40B4-BE49-F238E27FC236}">
                <a16:creationId xmlns:a16="http://schemas.microsoft.com/office/drawing/2014/main" id="{92E8DA93-682D-F448-A0F6-4B9A299736F4}"/>
              </a:ext>
            </a:extLst>
          </p:cNvPr>
          <p:cNvSpPr>
            <a:spLocks noGrp="1"/>
          </p:cNvSpPr>
          <p:nvPr>
            <p:ph idx="1"/>
          </p:nvPr>
        </p:nvSpPr>
        <p:spPr/>
        <p:txBody>
          <a:bodyPr/>
          <a:lstStyle/>
          <a:p>
            <a:endParaRPr lang="en-KG"/>
          </a:p>
        </p:txBody>
      </p:sp>
      <p:pic>
        <p:nvPicPr>
          <p:cNvPr id="2050" name="Picture 2">
            <a:extLst>
              <a:ext uri="{FF2B5EF4-FFF2-40B4-BE49-F238E27FC236}">
                <a16:creationId xmlns:a16="http://schemas.microsoft.com/office/drawing/2014/main" id="{2EE73248-8713-5A47-8344-E1C0AFD20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409599"/>
            <a:ext cx="88900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6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69DCF-7D89-5AD3-1CD2-000C6A659410}"/>
              </a:ext>
            </a:extLst>
          </p:cNvPr>
          <p:cNvSpPr>
            <a:spLocks noGrp="1"/>
          </p:cNvSpPr>
          <p:nvPr>
            <p:ph type="title"/>
          </p:nvPr>
        </p:nvSpPr>
        <p:spPr/>
        <p:txBody>
          <a:bodyPr/>
          <a:lstStyle/>
          <a:p>
            <a:r>
              <a:rPr lang="en-KG" dirty="0"/>
              <a:t>Archaeologies of Identity</a:t>
            </a:r>
          </a:p>
        </p:txBody>
      </p:sp>
      <p:sp>
        <p:nvSpPr>
          <p:cNvPr id="3" name="Content Placeholder 2">
            <a:extLst>
              <a:ext uri="{FF2B5EF4-FFF2-40B4-BE49-F238E27FC236}">
                <a16:creationId xmlns:a16="http://schemas.microsoft.com/office/drawing/2014/main" id="{71B7DD69-A1D7-9F16-4912-2B1AE5DAE0A7}"/>
              </a:ext>
            </a:extLst>
          </p:cNvPr>
          <p:cNvSpPr>
            <a:spLocks noGrp="1"/>
          </p:cNvSpPr>
          <p:nvPr>
            <p:ph idx="1"/>
          </p:nvPr>
        </p:nvSpPr>
        <p:spPr/>
        <p:txBody>
          <a:bodyPr>
            <a:normAutofit/>
          </a:bodyPr>
          <a:lstStyle/>
          <a:p>
            <a:r>
              <a:rPr lang="en-US" dirty="0"/>
              <a:t>Focused on construction of social identities</a:t>
            </a:r>
          </a:p>
          <a:p>
            <a:r>
              <a:rPr lang="en-US" dirty="0"/>
              <a:t>Masculinity</a:t>
            </a:r>
          </a:p>
          <a:p>
            <a:r>
              <a:rPr lang="en-US" dirty="0"/>
              <a:t>Childhood</a:t>
            </a:r>
          </a:p>
          <a:p>
            <a:r>
              <a:rPr lang="en-US" dirty="0"/>
              <a:t>Race</a:t>
            </a:r>
          </a:p>
          <a:p>
            <a:r>
              <a:rPr lang="en-US" dirty="0"/>
              <a:t>Sexuality</a:t>
            </a:r>
          </a:p>
          <a:p>
            <a:r>
              <a:rPr lang="en-US" dirty="0"/>
              <a:t>Disability</a:t>
            </a:r>
          </a:p>
          <a:p>
            <a:endParaRPr lang="en-US" dirty="0"/>
          </a:p>
        </p:txBody>
      </p:sp>
    </p:spTree>
    <p:extLst>
      <p:ext uri="{BB962C8B-B14F-4D97-AF65-F5344CB8AC3E}">
        <p14:creationId xmlns:p14="http://schemas.microsoft.com/office/powerpoint/2010/main" val="1855896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E567-AAA8-6B5E-69F5-8BBF84F953D5}"/>
              </a:ext>
            </a:extLst>
          </p:cNvPr>
          <p:cNvSpPr>
            <a:spLocks noGrp="1"/>
          </p:cNvSpPr>
          <p:nvPr>
            <p:ph type="title"/>
          </p:nvPr>
        </p:nvSpPr>
        <p:spPr/>
        <p:txBody>
          <a:bodyPr/>
          <a:lstStyle/>
          <a:p>
            <a:r>
              <a:rPr lang="en-KG" dirty="0"/>
              <a:t>Examples</a:t>
            </a:r>
          </a:p>
        </p:txBody>
      </p:sp>
      <p:sp>
        <p:nvSpPr>
          <p:cNvPr id="3" name="Content Placeholder 2">
            <a:extLst>
              <a:ext uri="{FF2B5EF4-FFF2-40B4-BE49-F238E27FC236}">
                <a16:creationId xmlns:a16="http://schemas.microsoft.com/office/drawing/2014/main" id="{39ECFB9E-65FB-55A5-EEC3-70834C914527}"/>
              </a:ext>
            </a:extLst>
          </p:cNvPr>
          <p:cNvSpPr>
            <a:spLocks noGrp="1"/>
          </p:cNvSpPr>
          <p:nvPr>
            <p:ph idx="1"/>
          </p:nvPr>
        </p:nvSpPr>
        <p:spPr/>
        <p:txBody>
          <a:bodyPr>
            <a:normAutofit/>
          </a:bodyPr>
          <a:lstStyle/>
          <a:p>
            <a:r>
              <a:rPr lang="en-US" dirty="0"/>
              <a:t>F</a:t>
            </a:r>
            <a:r>
              <a:rPr lang="en-KG" dirty="0"/>
              <a:t>rom medieval castles to palaces</a:t>
            </a:r>
          </a:p>
          <a:p>
            <a:r>
              <a:rPr lang="en-US" dirty="0"/>
              <a:t>T</a:t>
            </a:r>
            <a:r>
              <a:rPr lang="en-KG" dirty="0"/>
              <a:t>o be man = ability and training to fight </a:t>
            </a:r>
          </a:p>
          <a:p>
            <a:r>
              <a:rPr lang="en-KG" dirty="0"/>
              <a:t>Shift to </a:t>
            </a:r>
            <a:r>
              <a:rPr lang="en-US" dirty="0"/>
              <a:t>to an unfortified Renaissance architecture</a:t>
            </a:r>
          </a:p>
          <a:p>
            <a:r>
              <a:rPr lang="en-US" dirty="0"/>
              <a:t>To be a man = a new ‘self-fashioning’, with ideas of civility, literacy and familiarity with the works of Classical literature, and of ‘courtly’ behavior</a:t>
            </a:r>
          </a:p>
        </p:txBody>
      </p:sp>
    </p:spTree>
    <p:extLst>
      <p:ext uri="{BB962C8B-B14F-4D97-AF65-F5344CB8AC3E}">
        <p14:creationId xmlns:p14="http://schemas.microsoft.com/office/powerpoint/2010/main" val="17553312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 MULBERRY TREE, growing near the Tomb of Ninus, countertenor. | Charles ix  of france, Renaissance, Portrait">
            <a:extLst>
              <a:ext uri="{FF2B5EF4-FFF2-40B4-BE49-F238E27FC236}">
                <a16:creationId xmlns:a16="http://schemas.microsoft.com/office/drawing/2014/main" id="{60863BFE-B4E9-361C-CA52-288C3A4CB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759238"/>
            <a:ext cx="3098800" cy="56769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nights - The Medieval Master">
            <a:extLst>
              <a:ext uri="{FF2B5EF4-FFF2-40B4-BE49-F238E27FC236}">
                <a16:creationId xmlns:a16="http://schemas.microsoft.com/office/drawing/2014/main" id="{7DAD14F6-1179-C216-5731-B8209AA6D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675687"/>
            <a:ext cx="5108090" cy="584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546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3AB089-2435-C7E1-B632-E9B8EBA3D065}"/>
              </a:ext>
            </a:extLst>
          </p:cNvPr>
          <p:cNvPicPr>
            <a:picLocks noChangeAspect="1"/>
          </p:cNvPicPr>
          <p:nvPr/>
        </p:nvPicPr>
        <p:blipFill>
          <a:blip r:embed="rId2"/>
          <a:stretch>
            <a:fillRect/>
          </a:stretch>
        </p:blipFill>
        <p:spPr>
          <a:xfrm>
            <a:off x="155600" y="1940497"/>
            <a:ext cx="5928568" cy="2977006"/>
          </a:xfrm>
          <a:prstGeom prst="rect">
            <a:avLst/>
          </a:prstGeom>
        </p:spPr>
      </p:pic>
      <p:pic>
        <p:nvPicPr>
          <p:cNvPr id="1026" name="Picture 2" descr="Winter's review of The Clan of the Cave Bear">
            <a:extLst>
              <a:ext uri="{FF2B5EF4-FFF2-40B4-BE49-F238E27FC236}">
                <a16:creationId xmlns:a16="http://schemas.microsoft.com/office/drawing/2014/main" id="{1EE69BDA-82F1-D67A-4D6F-F26301B05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1052736"/>
            <a:ext cx="2616200" cy="439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2511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97A9C-CF2B-FB43-BDFC-0EA17A2C64B7}"/>
              </a:ext>
            </a:extLst>
          </p:cNvPr>
          <p:cNvSpPr>
            <a:spLocks noGrp="1"/>
          </p:cNvSpPr>
          <p:nvPr>
            <p:ph type="title"/>
          </p:nvPr>
        </p:nvSpPr>
        <p:spPr/>
        <p:txBody>
          <a:bodyPr/>
          <a:lstStyle/>
          <a:p>
            <a:r>
              <a:rPr lang="en-US" dirty="0"/>
              <a:t>Performativity</a:t>
            </a:r>
            <a:endParaRPr lang="en-KG" dirty="0"/>
          </a:p>
        </p:txBody>
      </p:sp>
      <p:sp>
        <p:nvSpPr>
          <p:cNvPr id="3" name="Content Placeholder 2">
            <a:extLst>
              <a:ext uri="{FF2B5EF4-FFF2-40B4-BE49-F238E27FC236}">
                <a16:creationId xmlns:a16="http://schemas.microsoft.com/office/drawing/2014/main" id="{15243FC2-9995-5849-B1C8-7A5FC9FEEDA2}"/>
              </a:ext>
            </a:extLst>
          </p:cNvPr>
          <p:cNvSpPr>
            <a:spLocks noGrp="1"/>
          </p:cNvSpPr>
          <p:nvPr>
            <p:ph idx="1"/>
          </p:nvPr>
        </p:nvSpPr>
        <p:spPr/>
        <p:txBody>
          <a:bodyPr>
            <a:normAutofit fontScale="92500" lnSpcReduction="10000"/>
          </a:bodyPr>
          <a:lstStyle/>
          <a:p>
            <a:r>
              <a:rPr lang="en-US" dirty="0"/>
              <a:t>‘Performativity’ is a centrally important idea in understanding identities</a:t>
            </a:r>
          </a:p>
          <a:p>
            <a:r>
              <a:rPr lang="en-US" dirty="0"/>
              <a:t>By Judith Butler</a:t>
            </a:r>
          </a:p>
          <a:p>
            <a:r>
              <a:rPr lang="en-US" dirty="0"/>
              <a:t>Performance occur in material settings</a:t>
            </a:r>
          </a:p>
          <a:p>
            <a:r>
              <a:rPr lang="en-US" dirty="0"/>
              <a:t>Structure and define ‘who you are’</a:t>
            </a:r>
          </a:p>
          <a:p>
            <a:r>
              <a:rPr lang="en-US" dirty="0"/>
              <a:t>Often take place through the body</a:t>
            </a:r>
          </a:p>
          <a:p>
            <a:r>
              <a:rPr lang="en-US" dirty="0"/>
              <a:t>“performativity applies just as much to contemporary practice as it does to interpretations of the past”</a:t>
            </a:r>
          </a:p>
        </p:txBody>
      </p:sp>
    </p:spTree>
    <p:extLst>
      <p:ext uri="{BB962C8B-B14F-4D97-AF65-F5344CB8AC3E}">
        <p14:creationId xmlns:p14="http://schemas.microsoft.com/office/powerpoint/2010/main" val="38072366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Indigenous archaeology </a:t>
            </a:r>
            <a:endParaRPr lang="ru-RU" dirty="0"/>
          </a:p>
        </p:txBody>
      </p:sp>
      <p:sp>
        <p:nvSpPr>
          <p:cNvPr id="3" name="Content Placeholder 2"/>
          <p:cNvSpPr>
            <a:spLocks noGrp="1"/>
          </p:cNvSpPr>
          <p:nvPr>
            <p:ph idx="1"/>
          </p:nvPr>
        </p:nvSpPr>
        <p:spPr/>
        <p:txBody>
          <a:bodyPr>
            <a:normAutofit fontScale="92500" lnSpcReduction="10000"/>
          </a:bodyPr>
          <a:lstStyle/>
          <a:p>
            <a:r>
              <a:rPr lang="en-US" dirty="0"/>
              <a:t>is a form of archaeology where indigenous peoples are involved in the care of, excavation and analysis of the cultural and bodily remains of peoples they consider their ancestors. It has been largely developed as a sub-discipline of archaeology since the late twentieth century, in response to some of the historical inequities in the practice, which developed largely as Europeans and Americans studying ancient cultures other than their own. </a:t>
            </a:r>
            <a:endParaRPr lang="ru-RU" dirty="0"/>
          </a:p>
        </p:txBody>
      </p:sp>
    </p:spTree>
    <p:extLst>
      <p:ext uri="{BB962C8B-B14F-4D97-AF65-F5344CB8AC3E}">
        <p14:creationId xmlns:p14="http://schemas.microsoft.com/office/powerpoint/2010/main" val="31275497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672246-DE6C-8D69-5E8E-DA97C96F12CB}"/>
              </a:ext>
            </a:extLst>
          </p:cNvPr>
          <p:cNvSpPr>
            <a:spLocks noGrp="1"/>
          </p:cNvSpPr>
          <p:nvPr>
            <p:ph idx="1"/>
          </p:nvPr>
        </p:nvSpPr>
        <p:spPr>
          <a:xfrm>
            <a:off x="457200" y="1600200"/>
            <a:ext cx="3394720" cy="4525963"/>
          </a:xfrm>
        </p:spPr>
        <p:txBody>
          <a:bodyPr/>
          <a:lstStyle/>
          <a:p>
            <a:r>
              <a:rPr lang="en-US" dirty="0"/>
              <a:t>Kennewick Man</a:t>
            </a:r>
            <a:endParaRPr lang="en-KG" dirty="0"/>
          </a:p>
        </p:txBody>
      </p:sp>
      <p:pic>
        <p:nvPicPr>
          <p:cNvPr id="3076" name="Picture 4" descr="Why was the Kennewick Man such a seafood lover? – Daily News">
            <a:extLst>
              <a:ext uri="{FF2B5EF4-FFF2-40B4-BE49-F238E27FC236}">
                <a16:creationId xmlns:a16="http://schemas.microsoft.com/office/drawing/2014/main" id="{5367C1BB-3529-25D1-46B0-1EEBBCB6F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6246"/>
            <a:ext cx="5475379" cy="630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6245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78BF5-40F0-C432-A93C-F14820887219}"/>
              </a:ext>
            </a:extLst>
          </p:cNvPr>
          <p:cNvSpPr>
            <a:spLocks noGrp="1"/>
          </p:cNvSpPr>
          <p:nvPr>
            <p:ph type="title"/>
          </p:nvPr>
        </p:nvSpPr>
        <p:spPr/>
        <p:txBody>
          <a:bodyPr/>
          <a:lstStyle/>
          <a:p>
            <a:r>
              <a:rPr lang="en-KG" dirty="0"/>
              <a:t>Ayodhya site</a:t>
            </a:r>
          </a:p>
        </p:txBody>
      </p:sp>
      <p:pic>
        <p:nvPicPr>
          <p:cNvPr id="4098" name="Picture 2" descr="mosque destruction">
            <a:extLst>
              <a:ext uri="{FF2B5EF4-FFF2-40B4-BE49-F238E27FC236}">
                <a16:creationId xmlns:a16="http://schemas.microsoft.com/office/drawing/2014/main" id="{B3372F2E-AA9D-A16B-13CA-DF20A6C5C2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628800"/>
            <a:ext cx="6912768" cy="4553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298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Culture</a:t>
            </a:r>
            <a:endParaRPr lang="ru-RU" dirty="0"/>
          </a:p>
        </p:txBody>
      </p:sp>
      <p:sp>
        <p:nvSpPr>
          <p:cNvPr id="3" name="Content Placeholder 2"/>
          <p:cNvSpPr>
            <a:spLocks noGrp="1"/>
          </p:cNvSpPr>
          <p:nvPr>
            <p:ph idx="1"/>
          </p:nvPr>
        </p:nvSpPr>
        <p:spPr/>
        <p:txBody>
          <a:bodyPr/>
          <a:lstStyle/>
          <a:p>
            <a:r>
              <a:rPr lang="en-US" dirty="0"/>
              <a:t>Meaning</a:t>
            </a:r>
          </a:p>
          <a:p>
            <a:r>
              <a:rPr lang="en-US" dirty="0"/>
              <a:t>Active, not passive</a:t>
            </a:r>
          </a:p>
          <a:p>
            <a:r>
              <a:rPr lang="en-US" dirty="0"/>
              <a:t>Constructed</a:t>
            </a:r>
          </a:p>
          <a:p>
            <a:r>
              <a:rPr lang="en-US" dirty="0"/>
              <a:t>Symbolic</a:t>
            </a:r>
          </a:p>
          <a:p>
            <a:endParaRPr lang="ru-RU" dirty="0"/>
          </a:p>
        </p:txBody>
      </p:sp>
    </p:spTree>
    <p:extLst>
      <p:ext uri="{BB962C8B-B14F-4D97-AF65-F5344CB8AC3E}">
        <p14:creationId xmlns:p14="http://schemas.microsoft.com/office/powerpoint/2010/main" val="31667769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5282-98CA-5A47-B99A-27C395D2392F}"/>
              </a:ext>
            </a:extLst>
          </p:cNvPr>
          <p:cNvSpPr>
            <a:spLocks noGrp="1"/>
          </p:cNvSpPr>
          <p:nvPr>
            <p:ph type="title"/>
          </p:nvPr>
        </p:nvSpPr>
        <p:spPr/>
        <p:txBody>
          <a:bodyPr/>
          <a:lstStyle/>
          <a:p>
            <a:endParaRPr lang="en-KG"/>
          </a:p>
        </p:txBody>
      </p:sp>
      <p:pic>
        <p:nvPicPr>
          <p:cNvPr id="5" name="Picture 4">
            <a:extLst>
              <a:ext uri="{FF2B5EF4-FFF2-40B4-BE49-F238E27FC236}">
                <a16:creationId xmlns:a16="http://schemas.microsoft.com/office/drawing/2014/main" id="{DA41E61B-A9AB-D047-855E-0D257D2A3A0C}"/>
              </a:ext>
            </a:extLst>
          </p:cNvPr>
          <p:cNvPicPr>
            <a:picLocks noChangeAspect="1"/>
          </p:cNvPicPr>
          <p:nvPr/>
        </p:nvPicPr>
        <p:blipFill>
          <a:blip r:embed="rId2"/>
          <a:stretch>
            <a:fillRect/>
          </a:stretch>
        </p:blipFill>
        <p:spPr>
          <a:xfrm>
            <a:off x="0" y="-18403"/>
            <a:ext cx="6516216" cy="1946177"/>
          </a:xfrm>
          <a:prstGeom prst="rect">
            <a:avLst/>
          </a:prstGeom>
        </p:spPr>
      </p:pic>
      <p:pic>
        <p:nvPicPr>
          <p:cNvPr id="6" name="Picture 5">
            <a:extLst>
              <a:ext uri="{FF2B5EF4-FFF2-40B4-BE49-F238E27FC236}">
                <a16:creationId xmlns:a16="http://schemas.microsoft.com/office/drawing/2014/main" id="{0D8378F9-4D66-7143-821D-0A5A6D546CC3}"/>
              </a:ext>
            </a:extLst>
          </p:cNvPr>
          <p:cNvPicPr>
            <a:picLocks noChangeAspect="1"/>
          </p:cNvPicPr>
          <p:nvPr/>
        </p:nvPicPr>
        <p:blipFill>
          <a:blip r:embed="rId3"/>
          <a:stretch>
            <a:fillRect/>
          </a:stretch>
        </p:blipFill>
        <p:spPr>
          <a:xfrm>
            <a:off x="4427984" y="1278472"/>
            <a:ext cx="4535506" cy="5579528"/>
          </a:xfrm>
          <a:prstGeom prst="rect">
            <a:avLst/>
          </a:prstGeom>
        </p:spPr>
      </p:pic>
    </p:spTree>
    <p:extLst>
      <p:ext uri="{BB962C8B-B14F-4D97-AF65-F5344CB8AC3E}">
        <p14:creationId xmlns:p14="http://schemas.microsoft.com/office/powerpoint/2010/main" val="1612868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735B-D77B-BA4A-99CC-348F1CB049BA}"/>
              </a:ext>
            </a:extLst>
          </p:cNvPr>
          <p:cNvSpPr>
            <a:spLocks noGrp="1"/>
          </p:cNvSpPr>
          <p:nvPr>
            <p:ph type="title"/>
          </p:nvPr>
        </p:nvSpPr>
        <p:spPr/>
        <p:txBody>
          <a:bodyPr/>
          <a:lstStyle/>
          <a:p>
            <a:r>
              <a:rPr lang="en-KG" dirty="0"/>
              <a:t>Normative approach</a:t>
            </a:r>
          </a:p>
        </p:txBody>
      </p:sp>
      <p:sp>
        <p:nvSpPr>
          <p:cNvPr id="3" name="Content Placeholder 2">
            <a:extLst>
              <a:ext uri="{FF2B5EF4-FFF2-40B4-BE49-F238E27FC236}">
                <a16:creationId xmlns:a16="http://schemas.microsoft.com/office/drawing/2014/main" id="{1087EB29-D06B-7B46-BFF5-07F0F1263689}"/>
              </a:ext>
            </a:extLst>
          </p:cNvPr>
          <p:cNvSpPr>
            <a:spLocks noGrp="1"/>
          </p:cNvSpPr>
          <p:nvPr>
            <p:ph idx="1"/>
          </p:nvPr>
        </p:nvSpPr>
        <p:spPr/>
        <p:txBody>
          <a:bodyPr>
            <a:normAutofit/>
          </a:bodyPr>
          <a:lstStyle/>
          <a:p>
            <a:r>
              <a:rPr lang="en-US" dirty="0"/>
              <a:t>depends on two assumptions: first, that artefacts are expressions of cultural norms, ideas in people’s heads, and second, that those norms define what ‘culture’ is”</a:t>
            </a:r>
          </a:p>
          <a:p>
            <a:pPr marL="0" indent="0">
              <a:buNone/>
            </a:pPr>
            <a:endParaRPr lang="en-US" dirty="0"/>
          </a:p>
        </p:txBody>
      </p:sp>
      <p:pic>
        <p:nvPicPr>
          <p:cNvPr id="4" name="Picture 3">
            <a:extLst>
              <a:ext uri="{FF2B5EF4-FFF2-40B4-BE49-F238E27FC236}">
                <a16:creationId xmlns:a16="http://schemas.microsoft.com/office/drawing/2014/main" id="{A72B2590-629B-6C40-B6C7-06F4A5647449}"/>
              </a:ext>
            </a:extLst>
          </p:cNvPr>
          <p:cNvPicPr>
            <a:picLocks noChangeAspect="1"/>
          </p:cNvPicPr>
          <p:nvPr/>
        </p:nvPicPr>
        <p:blipFill>
          <a:blip r:embed="rId2"/>
          <a:stretch>
            <a:fillRect/>
          </a:stretch>
        </p:blipFill>
        <p:spPr>
          <a:xfrm>
            <a:off x="71345" y="4078466"/>
            <a:ext cx="9001310" cy="2081553"/>
          </a:xfrm>
          <a:prstGeom prst="rect">
            <a:avLst/>
          </a:prstGeom>
        </p:spPr>
      </p:pic>
    </p:spTree>
    <p:extLst>
      <p:ext uri="{BB962C8B-B14F-4D97-AF65-F5344CB8AC3E}">
        <p14:creationId xmlns:p14="http://schemas.microsoft.com/office/powerpoint/2010/main" val="1506462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C3F5FF-0945-1140-A424-490C0B1A658C}"/>
              </a:ext>
            </a:extLst>
          </p:cNvPr>
          <p:cNvPicPr>
            <a:picLocks noChangeAspect="1"/>
          </p:cNvPicPr>
          <p:nvPr/>
        </p:nvPicPr>
        <p:blipFill>
          <a:blip r:embed="rId2"/>
          <a:stretch>
            <a:fillRect/>
          </a:stretch>
        </p:blipFill>
        <p:spPr>
          <a:xfrm>
            <a:off x="323528" y="1124744"/>
            <a:ext cx="8261548" cy="4827736"/>
          </a:xfrm>
          <a:prstGeom prst="rect">
            <a:avLst/>
          </a:prstGeom>
        </p:spPr>
      </p:pic>
    </p:spTree>
    <p:extLst>
      <p:ext uri="{BB962C8B-B14F-4D97-AF65-F5344CB8AC3E}">
        <p14:creationId xmlns:p14="http://schemas.microsoft.com/office/powerpoint/2010/main" val="1514846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50EE-FBD3-494A-ACFD-DDE031C21FA4}"/>
              </a:ext>
            </a:extLst>
          </p:cNvPr>
          <p:cNvSpPr>
            <a:spLocks noGrp="1"/>
          </p:cNvSpPr>
          <p:nvPr>
            <p:ph type="title"/>
          </p:nvPr>
        </p:nvSpPr>
        <p:spPr/>
        <p:txBody>
          <a:bodyPr/>
          <a:lstStyle/>
          <a:p>
            <a:r>
              <a:rPr lang="en-KG" dirty="0"/>
              <a:t>Consequences</a:t>
            </a:r>
          </a:p>
        </p:txBody>
      </p:sp>
      <p:sp>
        <p:nvSpPr>
          <p:cNvPr id="3" name="Content Placeholder 2">
            <a:extLst>
              <a:ext uri="{FF2B5EF4-FFF2-40B4-BE49-F238E27FC236}">
                <a16:creationId xmlns:a16="http://schemas.microsoft.com/office/drawing/2014/main" id="{B1FD20F1-A9A2-1545-BF95-00EBE6AC5EBD}"/>
              </a:ext>
            </a:extLst>
          </p:cNvPr>
          <p:cNvSpPr>
            <a:spLocks noGrp="1"/>
          </p:cNvSpPr>
          <p:nvPr>
            <p:ph idx="1"/>
          </p:nvPr>
        </p:nvSpPr>
        <p:spPr/>
        <p:txBody>
          <a:bodyPr>
            <a:normAutofit/>
          </a:bodyPr>
          <a:lstStyle/>
          <a:p>
            <a:r>
              <a:rPr lang="en-KG" dirty="0"/>
              <a:t>1) </a:t>
            </a:r>
            <a:r>
              <a:rPr lang="en-US" dirty="0"/>
              <a:t>“it leads to a tendency to particularize what archaeologists say about the past rather than generalize. ”</a:t>
            </a:r>
          </a:p>
          <a:p>
            <a:r>
              <a:rPr lang="en-US" dirty="0"/>
              <a:t>2) “ is that cultures tend to be viewed as unchanging.” any changes come from outside</a:t>
            </a:r>
          </a:p>
          <a:p>
            <a:endParaRPr lang="en-US" dirty="0"/>
          </a:p>
          <a:p>
            <a:r>
              <a:rPr lang="en-US" dirty="0"/>
              <a:t>More and more data, and less ideas about past</a:t>
            </a:r>
          </a:p>
          <a:p>
            <a:endParaRPr lang="en-US" dirty="0"/>
          </a:p>
        </p:txBody>
      </p:sp>
    </p:spTree>
    <p:extLst>
      <p:ext uri="{BB962C8B-B14F-4D97-AF65-F5344CB8AC3E}">
        <p14:creationId xmlns:p14="http://schemas.microsoft.com/office/powerpoint/2010/main" val="3856063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3306</TotalTime>
  <Words>1692</Words>
  <Application>Microsoft Macintosh PowerPoint</Application>
  <PresentationFormat>On-screen Show (4:3)</PresentationFormat>
  <Paragraphs>207</Paragraphs>
  <Slides>60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60</vt:i4>
      </vt:variant>
    </vt:vector>
  </HeadingPairs>
  <TitlesOfParts>
    <vt:vector size="63" baseType="lpstr">
      <vt:lpstr>Arial</vt:lpstr>
      <vt:lpstr>Calibri</vt:lpstr>
      <vt:lpstr>Office Theme</vt:lpstr>
      <vt:lpstr>Archaeological theories</vt:lpstr>
      <vt:lpstr>PowerPoint Presentation</vt:lpstr>
      <vt:lpstr>Definition of Theory</vt:lpstr>
      <vt:lpstr>Why theory is relevant to archaeological practice</vt:lpstr>
      <vt:lpstr>PowerPoint Presentation</vt:lpstr>
      <vt:lpstr>Material Culture</vt:lpstr>
      <vt:lpstr>Normative approach</vt:lpstr>
      <vt:lpstr>PowerPoint Presentation</vt:lpstr>
      <vt:lpstr>Consequences</vt:lpstr>
      <vt:lpstr>Culture History</vt:lpstr>
      <vt:lpstr>PowerPoint Presentation</vt:lpstr>
      <vt:lpstr>Analogy</vt:lpstr>
      <vt:lpstr>In archaeology</vt:lpstr>
      <vt:lpstr>PowerPoint Presentation</vt:lpstr>
      <vt:lpstr>PowerPoint Presentation</vt:lpstr>
      <vt:lpstr>PowerPoint Presentation</vt:lpstr>
      <vt:lpstr>Archaeological analogy</vt:lpstr>
      <vt:lpstr>New Archaeology or Processual Archaeology</vt:lpstr>
      <vt:lpstr>?</vt:lpstr>
      <vt:lpstr>NA: Key points</vt:lpstr>
      <vt:lpstr>Culture history vs culture process</vt:lpstr>
      <vt:lpstr>Case study: Megaliths</vt:lpstr>
      <vt:lpstr>NA approach</vt:lpstr>
      <vt:lpstr>Study the past by using the present</vt:lpstr>
      <vt:lpstr>PowerPoint Presentation</vt:lpstr>
      <vt:lpstr>PowerPoint Presentation</vt:lpstr>
      <vt:lpstr>Two opinions</vt:lpstr>
      <vt:lpstr>Middle range theory</vt:lpstr>
      <vt:lpstr>Examples</vt:lpstr>
      <vt:lpstr>Ethnoarchaeology</vt:lpstr>
      <vt:lpstr>Experimental archaeology</vt:lpstr>
      <vt:lpstr>Cultural systems</vt:lpstr>
      <vt:lpstr>Culture and process</vt:lpstr>
      <vt:lpstr>PowerPoint Presentation</vt:lpstr>
      <vt:lpstr>Critique</vt:lpstr>
      <vt:lpstr>Post-Processual Archaeology</vt:lpstr>
      <vt:lpstr>Key statements</vt:lpstr>
      <vt:lpstr>Structural Archaeology</vt:lpstr>
      <vt:lpstr>PowerPoint Presentation</vt:lpstr>
      <vt:lpstr>Examples</vt:lpstr>
      <vt:lpstr>PowerPoint Presentation</vt:lpstr>
      <vt:lpstr>Phenomenology</vt:lpstr>
      <vt:lpstr>PowerPoint Presentation</vt:lpstr>
      <vt:lpstr>Marxist acrhaeology</vt:lpstr>
      <vt:lpstr>Cognitive Archaeology</vt:lpstr>
      <vt:lpstr>Gender Archaeology</vt:lpstr>
      <vt:lpstr>Male bias in archaeology</vt:lpstr>
      <vt:lpstr>PowerPoint Presentation</vt:lpstr>
      <vt:lpstr>PowerPoint Presentation</vt:lpstr>
      <vt:lpstr>PowerPoint Presentation</vt:lpstr>
      <vt:lpstr>Neanderthal from Shanidar I</vt:lpstr>
      <vt:lpstr>Archaeologies of Identity</vt:lpstr>
      <vt:lpstr>Examples</vt:lpstr>
      <vt:lpstr>PowerPoint Presentation</vt:lpstr>
      <vt:lpstr>PowerPoint Presentation</vt:lpstr>
      <vt:lpstr>Performativity</vt:lpstr>
      <vt:lpstr>Indigenous archaeology </vt:lpstr>
      <vt:lpstr>PowerPoint Presentation</vt:lpstr>
      <vt:lpstr>Ayodhya site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Archaeological theories</dc:title>
  <dc:creator>Aida Abdykanova</dc:creator>
  <cp:lastModifiedBy>Microsoft Office User</cp:lastModifiedBy>
  <cp:revision>46</cp:revision>
  <dcterms:created xsi:type="dcterms:W3CDTF">2014-03-25T00:42:54Z</dcterms:created>
  <dcterms:modified xsi:type="dcterms:W3CDTF">2023-02-08T10:13:39Z</dcterms:modified>
</cp:coreProperties>
</file>