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3" r:id="rId8"/>
    <p:sldId id="264" r:id="rId9"/>
    <p:sldId id="282" r:id="rId10"/>
    <p:sldId id="266" r:id="rId11"/>
    <p:sldId id="267" r:id="rId12"/>
    <p:sldId id="268" r:id="rId13"/>
    <p:sldId id="265" r:id="rId14"/>
    <p:sldId id="269" r:id="rId15"/>
    <p:sldId id="270" r:id="rId16"/>
    <p:sldId id="271" r:id="rId17"/>
    <p:sldId id="272" r:id="rId18"/>
    <p:sldId id="275" r:id="rId19"/>
    <p:sldId id="276" r:id="rId20"/>
    <p:sldId id="277" r:id="rId21"/>
    <p:sldId id="273" r:id="rId22"/>
    <p:sldId id="274"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66113" autoAdjust="0"/>
  </p:normalViewPr>
  <p:slideViewPr>
    <p:cSldViewPr snapToGrid="0">
      <p:cViewPr varScale="1">
        <p:scale>
          <a:sx n="51" d="100"/>
          <a:sy n="51" d="100"/>
        </p:scale>
        <p:origin x="17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2BCE20-16C8-41DB-BEE9-824E03DADB42}"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5D935-96FC-4D10-BAC1-D417BFE50766}" type="slidenum">
              <a:rPr lang="en-US" smtClean="0"/>
              <a:t>‹#›</a:t>
            </a:fld>
            <a:endParaRPr lang="en-US"/>
          </a:p>
        </p:txBody>
      </p:sp>
    </p:spTree>
    <p:extLst>
      <p:ext uri="{BB962C8B-B14F-4D97-AF65-F5344CB8AC3E}">
        <p14:creationId xmlns:p14="http://schemas.microsoft.com/office/powerpoint/2010/main" val="206956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LiberationSerif"/>
              </a:rPr>
              <a:t>In the 1960s, the work of economists Thomas Crocker and John Dales built on Coase’s finding and ultimately took the pricing movement in a novel direction.</a:t>
            </a:r>
            <a:r>
              <a:rPr lang="en-US" sz="1800" b="0" i="0" u="none" strike="noStrike" baseline="0" dirty="0">
                <a:solidFill>
                  <a:srgbClr val="0000EF"/>
                </a:solidFill>
                <a:latin typeface="LiberationSerif"/>
              </a:rPr>
              <a:t>20 </a:t>
            </a:r>
            <a:r>
              <a:rPr lang="en-US" sz="1800" b="0" i="0" u="none" strike="noStrike" baseline="0" dirty="0">
                <a:solidFill>
                  <a:srgbClr val="000000"/>
                </a:solidFill>
                <a:latin typeface="LiberationSerif"/>
              </a:rPr>
              <a:t>Under this</a:t>
            </a:r>
          </a:p>
          <a:p>
            <a:pPr algn="l"/>
            <a:r>
              <a:rPr lang="en-US" sz="1800" b="0" i="0" u="none" strike="noStrike" baseline="0" dirty="0">
                <a:solidFill>
                  <a:srgbClr val="000000"/>
                </a:solidFill>
                <a:latin typeface="LiberationSerif"/>
              </a:rPr>
              <a:t>reinterpretation, governments could assign transferable rights to environmental damages, allowing the market to set a price and determine the most cost-effective mitigation strategy.</a:t>
            </a:r>
          </a:p>
          <a:p>
            <a:pPr algn="l"/>
            <a:r>
              <a:rPr lang="en-US" sz="1800" b="0" i="0" u="none" strike="noStrike" baseline="0" dirty="0">
                <a:solidFill>
                  <a:srgbClr val="000000"/>
                </a:solidFill>
                <a:latin typeface="LiberationSerif"/>
              </a:rPr>
              <a:t>Governments could allocate these rights for free or auction them to polluters. Both methods would establish a “price to pollute” while simultaneously generating governmental revenue</a:t>
            </a:r>
          </a:p>
          <a:p>
            <a:pPr algn="l"/>
            <a:r>
              <a:rPr lang="en-US" sz="1800" b="0" i="0" u="none" strike="noStrike" baseline="0" dirty="0">
                <a:solidFill>
                  <a:srgbClr val="000000"/>
                </a:solidFill>
                <a:latin typeface="LiberationSerif"/>
              </a:rPr>
              <a:t>through the auction of pollution permits. When applied to carbon emissions, such policies are known as carbon cap-and-trade.</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5</a:t>
            </a:fld>
            <a:endParaRPr lang="en-US"/>
          </a:p>
        </p:txBody>
      </p:sp>
    </p:spTree>
    <p:extLst>
      <p:ext uri="{BB962C8B-B14F-4D97-AF65-F5344CB8AC3E}">
        <p14:creationId xmlns:p14="http://schemas.microsoft.com/office/powerpoint/2010/main" val="663848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ITC New Baskerville Std"/>
              </a:rPr>
              <a:t>Like solar panels, the static costs of CO2 reductions obtained by using </a:t>
            </a:r>
            <a:r>
              <a:rPr lang="en-US" sz="1800" b="0" i="0" u="none" strike="noStrike" baseline="0" dirty="0" err="1">
                <a:solidFill>
                  <a:srgbClr val="211D1E"/>
                </a:solidFill>
                <a:latin typeface="ITC New Baskerville Std"/>
              </a:rPr>
              <a:t>elec-tric</a:t>
            </a:r>
            <a:r>
              <a:rPr lang="en-US" sz="1800" b="0" i="0" u="none" strike="noStrike" baseline="0" dirty="0">
                <a:solidFill>
                  <a:srgbClr val="211D1E"/>
                </a:solidFill>
                <a:latin typeface="ITC New Baskerville Std"/>
              </a:rPr>
              <a:t> vehicles is high in Table 2 (the last row). Today, many electric vehicles in the United States are charged using electricity that on the margin is produced by fossil fuels. Holland, Mansur, Muller, and Yates (2016) use the method of Graff </a:t>
            </a:r>
            <a:r>
              <a:rPr lang="en-US" sz="1800" b="0" i="0" u="none" strike="noStrike" baseline="0" dirty="0" err="1">
                <a:solidFill>
                  <a:srgbClr val="211D1E"/>
                </a:solidFill>
                <a:latin typeface="ITC New Baskerville Std"/>
              </a:rPr>
              <a:t>Zivin</a:t>
            </a:r>
            <a:r>
              <a:rPr lang="en-US" sz="1800" b="0" i="0" u="none" strike="noStrike" baseline="0" dirty="0">
                <a:solidFill>
                  <a:srgbClr val="211D1E"/>
                </a:solidFill>
                <a:latin typeface="ITC New Baskerville Std"/>
              </a:rPr>
              <a:t>, </a:t>
            </a:r>
            <a:r>
              <a:rPr lang="en-US" sz="1800" b="0" i="0" u="none" strike="noStrike" baseline="0" dirty="0" err="1">
                <a:solidFill>
                  <a:srgbClr val="211D1E"/>
                </a:solidFill>
                <a:latin typeface="ITC New Baskerville Std"/>
              </a:rPr>
              <a:t>Kotchen</a:t>
            </a:r>
            <a:r>
              <a:rPr lang="en-US" sz="1800" b="0" i="0" u="none" strike="noStrike" baseline="0" dirty="0">
                <a:solidFill>
                  <a:srgbClr val="211D1E"/>
                </a:solidFill>
                <a:latin typeface="ITC New Baskerville Std"/>
              </a:rPr>
              <a:t>, and Mansur (2014) for computing marginal emissions to examine the static optimal second-best purchase subsidy on electric vehicles accounting for both greenhouse gases and local air pollution. Holland, Mansur, Muller, and Yates (2016) find that the subsidy ranges from a subsidy of $2,785 in California (with </a:t>
            </a:r>
            <a:r>
              <a:rPr lang="en-US" sz="1800" b="0" i="0" u="none" strike="noStrike" baseline="0" dirty="0" err="1">
                <a:solidFill>
                  <a:srgbClr val="211D1E"/>
                </a:solidFill>
                <a:latin typeface="ITC New Baskerville Std"/>
              </a:rPr>
              <a:t>rela-tively</a:t>
            </a:r>
            <a:r>
              <a:rPr lang="en-US" sz="1800" b="0" i="0" u="none" strike="noStrike" baseline="0" dirty="0">
                <a:solidFill>
                  <a:srgbClr val="211D1E"/>
                </a:solidFill>
                <a:latin typeface="ITC New Baskerville Std"/>
              </a:rPr>
              <a:t> clean electricity on the margin) to a </a:t>
            </a:r>
            <a:r>
              <a:rPr lang="en-US" sz="1800" b="0" i="1" u="none" strike="noStrike" baseline="0" dirty="0">
                <a:solidFill>
                  <a:srgbClr val="211D1E"/>
                </a:solidFill>
                <a:latin typeface="ITC New Baskerville Std"/>
              </a:rPr>
              <a:t>penalty </a:t>
            </a:r>
            <a:r>
              <a:rPr lang="en-US" sz="1800" b="0" i="0" u="none" strike="noStrike" baseline="0" dirty="0">
                <a:solidFill>
                  <a:srgbClr val="211D1E"/>
                </a:solidFill>
                <a:latin typeface="ITC New Baskerville Std"/>
              </a:rPr>
              <a:t>of $4,964 in North Dakota, where electricity is generated from coal. </a:t>
            </a:r>
            <a:r>
              <a:rPr lang="en-US" sz="1800" b="0" i="0" u="none" strike="noStrike" baseline="0" dirty="0" err="1">
                <a:solidFill>
                  <a:srgbClr val="211D1E"/>
                </a:solidFill>
                <a:latin typeface="ITC New Baskerville Std"/>
              </a:rPr>
              <a:t>Archsmith</a:t>
            </a:r>
            <a:r>
              <a:rPr lang="en-US" sz="1800" b="0" i="0" u="none" strike="noStrike" baseline="0" dirty="0">
                <a:solidFill>
                  <a:srgbClr val="211D1E"/>
                </a:solidFill>
                <a:latin typeface="ITC New Baskerville Std"/>
              </a:rPr>
              <a:t>, Kendall, and Rapson (2015) perform similar calculations that additionally include life-cycle considerations, and find that on average electric vehicles currently only slightly reduce greenhouse gases relative to gasoline-powered vehicles. </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23</a:t>
            </a:fld>
            <a:endParaRPr lang="en-US"/>
          </a:p>
        </p:txBody>
      </p:sp>
    </p:spTree>
    <p:extLst>
      <p:ext uri="{BB962C8B-B14F-4D97-AF65-F5344CB8AC3E}">
        <p14:creationId xmlns:p14="http://schemas.microsoft.com/office/powerpoint/2010/main" val="191149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LiberationSerif"/>
              </a:rPr>
              <a:t>Carbon pricing may constitute the most cost-effective plausible policy to reduce risks from climate change. But it proposes to do so by offering the near-certainty of political pain</a:t>
            </a:r>
          </a:p>
          <a:p>
            <a:pPr algn="l"/>
            <a:r>
              <a:rPr lang="en-US" sz="1800" b="0" i="0" u="none" strike="noStrike" baseline="0" dirty="0">
                <a:latin typeface="LiberationSerif"/>
              </a:rPr>
              <a:t>through increased prices on gasoline, oil, coal, and natural gas. Prices for fossil fuel use are highly visible, perhaps best illustrated by the massive signs for gasoline prices at service</a:t>
            </a:r>
          </a:p>
          <a:p>
            <a:pPr algn="l"/>
            <a:r>
              <a:rPr lang="en-US" sz="1800" b="0" i="0" u="none" strike="noStrike" baseline="0" dirty="0">
                <a:latin typeface="LiberationSerif"/>
              </a:rPr>
              <a:t>stations scattered across the nation. In many communities, it is difficult to travel very far without being confronted with these price declarations</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6</a:t>
            </a:fld>
            <a:endParaRPr lang="en-US"/>
          </a:p>
        </p:txBody>
      </p:sp>
    </p:spTree>
    <p:extLst>
      <p:ext uri="{BB962C8B-B14F-4D97-AF65-F5344CB8AC3E}">
        <p14:creationId xmlns:p14="http://schemas.microsoft.com/office/powerpoint/2010/main" val="35049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LiberationSerif"/>
              </a:rPr>
              <a:t>These results did not indicate that America had moved into automatic pilot heading toward the continuing levels of decarbonization necessary to increase the prospects of</a:t>
            </a:r>
          </a:p>
          <a:p>
            <a:pPr algn="l"/>
            <a:r>
              <a:rPr lang="en-US" sz="1800" b="0" i="0" u="none" strike="noStrike" baseline="0" dirty="0">
                <a:solidFill>
                  <a:srgbClr val="000000"/>
                </a:solidFill>
                <a:latin typeface="LiberationSerif"/>
              </a:rPr>
              <a:t>deterring the worst impacts of climate change. Nor did they mean that the United States had necessarily created a model that could or should be emulated by other nations of the world in</a:t>
            </a:r>
          </a:p>
          <a:p>
            <a:pPr algn="l"/>
            <a:r>
              <a:rPr lang="en-US" sz="1800" b="0" i="0" u="none" strike="noStrike" baseline="0" dirty="0">
                <a:solidFill>
                  <a:srgbClr val="000000"/>
                </a:solidFill>
                <a:latin typeface="LiberationSerif"/>
              </a:rPr>
              <a:t>pursuit of those goals. A wide range of federal, state, and local policies were adopted with broad and sustained political support and played a consequential role. New technological</a:t>
            </a:r>
          </a:p>
          <a:p>
            <a:pPr algn="l"/>
            <a:r>
              <a:rPr lang="en-US" sz="1800" b="0" i="0" u="none" strike="noStrike" baseline="0" dirty="0">
                <a:solidFill>
                  <a:srgbClr val="000000"/>
                </a:solidFill>
                <a:latin typeface="LiberationSerif"/>
              </a:rPr>
              <a:t>breakthroughs and applications were also important factors. But so was the most devastating economic recession since the 1930s, which was responsible for the bulk of those reductions</a:t>
            </a:r>
          </a:p>
          <a:p>
            <a:pPr algn="l"/>
            <a:r>
              <a:rPr lang="en-US" sz="1800" b="0" i="0" u="none" strike="noStrike" baseline="0" dirty="0">
                <a:solidFill>
                  <a:srgbClr val="000000"/>
                </a:solidFill>
                <a:latin typeface="LiberationSerif"/>
              </a:rPr>
              <a:t>achieved between 2007 and 2009.</a:t>
            </a:r>
            <a:r>
              <a:rPr lang="en-US" sz="1800" b="0" i="0" u="none" strike="noStrike" baseline="0" dirty="0">
                <a:solidFill>
                  <a:srgbClr val="0000EF"/>
                </a:solidFill>
                <a:latin typeface="LiberationSerif"/>
              </a:rPr>
              <a:t>5</a:t>
            </a:r>
          </a:p>
          <a:p>
            <a:pPr algn="l"/>
            <a:endParaRPr lang="en-US" sz="1800" b="0" i="0" u="none" strike="noStrike" baseline="0" dirty="0">
              <a:solidFill>
                <a:srgbClr val="0000EF"/>
              </a:solidFill>
              <a:latin typeface="LiberationSerif"/>
            </a:endParaRPr>
          </a:p>
          <a:p>
            <a:pPr algn="l"/>
            <a:r>
              <a:rPr lang="en-US" sz="1800" b="0" i="0" u="none" strike="noStrike" baseline="0" dirty="0">
                <a:solidFill>
                  <a:srgbClr val="000000"/>
                </a:solidFill>
                <a:latin typeface="LiberationSerif"/>
              </a:rPr>
              <a:t>But many of these changes appear to be enduring; an initial emissions rebound as modest economic recovery took hold yielded to sustained reductions in the 2010s. Popular state</a:t>
            </a:r>
          </a:p>
          <a:p>
            <a:pPr algn="l"/>
            <a:r>
              <a:rPr lang="en-US" sz="1800" b="0" i="0" u="none" strike="noStrike" baseline="0" dirty="0">
                <a:solidFill>
                  <a:srgbClr val="000000"/>
                </a:solidFill>
                <a:latin typeface="LiberationSerif"/>
              </a:rPr>
              <a:t>policies supporting renewable energy and energy efficiency appeared to have continued momentum going forward. New clean technologies will continue to mature and proliferate.</a:t>
            </a:r>
          </a:p>
          <a:p>
            <a:pPr algn="l"/>
            <a:r>
              <a:rPr lang="en-US" sz="1800" b="0" i="0" u="none" strike="noStrike" baseline="0" dirty="0">
                <a:solidFill>
                  <a:srgbClr val="000000"/>
                </a:solidFill>
                <a:latin typeface="LiberationSerif"/>
              </a:rPr>
              <a:t>Coal was likely to be increasingly marginalized, although there are few signs that natural gas or oil were on a similar path. Renewables and energy efficiency likely have continued</a:t>
            </a:r>
          </a:p>
          <a:p>
            <a:pPr algn="l"/>
            <a:r>
              <a:rPr lang="en-US" sz="1800" b="0" i="0" u="none" strike="noStrike" baseline="0" dirty="0">
                <a:solidFill>
                  <a:srgbClr val="000000"/>
                </a:solidFill>
                <a:latin typeface="LiberationSerif"/>
              </a:rPr>
              <a:t>momentum going forward.</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7</a:t>
            </a:fld>
            <a:endParaRPr lang="en-US"/>
          </a:p>
        </p:txBody>
      </p:sp>
    </p:spTree>
    <p:extLst>
      <p:ext uri="{BB962C8B-B14F-4D97-AF65-F5344CB8AC3E}">
        <p14:creationId xmlns:p14="http://schemas.microsoft.com/office/powerpoint/2010/main" val="3506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14</a:t>
            </a:fld>
            <a:endParaRPr lang="en-US"/>
          </a:p>
        </p:txBody>
      </p:sp>
    </p:spTree>
    <p:extLst>
      <p:ext uri="{BB962C8B-B14F-4D97-AF65-F5344CB8AC3E}">
        <p14:creationId xmlns:p14="http://schemas.microsoft.com/office/powerpoint/2010/main" val="384749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ITC New Baskerville Std"/>
              </a:rPr>
              <a:t>First, we seek to provide an up-to-date summary of costs of actions that can be taken now using currently available technology. These costs focus on expenditures and emissions reductions over the life of a project compared to some business-as-usual benchmark—for example, replacing coal-fired electricity generation with wind or weatherizing a home. </a:t>
            </a:r>
            <a:endParaRPr lang="en-US" dirty="0"/>
          </a:p>
          <a:p>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16</a:t>
            </a:fld>
            <a:endParaRPr lang="en-US"/>
          </a:p>
        </p:txBody>
      </p:sp>
    </p:spTree>
    <p:extLst>
      <p:ext uri="{BB962C8B-B14F-4D97-AF65-F5344CB8AC3E}">
        <p14:creationId xmlns:p14="http://schemas.microsoft.com/office/powerpoint/2010/main" val="237771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ITC New Baskerville Std"/>
              </a:rPr>
              <a:t>The most prominent attempt at developing a comprehensive marginal abatement cost curve is the well-known McKinsey curve, which is constructed using engineering estimates of the cost of implementing new technologies or other measures. </a:t>
            </a:r>
          </a:p>
          <a:p>
            <a:r>
              <a:rPr lang="en-US" sz="1800" b="0" i="0" u="none" strike="noStrike" baseline="0" dirty="0">
                <a:solidFill>
                  <a:srgbClr val="211D1E"/>
                </a:solidFill>
                <a:latin typeface="ITC New Baskerville Std"/>
              </a:rPr>
              <a:t>A striking feature of the McKinsey curve, which is shared by MAC curves more generally (for example, see figure 2 in Grubb et al. 1993), is that some interventions have negative abatement costs: that is, emissions can be reduced, and money saved, at the same time. Economists, including ourselves, are often skeptical of these “free lunch” estimates, unless they are supported by convincing evidence and explanations. Negative costs require institutional entities, such as firms, not to be optimizing, or require the existence of behavioral failures in consumer </a:t>
            </a:r>
            <a:r>
              <a:rPr lang="en-US" sz="1800" b="0" i="0" u="none" strike="noStrike" baseline="0" dirty="0" err="1">
                <a:solidFill>
                  <a:srgbClr val="211D1E"/>
                </a:solidFill>
                <a:latin typeface="ITC New Baskerville Std"/>
              </a:rPr>
              <a:t>decisionmaking</a:t>
            </a:r>
            <a:r>
              <a:rPr lang="en-US" sz="1800" b="0" i="0" u="none" strike="noStrike" baseline="0" dirty="0">
                <a:solidFill>
                  <a:srgbClr val="211D1E"/>
                </a:solidFill>
                <a:latin typeface="ITC New Baskerville Std"/>
              </a:rPr>
              <a:t> (like consumers acting myopically). </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18</a:t>
            </a:fld>
            <a:endParaRPr lang="en-US"/>
          </a:p>
        </p:txBody>
      </p:sp>
    </p:spTree>
    <p:extLst>
      <p:ext uri="{BB962C8B-B14F-4D97-AF65-F5344CB8AC3E}">
        <p14:creationId xmlns:p14="http://schemas.microsoft.com/office/powerpoint/2010/main" val="287510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ITC New Baskerville Std"/>
              </a:rPr>
              <a:t>According to these estimates, the least expensive technologies to reduce emissions relative to existing coal are onshore wind, natural gas combined cycle, utility-scale solar photovoltaics, and natural gas with carbon capture and storage technology. Advanced nuclear technologies are more expensive, followed by other carbon capture and storage technologies, offshore wind, and solar thermal. </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19</a:t>
            </a:fld>
            <a:endParaRPr lang="en-US"/>
          </a:p>
        </p:txBody>
      </p:sp>
    </p:spTree>
    <p:extLst>
      <p:ext uri="{BB962C8B-B14F-4D97-AF65-F5344CB8AC3E}">
        <p14:creationId xmlns:p14="http://schemas.microsoft.com/office/powerpoint/2010/main" val="369946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ITC New Baskerville Std"/>
              </a:rPr>
              <a:t>What is striking about this range is that all the interventions in Table 2 are either policy steps that have been implemented, at least in some jurisdiction, or have been actively proposed and considered. Most of the costs are relatively expensive, in the sense that they exceed $46/ton. Evidently, static cost is only one consideration when a policy is proposed or considered. </a:t>
            </a:r>
          </a:p>
          <a:p>
            <a:endParaRPr lang="en-US" sz="1800" b="0" i="0" u="none" strike="noStrike" baseline="0" dirty="0">
              <a:solidFill>
                <a:srgbClr val="211D1E"/>
              </a:solidFill>
              <a:latin typeface="ITC New Baskerville Std"/>
            </a:endParaRPr>
          </a:p>
          <a:p>
            <a:r>
              <a:rPr lang="en-US" sz="1800" b="0" i="0" u="none" strike="noStrike" baseline="0" dirty="0">
                <a:solidFill>
                  <a:srgbClr val="211D1E"/>
                </a:solidFill>
                <a:latin typeface="ITC New Baskerville Std"/>
              </a:rPr>
              <a:t>Fourth, some of the costs in Table 2 </a:t>
            </a:r>
            <a:r>
              <a:rPr lang="en-US" sz="1800" b="0" i="1" u="none" strike="noStrike" baseline="0" dirty="0">
                <a:solidFill>
                  <a:srgbClr val="211D1E"/>
                </a:solidFill>
                <a:latin typeface="ITC New Baskerville Std"/>
              </a:rPr>
              <a:t>are </a:t>
            </a:r>
            <a:r>
              <a:rPr lang="en-US" sz="1800" b="0" i="0" u="none" strike="noStrike" baseline="0" dirty="0">
                <a:solidFill>
                  <a:srgbClr val="211D1E"/>
                </a:solidFill>
                <a:latin typeface="ITC New Baskerville Std"/>
              </a:rPr>
              <a:t>negative. A striking estimate arises from behavioral economics studies of how small nudges can get consumers to reduce their energy consumption, thereby saving money while reducing emissions; the </a:t>
            </a:r>
            <a:r>
              <a:rPr lang="en-US" sz="1800" b="0" i="0" u="none" strike="noStrike" baseline="0" dirty="0" err="1">
                <a:solidFill>
                  <a:srgbClr val="211D1E"/>
                </a:solidFill>
                <a:latin typeface="ITC New Baskerville Std"/>
              </a:rPr>
              <a:t>esti</a:t>
            </a:r>
            <a:r>
              <a:rPr lang="en-US" sz="1800" b="0" i="0" u="none" strike="noStrike" baseline="0" dirty="0">
                <a:solidFill>
                  <a:srgbClr val="211D1E"/>
                </a:solidFill>
                <a:latin typeface="ITC New Baskerville Std"/>
              </a:rPr>
              <a:t>-mate in Table 2 is taken from </a:t>
            </a:r>
            <a:r>
              <a:rPr lang="en-US" sz="1800" b="0" i="0" u="none" strike="noStrike" baseline="0" dirty="0" err="1">
                <a:solidFill>
                  <a:srgbClr val="211D1E"/>
                </a:solidFill>
                <a:latin typeface="ITC New Baskerville Std"/>
              </a:rPr>
              <a:t>Allcott</a:t>
            </a:r>
            <a:r>
              <a:rPr lang="en-US" sz="1800" b="0" i="0" u="none" strike="noStrike" baseline="0" dirty="0">
                <a:solidFill>
                  <a:srgbClr val="211D1E"/>
                </a:solidFill>
                <a:latin typeface="ITC New Baskerville Std"/>
              </a:rPr>
              <a:t> and Mullainathan’s (2010) meta-analysis of behavioral interventions. An example of such a nudge is the OPOWER program, in which an insert in the residential electricity bill compares the homeowner’s usage to that of neighbors, costing the utility very little and leading to consumer savings. </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20</a:t>
            </a:fld>
            <a:endParaRPr lang="en-US"/>
          </a:p>
        </p:txBody>
      </p:sp>
    </p:spTree>
    <p:extLst>
      <p:ext uri="{BB962C8B-B14F-4D97-AF65-F5344CB8AC3E}">
        <p14:creationId xmlns:p14="http://schemas.microsoft.com/office/powerpoint/2010/main" val="101669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ITC New Baskerville Std"/>
              </a:rPr>
              <a:t>From 2010 to 2015, the price of solar photovoltaic panels fell by two-thirds, while annual global panel installations grew by 250 percent, as shown in Figure 2. The fact that panel sales increased when their price fell is hardly surprising, but more intriguing is that the steepest decline in panel prices after about 2007 post-dated the initial growth in panel sales, which began around 2002. </a:t>
            </a:r>
          </a:p>
          <a:p>
            <a:endParaRPr lang="en-US" sz="1800" b="0" i="0" u="none" strike="noStrike" baseline="0" dirty="0">
              <a:solidFill>
                <a:srgbClr val="211D1E"/>
              </a:solidFill>
              <a:latin typeface="ITC New Baskerville Std"/>
            </a:endParaRPr>
          </a:p>
          <a:p>
            <a:r>
              <a:rPr lang="en-US" sz="1800" b="0" i="0" u="none" strike="noStrike" baseline="0" dirty="0">
                <a:solidFill>
                  <a:srgbClr val="211D1E"/>
                </a:solidFill>
                <a:latin typeface="ITC New Baskerville Std"/>
              </a:rPr>
              <a:t>Other channels for cost reduction in the production of solar panels include learning-by-doing and economies of scale. </a:t>
            </a:r>
            <a:r>
              <a:rPr lang="en-US" sz="1800" b="0" i="0" u="none" strike="noStrike" baseline="0" dirty="0" err="1">
                <a:solidFill>
                  <a:srgbClr val="211D1E"/>
                </a:solidFill>
                <a:latin typeface="ITC New Baskerville Std"/>
              </a:rPr>
              <a:t>Nemet</a:t>
            </a:r>
            <a:r>
              <a:rPr lang="en-US" sz="1800" b="0" i="0" u="none" strike="noStrike" baseline="0" dirty="0">
                <a:solidFill>
                  <a:srgbClr val="211D1E"/>
                </a:solidFill>
                <a:latin typeface="ITC New Baskerville Std"/>
              </a:rPr>
              <a:t> (2006) decomposes the reduction in cost into the manufacturing plant size, module efficiency, and cost of silicon, finding that between 1980 and 2001, economies of scale from larger manufacturing plant sizes accounted for 43 percent of the cost reduction. Most of the remaining cost reduction could be attributed to improvements in module efficiency due to research and development investment. </a:t>
            </a:r>
            <a:endParaRPr lang="en-US" dirty="0"/>
          </a:p>
        </p:txBody>
      </p:sp>
      <p:sp>
        <p:nvSpPr>
          <p:cNvPr id="4" name="Slide Number Placeholder 3"/>
          <p:cNvSpPr>
            <a:spLocks noGrp="1"/>
          </p:cNvSpPr>
          <p:nvPr>
            <p:ph type="sldNum" sz="quarter" idx="5"/>
          </p:nvPr>
        </p:nvSpPr>
        <p:spPr/>
        <p:txBody>
          <a:bodyPr/>
          <a:lstStyle/>
          <a:p>
            <a:fld id="{A775D935-96FC-4D10-BAC1-D417BFE50766}" type="slidenum">
              <a:rPr lang="en-US" smtClean="0"/>
              <a:t>22</a:t>
            </a:fld>
            <a:endParaRPr lang="en-US"/>
          </a:p>
        </p:txBody>
      </p:sp>
    </p:spTree>
    <p:extLst>
      <p:ext uri="{BB962C8B-B14F-4D97-AF65-F5344CB8AC3E}">
        <p14:creationId xmlns:p14="http://schemas.microsoft.com/office/powerpoint/2010/main" val="135830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AC13-DB16-6762-B06B-6923DC9BC2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AAB2AF-7AC2-EF86-DB55-7EB53F28C2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ED8730-FBC9-432A-6E7C-652FAC5E9C84}"/>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7768E7EC-4167-9F26-70F5-30A5F2977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C7FB8-3472-4B24-62DE-43C39B9367FC}"/>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35403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C875-3B63-D756-46D1-8CA5AD5F67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F3AE32-5F5D-E34E-4DA5-A5D390C098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CA07-58E7-CA0D-231D-47B018BC7D25}"/>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46813E97-B64C-044C-6B6E-EF3D5F2B8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68859-792F-9FC2-D58F-C6F8FAF584B9}"/>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9168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5A03E-66D0-CE76-BA12-351F7C3B9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688F4F-79D0-32D8-41AD-F13008D1D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59546-626F-7DAC-0CC7-DC2611431105}"/>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33247D9E-25F1-E15A-D7E4-1CA2D1198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D22DC-2CC4-224C-5CCA-D32C0F0C6096}"/>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388866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885D-0EEE-AF1C-4418-34C88A7F64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81A3E-FAA8-99B9-26CA-939256E9D5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8E1BB-1583-4512-3588-599430BC3887}"/>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28ADCD8B-1A1F-8B90-ED06-F6659E3F3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65516-FF61-5113-E338-AB818C7742C0}"/>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275817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15E9-D071-7589-0B48-DCFF45545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31B3C-2E02-306D-CB1E-82371F6CA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F817CD-AB95-EBB1-DAAE-AF8DE1EA8E91}"/>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EEBFB48D-7923-9F7C-0188-4201F1416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09BC9-1C6E-4208-1644-1C6A5D813767}"/>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273266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B6472-4089-F150-8F03-455407228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98DB8-EB9C-8A7D-0442-EF5040B8F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B7610-E6DA-DE57-C806-1CF236988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3CB852-E5F8-BA4E-2D79-6F3C64A42D58}"/>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6" name="Footer Placeholder 5">
            <a:extLst>
              <a:ext uri="{FF2B5EF4-FFF2-40B4-BE49-F238E27FC236}">
                <a16:creationId xmlns:a16="http://schemas.microsoft.com/office/drawing/2014/main" id="{F9C2E403-5D37-DBE4-C49D-2E494C84C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9D6CE-399F-34A0-8E01-C46D6D7B16AE}"/>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132966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26A3-C52C-F572-9B86-B71F6008C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695E3-1D90-2FE6-EF00-7DB3988FA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3D7746-C5EC-D4DC-6A5D-02D5832989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43452-D166-5293-4040-E534AA682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6FA356-00E7-CB95-2233-28F1D257D3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8DF515-3EF5-2849-A887-26675D90640B}"/>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8" name="Footer Placeholder 7">
            <a:extLst>
              <a:ext uri="{FF2B5EF4-FFF2-40B4-BE49-F238E27FC236}">
                <a16:creationId xmlns:a16="http://schemas.microsoft.com/office/drawing/2014/main" id="{BA48758A-3C96-8D70-83C5-D56833C2F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E523E3-9B0A-DE8C-07EB-0BFF7636777F}"/>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448173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3ECA-BCCA-B0DC-73F9-DDFF14DD1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7A5EC-F8B3-44C7-A247-957DB384002E}"/>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4" name="Footer Placeholder 3">
            <a:extLst>
              <a:ext uri="{FF2B5EF4-FFF2-40B4-BE49-F238E27FC236}">
                <a16:creationId xmlns:a16="http://schemas.microsoft.com/office/drawing/2014/main" id="{556EEB3E-9212-06D1-4FD7-4FFECF5A83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74448B-91BA-B096-A081-585069D3C186}"/>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394968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5E235-B360-AD4F-E2ED-14BBD1BA2BFE}"/>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3" name="Footer Placeholder 2">
            <a:extLst>
              <a:ext uri="{FF2B5EF4-FFF2-40B4-BE49-F238E27FC236}">
                <a16:creationId xmlns:a16="http://schemas.microsoft.com/office/drawing/2014/main" id="{313D5541-DA39-3C1E-B0A2-353C68CB25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B9E1CA-9AA5-0F01-7F87-DD4B20A5F94D}"/>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426233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C6814-8F0F-A9C5-F368-2D593E912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31B1FB-08D8-DB4D-5FD8-1C28925AED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D90DE9-420D-2C07-F2A5-F17850CDE9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793E4-24A6-13F4-FABE-DD9103EE560F}"/>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6" name="Footer Placeholder 5">
            <a:extLst>
              <a:ext uri="{FF2B5EF4-FFF2-40B4-BE49-F238E27FC236}">
                <a16:creationId xmlns:a16="http://schemas.microsoft.com/office/drawing/2014/main" id="{5F6C9E10-1520-F54D-D878-922670123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5665F-BC91-D224-A0B5-38201DFB04A9}"/>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405012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BC1B-2EBE-A2FF-76B5-793D627C4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F2D9A-4677-33B2-438E-7D263081D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7F8B93-DEA5-DAF7-DA3E-F70632CE9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1711E-B992-3A24-AA4E-53AE6B3C73C4}"/>
              </a:ext>
            </a:extLst>
          </p:cNvPr>
          <p:cNvSpPr>
            <a:spLocks noGrp="1"/>
          </p:cNvSpPr>
          <p:nvPr>
            <p:ph type="dt" sz="half" idx="10"/>
          </p:nvPr>
        </p:nvSpPr>
        <p:spPr/>
        <p:txBody>
          <a:bodyPr/>
          <a:lstStyle/>
          <a:p>
            <a:fld id="{96337FA5-80BF-491D-9A7B-259BBBF55AA1}" type="datetimeFigureOut">
              <a:rPr lang="en-US" smtClean="0"/>
              <a:t>10/14/2022</a:t>
            </a:fld>
            <a:endParaRPr lang="en-US"/>
          </a:p>
        </p:txBody>
      </p:sp>
      <p:sp>
        <p:nvSpPr>
          <p:cNvPr id="6" name="Footer Placeholder 5">
            <a:extLst>
              <a:ext uri="{FF2B5EF4-FFF2-40B4-BE49-F238E27FC236}">
                <a16:creationId xmlns:a16="http://schemas.microsoft.com/office/drawing/2014/main" id="{A692B824-DB6B-DAFC-4222-83A59227D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A61AF-CD5F-6A70-B006-01A1355572DC}"/>
              </a:ext>
            </a:extLst>
          </p:cNvPr>
          <p:cNvSpPr>
            <a:spLocks noGrp="1"/>
          </p:cNvSpPr>
          <p:nvPr>
            <p:ph type="sldNum" sz="quarter" idx="12"/>
          </p:nvPr>
        </p:nvSpPr>
        <p:spPr/>
        <p:txBody>
          <a:bodyPr/>
          <a:lstStyle/>
          <a:p>
            <a:fld id="{21A13511-E04A-4AE6-9956-8C8A2605F426}" type="slidenum">
              <a:rPr lang="en-US" smtClean="0"/>
              <a:t>‹#›</a:t>
            </a:fld>
            <a:endParaRPr lang="en-US"/>
          </a:p>
        </p:txBody>
      </p:sp>
    </p:spTree>
    <p:extLst>
      <p:ext uri="{BB962C8B-B14F-4D97-AF65-F5344CB8AC3E}">
        <p14:creationId xmlns:p14="http://schemas.microsoft.com/office/powerpoint/2010/main" val="298014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54C2DF-9377-CB63-B277-B9892CD067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50F0B-E802-E449-BAA7-D221309F6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502D3-8ECD-75D1-9B22-16A8A7027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37FA5-80BF-491D-9A7B-259BBBF55AA1}" type="datetimeFigureOut">
              <a:rPr lang="en-US" smtClean="0"/>
              <a:t>10/14/2022</a:t>
            </a:fld>
            <a:endParaRPr lang="en-US"/>
          </a:p>
        </p:txBody>
      </p:sp>
      <p:sp>
        <p:nvSpPr>
          <p:cNvPr id="5" name="Footer Placeholder 4">
            <a:extLst>
              <a:ext uri="{FF2B5EF4-FFF2-40B4-BE49-F238E27FC236}">
                <a16:creationId xmlns:a16="http://schemas.microsoft.com/office/drawing/2014/main" id="{E1B12E26-00AF-BC13-6661-6689AF7E72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C93561-46A1-7935-EECC-82C7DB6EB6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13511-E04A-4AE6-9956-8C8A2605F426}" type="slidenum">
              <a:rPr lang="en-US" smtClean="0"/>
              <a:t>‹#›</a:t>
            </a:fld>
            <a:endParaRPr lang="en-US"/>
          </a:p>
        </p:txBody>
      </p:sp>
    </p:spTree>
    <p:extLst>
      <p:ext uri="{BB962C8B-B14F-4D97-AF65-F5344CB8AC3E}">
        <p14:creationId xmlns:p14="http://schemas.microsoft.com/office/powerpoint/2010/main" val="3115658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kKa0rTa6zU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17AA-A9F5-21C8-22E3-80A7E10D69CC}"/>
              </a:ext>
            </a:extLst>
          </p:cNvPr>
          <p:cNvSpPr>
            <a:spLocks noGrp="1"/>
          </p:cNvSpPr>
          <p:nvPr>
            <p:ph type="ctrTitle"/>
          </p:nvPr>
        </p:nvSpPr>
        <p:spPr/>
        <p:txBody>
          <a:bodyPr>
            <a:normAutofit fontScale="90000"/>
          </a:bodyPr>
          <a:lstStyle/>
          <a:p>
            <a:r>
              <a:rPr lang="en-GB" sz="6000" dirty="0">
                <a:effectLst/>
                <a:latin typeface="Calibri Light" panose="020F0302020204030204" pitchFamily="34" charset="0"/>
                <a:ea typeface="Calibri" panose="020F0502020204030204" pitchFamily="34" charset="0"/>
              </a:rPr>
              <a:t>Policy instruments for greenhouse gas emission reduction</a:t>
            </a:r>
            <a:endParaRPr lang="en-US" dirty="0"/>
          </a:p>
        </p:txBody>
      </p:sp>
      <p:sp>
        <p:nvSpPr>
          <p:cNvPr id="3" name="Subtitle 2">
            <a:extLst>
              <a:ext uri="{FF2B5EF4-FFF2-40B4-BE49-F238E27FC236}">
                <a16:creationId xmlns:a16="http://schemas.microsoft.com/office/drawing/2014/main" id="{12E224E7-896C-141C-9440-BE8790949DAB}"/>
              </a:ext>
            </a:extLst>
          </p:cNvPr>
          <p:cNvSpPr>
            <a:spLocks noGrp="1"/>
          </p:cNvSpPr>
          <p:nvPr>
            <p:ph type="subTitle" idx="1"/>
          </p:nvPr>
        </p:nvSpPr>
        <p:spPr/>
        <p:txBody>
          <a:bodyPr/>
          <a:lstStyle/>
          <a:p>
            <a:r>
              <a:rPr lang="en-US" dirty="0"/>
              <a:t>14 October 2022</a:t>
            </a:r>
          </a:p>
          <a:p>
            <a:endParaRPr lang="en-US" dirty="0"/>
          </a:p>
        </p:txBody>
      </p:sp>
    </p:spTree>
    <p:extLst>
      <p:ext uri="{BB962C8B-B14F-4D97-AF65-F5344CB8AC3E}">
        <p14:creationId xmlns:p14="http://schemas.microsoft.com/office/powerpoint/2010/main" val="4227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FD0BE-58AE-ADF2-93EE-666F7EB225A2}"/>
              </a:ext>
            </a:extLst>
          </p:cNvPr>
          <p:cNvSpPr>
            <a:spLocks noGrp="1"/>
          </p:cNvSpPr>
          <p:nvPr>
            <p:ph type="title"/>
          </p:nvPr>
        </p:nvSpPr>
        <p:spPr>
          <a:xfrm>
            <a:off x="1653363" y="365760"/>
            <a:ext cx="9367203" cy="1188720"/>
          </a:xfrm>
        </p:spPr>
        <p:txBody>
          <a:bodyPr>
            <a:normAutofit/>
          </a:bodyPr>
          <a:lstStyle/>
          <a:p>
            <a:r>
              <a:rPr lang="en-US" b="1" i="0" u="none" strike="noStrike" baseline="0">
                <a:latin typeface="RobotoSlab-Bold"/>
              </a:rPr>
              <a:t>Price Tags on the Earth</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A1DBF4-DC5F-3B42-FB19-D96921601D26}"/>
              </a:ext>
            </a:extLst>
          </p:cNvPr>
          <p:cNvSpPr>
            <a:spLocks noGrp="1"/>
          </p:cNvSpPr>
          <p:nvPr>
            <p:ph idx="1"/>
          </p:nvPr>
        </p:nvSpPr>
        <p:spPr>
          <a:xfrm>
            <a:off x="1653363" y="2176272"/>
            <a:ext cx="9367204" cy="4041648"/>
          </a:xfrm>
        </p:spPr>
        <p:txBody>
          <a:bodyPr anchor="t">
            <a:normAutofit/>
          </a:bodyPr>
          <a:lstStyle/>
          <a:p>
            <a:r>
              <a:rPr lang="en-US" b="0" i="0" u="none" strike="noStrike" baseline="0" dirty="0">
                <a:latin typeface="Lato-Regular"/>
              </a:rPr>
              <a:t>The idea of pricing carbon is rooted in orthodox economics, which promotes the ideology that if something is not given a price then it does not have a value, and that if pollution can be treated as a measurable commodity, it can be managed and controlled.</a:t>
            </a:r>
          </a:p>
          <a:p>
            <a:r>
              <a:rPr lang="en-US" b="0" i="0" u="none" strike="noStrike" baseline="0" dirty="0">
                <a:latin typeface="Lato-Regular"/>
              </a:rPr>
              <a:t>Put clearly, carbon markets flutter and crash. They do not reduce emissions.</a:t>
            </a:r>
            <a:endParaRPr lang="en-US" dirty="0"/>
          </a:p>
        </p:txBody>
      </p:sp>
    </p:spTree>
    <p:extLst>
      <p:ext uri="{BB962C8B-B14F-4D97-AF65-F5344CB8AC3E}">
        <p14:creationId xmlns:p14="http://schemas.microsoft.com/office/powerpoint/2010/main" val="40236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592E-CA0C-C28C-6EB6-26BFF5222700}"/>
              </a:ext>
            </a:extLst>
          </p:cNvPr>
          <p:cNvSpPr>
            <a:spLocks noGrp="1"/>
          </p:cNvSpPr>
          <p:nvPr>
            <p:ph type="title"/>
          </p:nvPr>
        </p:nvSpPr>
        <p:spPr>
          <a:xfrm>
            <a:off x="1653363" y="365760"/>
            <a:ext cx="9367203" cy="1188720"/>
          </a:xfrm>
        </p:spPr>
        <p:txBody>
          <a:bodyPr>
            <a:normAutofit/>
          </a:bodyPr>
          <a:lstStyle/>
          <a:p>
            <a:r>
              <a:rPr lang="en-US" sz="3700" b="1">
                <a:latin typeface="RobotoSlab-Bold"/>
              </a:rPr>
              <a:t>Carbon Taxes: Key Arguments Against</a:t>
            </a:r>
            <a:endParaRPr lang="en-US" sz="37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AC7E3AB-0BF7-CB45-7134-70B614601BCC}"/>
              </a:ext>
            </a:extLst>
          </p:cNvPr>
          <p:cNvSpPr>
            <a:spLocks noGrp="1"/>
          </p:cNvSpPr>
          <p:nvPr>
            <p:ph idx="1"/>
          </p:nvPr>
        </p:nvSpPr>
        <p:spPr>
          <a:xfrm>
            <a:off x="1653363" y="2176272"/>
            <a:ext cx="9367204" cy="4041648"/>
          </a:xfrm>
        </p:spPr>
        <p:txBody>
          <a:bodyPr anchor="t">
            <a:normAutofit/>
          </a:bodyPr>
          <a:lstStyle/>
          <a:p>
            <a:r>
              <a:rPr lang="en-US" dirty="0"/>
              <a:t>Carbon taxes, like carbon subsidies, are intrinsically linked to energy markets that  remain inextricably intertwined with brutal extraction, exploitation, colonialism, racism, sexism, and ecological destruction.</a:t>
            </a:r>
          </a:p>
          <a:p>
            <a:endParaRPr lang="en-US" dirty="0"/>
          </a:p>
          <a:p>
            <a:r>
              <a:rPr lang="en-US" dirty="0"/>
              <a:t>Carbon tax proposals, like other schemes that promise compensatory revenues, can put impacted communities that are already in difficult situations into impossible ones.</a:t>
            </a:r>
          </a:p>
        </p:txBody>
      </p:sp>
    </p:spTree>
    <p:extLst>
      <p:ext uri="{BB962C8B-B14F-4D97-AF65-F5344CB8AC3E}">
        <p14:creationId xmlns:p14="http://schemas.microsoft.com/office/powerpoint/2010/main" val="35868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EB9F5-BD39-DB75-3570-8A38C3CEC602}"/>
              </a:ext>
            </a:extLst>
          </p:cNvPr>
          <p:cNvSpPr>
            <a:spLocks noGrp="1"/>
          </p:cNvSpPr>
          <p:nvPr>
            <p:ph type="title"/>
          </p:nvPr>
        </p:nvSpPr>
        <p:spPr>
          <a:xfrm>
            <a:off x="466722" y="586855"/>
            <a:ext cx="3201366" cy="3387497"/>
          </a:xfrm>
        </p:spPr>
        <p:txBody>
          <a:bodyPr anchor="b">
            <a:normAutofit/>
          </a:bodyPr>
          <a:lstStyle/>
          <a:p>
            <a:pPr algn="r"/>
            <a:r>
              <a:rPr lang="en-US" sz="4000" b="1" i="0" u="none" strike="noStrike" baseline="0">
                <a:solidFill>
                  <a:srgbClr val="FFFFFF"/>
                </a:solidFill>
                <a:latin typeface="RobotoSlab-Bold"/>
              </a:rPr>
              <a:t>An Ending, A Beginning</a:t>
            </a:r>
            <a:endParaRPr lang="en-US" sz="4000">
              <a:solidFill>
                <a:srgbClr val="FFFFFF"/>
              </a:solidFill>
            </a:endParaRPr>
          </a:p>
        </p:txBody>
      </p:sp>
      <p:sp>
        <p:nvSpPr>
          <p:cNvPr id="3" name="Content Placeholder 2">
            <a:extLst>
              <a:ext uri="{FF2B5EF4-FFF2-40B4-BE49-F238E27FC236}">
                <a16:creationId xmlns:a16="http://schemas.microsoft.com/office/drawing/2014/main" id="{4F836668-11FC-AE5B-87FA-8ED37E81F21D}"/>
              </a:ext>
            </a:extLst>
          </p:cNvPr>
          <p:cNvSpPr>
            <a:spLocks noGrp="1"/>
          </p:cNvSpPr>
          <p:nvPr>
            <p:ph idx="1"/>
          </p:nvPr>
        </p:nvSpPr>
        <p:spPr>
          <a:xfrm>
            <a:off x="4810259" y="649480"/>
            <a:ext cx="6555347" cy="5546047"/>
          </a:xfrm>
        </p:spPr>
        <p:txBody>
          <a:bodyPr anchor="ctr">
            <a:normAutofit/>
          </a:bodyPr>
          <a:lstStyle/>
          <a:p>
            <a:r>
              <a:rPr lang="en-US" sz="2000" dirty="0"/>
              <a:t>1. An endless industrial extraction and pollution of natural systems and functions.</a:t>
            </a:r>
          </a:p>
          <a:p>
            <a:r>
              <a:rPr lang="en-US" sz="2000" dirty="0"/>
              <a:t>2. The privatization, commodification and legalized enslavement of nature as human and corporate property, which places a price on nature and creates new derivative markets that increase inequality and expedite the destruction of ecosystems.</a:t>
            </a:r>
          </a:p>
          <a:p>
            <a:r>
              <a:rPr lang="en-US" sz="2000" dirty="0"/>
              <a:t>3. A prevailing world-view that places humans above nature, and with dominion over nature (anthropocentrism).</a:t>
            </a:r>
          </a:p>
          <a:p>
            <a:r>
              <a:rPr lang="en-US" sz="2000" dirty="0"/>
              <a:t>4. A worldview and economic system that demands expansion, consumption, profit and economic growth above all other values, without recognition the limits of the planet and its ecosystems.</a:t>
            </a:r>
          </a:p>
          <a:p>
            <a:r>
              <a:rPr lang="en-US" sz="2000" dirty="0"/>
              <a:t>5. Legal systems that ennoble private property at the expense of community, ecology and equity, and that directly serve the concentration of extreme wealth in few hands.</a:t>
            </a:r>
          </a:p>
        </p:txBody>
      </p:sp>
    </p:spTree>
    <p:extLst>
      <p:ext uri="{BB962C8B-B14F-4D97-AF65-F5344CB8AC3E}">
        <p14:creationId xmlns:p14="http://schemas.microsoft.com/office/powerpoint/2010/main" val="9227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644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1DDFF8F-91D1-1568-3A7E-CFAC2997C7C0}"/>
              </a:ext>
            </a:extLst>
          </p:cNvPr>
          <p:cNvPicPr>
            <a:picLocks noGrp="1" noChangeAspect="1"/>
          </p:cNvPicPr>
          <p:nvPr>
            <p:ph idx="1"/>
          </p:nvPr>
        </p:nvPicPr>
        <p:blipFill>
          <a:blip r:embed="rId2"/>
          <a:stretch>
            <a:fillRect/>
          </a:stretch>
        </p:blipFill>
        <p:spPr>
          <a:xfrm>
            <a:off x="627138" y="247681"/>
            <a:ext cx="11087850" cy="6510836"/>
          </a:xfrm>
          <a:prstGeom prst="rect">
            <a:avLst/>
          </a:prstGeom>
        </p:spPr>
      </p:pic>
    </p:spTree>
    <p:extLst>
      <p:ext uri="{BB962C8B-B14F-4D97-AF65-F5344CB8AC3E}">
        <p14:creationId xmlns:p14="http://schemas.microsoft.com/office/powerpoint/2010/main" val="323584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6237CC-7887-F29F-9355-A84304B445BC}"/>
              </a:ext>
            </a:extLst>
          </p:cNvPr>
          <p:cNvPicPr>
            <a:picLocks noChangeAspect="1"/>
          </p:cNvPicPr>
          <p:nvPr/>
        </p:nvPicPr>
        <p:blipFill>
          <a:blip r:embed="rId3"/>
          <a:stretch>
            <a:fillRect/>
          </a:stretch>
        </p:blipFill>
        <p:spPr>
          <a:xfrm>
            <a:off x="643467" y="785020"/>
            <a:ext cx="10898562" cy="2997105"/>
          </a:xfrm>
          <a:prstGeom prst="rect">
            <a:avLst/>
          </a:prstGeom>
        </p:spPr>
      </p:pic>
      <p:sp>
        <p:nvSpPr>
          <p:cNvPr id="12" name="Rectangle 11">
            <a:extLst>
              <a:ext uri="{FF2B5EF4-FFF2-40B4-BE49-F238E27FC236}">
                <a16:creationId xmlns:a16="http://schemas.microsoft.com/office/drawing/2014/main" id="{23D97D8B-CFC5-431A-AA32-93C4522A6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33674"/>
            <a:ext cx="12192000" cy="26243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F9830-12B3-F47B-7485-2FF123584880}"/>
              </a:ext>
            </a:extLst>
          </p:cNvPr>
          <p:cNvSpPr>
            <a:spLocks noGrp="1"/>
          </p:cNvSpPr>
          <p:nvPr>
            <p:ph type="title"/>
          </p:nvPr>
        </p:nvSpPr>
        <p:spPr>
          <a:xfrm>
            <a:off x="969264" y="4535424"/>
            <a:ext cx="3685032" cy="1586162"/>
          </a:xfrm>
        </p:spPr>
        <p:txBody>
          <a:bodyPr anchor="t">
            <a:normAutofit/>
          </a:bodyPr>
          <a:lstStyle/>
          <a:p>
            <a:endParaRPr lang="en-US" sz="3400">
              <a:solidFill>
                <a:schemeClr val="bg1"/>
              </a:solidFill>
            </a:endParaRPr>
          </a:p>
        </p:txBody>
      </p:sp>
      <p:sp>
        <p:nvSpPr>
          <p:cNvPr id="3" name="Content Placeholder 2">
            <a:extLst>
              <a:ext uri="{FF2B5EF4-FFF2-40B4-BE49-F238E27FC236}">
                <a16:creationId xmlns:a16="http://schemas.microsoft.com/office/drawing/2014/main" id="{6200F0AB-6BA0-DAF0-E82F-AD6B3E2969A4}"/>
              </a:ext>
            </a:extLst>
          </p:cNvPr>
          <p:cNvSpPr>
            <a:spLocks noGrp="1"/>
          </p:cNvSpPr>
          <p:nvPr>
            <p:ph idx="1"/>
          </p:nvPr>
        </p:nvSpPr>
        <p:spPr>
          <a:xfrm>
            <a:off x="5074920" y="4535423"/>
            <a:ext cx="4930626" cy="1586163"/>
          </a:xfrm>
        </p:spPr>
        <p:txBody>
          <a:bodyPr>
            <a:normAutofit/>
          </a:bodyPr>
          <a:lstStyle/>
          <a:p>
            <a:endParaRPr lang="en-US" sz="2000">
              <a:solidFill>
                <a:schemeClr val="bg1"/>
              </a:solidFill>
            </a:endParaRPr>
          </a:p>
        </p:txBody>
      </p:sp>
      <p:grpSp>
        <p:nvGrpSpPr>
          <p:cNvPr id="14" name="Group 13">
            <a:extLst>
              <a:ext uri="{FF2B5EF4-FFF2-40B4-BE49-F238E27FC236}">
                <a16:creationId xmlns:a16="http://schemas.microsoft.com/office/drawing/2014/main" id="{F91EAA54-AC0A-4AEF-ACE5-B1DD3DC817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08171" y="4821439"/>
            <a:ext cx="1128382" cy="847206"/>
            <a:chOff x="8183879" y="1000124"/>
            <a:chExt cx="1562267" cy="1172973"/>
          </a:xfrm>
        </p:grpSpPr>
        <p:sp>
          <p:nvSpPr>
            <p:cNvPr id="15" name="Freeform 5">
              <a:extLst>
                <a:ext uri="{FF2B5EF4-FFF2-40B4-BE49-F238E27FC236}">
                  <a16:creationId xmlns:a16="http://schemas.microsoft.com/office/drawing/2014/main" id="{57EE6F04-B543-44E1-BA29-3DD44C5AED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D5559A4F-CFAC-4ECC-B04A-670D559B96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7040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FEBF9-4254-C5C8-E081-5922BAA8E8D4}"/>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How to reduce emissions?</a:t>
            </a:r>
          </a:p>
        </p:txBody>
      </p:sp>
      <p:sp>
        <p:nvSpPr>
          <p:cNvPr id="3" name="Content Placeholder 2">
            <a:extLst>
              <a:ext uri="{FF2B5EF4-FFF2-40B4-BE49-F238E27FC236}">
                <a16:creationId xmlns:a16="http://schemas.microsoft.com/office/drawing/2014/main" id="{4843E0DD-1BD8-C80B-3714-DAAAED617E84}"/>
              </a:ext>
            </a:extLst>
          </p:cNvPr>
          <p:cNvSpPr>
            <a:spLocks noGrp="1"/>
          </p:cNvSpPr>
          <p:nvPr>
            <p:ph idx="1"/>
          </p:nvPr>
        </p:nvSpPr>
        <p:spPr>
          <a:xfrm>
            <a:off x="4810259" y="649480"/>
            <a:ext cx="6555347" cy="5546047"/>
          </a:xfrm>
        </p:spPr>
        <p:txBody>
          <a:bodyPr anchor="ctr">
            <a:normAutofit/>
          </a:bodyPr>
          <a:lstStyle/>
          <a:p>
            <a:r>
              <a:rPr lang="en-US" dirty="0"/>
              <a:t>What is the most economically efficient way to reduce greenhouse gas emissions?</a:t>
            </a:r>
          </a:p>
          <a:p>
            <a:r>
              <a:rPr lang="en-US" dirty="0"/>
              <a:t>Reduce emissions to the point that the marginal benefits of the reduction equal its marginal costs.</a:t>
            </a:r>
          </a:p>
          <a:p>
            <a:r>
              <a:rPr lang="en-US" dirty="0"/>
              <a:t>The carbon externality will then be internalized and the market will find cost-effective ways to reduce emissions up to the amount of the carbon tax. </a:t>
            </a:r>
          </a:p>
        </p:txBody>
      </p:sp>
    </p:spTree>
    <p:extLst>
      <p:ext uri="{BB962C8B-B14F-4D97-AF65-F5344CB8AC3E}">
        <p14:creationId xmlns:p14="http://schemas.microsoft.com/office/powerpoint/2010/main" val="395707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0257-55EE-371D-D7EC-C1A7C7FE8FD5}"/>
              </a:ext>
            </a:extLst>
          </p:cNvPr>
          <p:cNvSpPr>
            <a:spLocks noGrp="1"/>
          </p:cNvSpPr>
          <p:nvPr>
            <p:ph type="title"/>
          </p:nvPr>
        </p:nvSpPr>
        <p:spPr>
          <a:xfrm>
            <a:off x="1653363" y="365760"/>
            <a:ext cx="9367203" cy="1188720"/>
          </a:xfrm>
        </p:spPr>
        <p:txBody>
          <a:bodyPr>
            <a:normAutofit/>
          </a:bodyPr>
          <a:lstStyle/>
          <a:p>
            <a:r>
              <a:rPr lang="en-US" dirty="0"/>
              <a:t>Aims of the paper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CC05CD3-82F4-913C-FF2F-2797E320F931}"/>
              </a:ext>
            </a:extLst>
          </p:cNvPr>
          <p:cNvSpPr>
            <a:spLocks noGrp="1"/>
          </p:cNvSpPr>
          <p:nvPr>
            <p:ph idx="1"/>
          </p:nvPr>
        </p:nvSpPr>
        <p:spPr>
          <a:xfrm>
            <a:off x="1653363" y="2176272"/>
            <a:ext cx="9367204" cy="4041648"/>
          </a:xfrm>
        </p:spPr>
        <p:txBody>
          <a:bodyPr anchor="t">
            <a:normAutofit/>
          </a:bodyPr>
          <a:lstStyle/>
          <a:p>
            <a:r>
              <a:rPr lang="en-US" dirty="0"/>
              <a:t>This paper reviews the costs of various technologies and actions aimed at reducing greenhouse gas emissions.</a:t>
            </a:r>
          </a:p>
          <a:p>
            <a:pPr marL="914400" lvl="1" indent="-457200">
              <a:buFont typeface="+mj-lt"/>
              <a:buAutoNum type="arabicPeriod"/>
            </a:pPr>
            <a:r>
              <a:rPr lang="en-US" sz="2800" dirty="0"/>
              <a:t>Static costs - We refer to these costs as static because they are costs over the life of a specific project undertaken now, and they ignore spillovers a marginal abatement cost (MAC).</a:t>
            </a:r>
          </a:p>
          <a:p>
            <a:pPr marL="914400" lvl="1" indent="-457200">
              <a:buFont typeface="+mj-lt"/>
              <a:buAutoNum type="arabicPeriod"/>
            </a:pPr>
            <a:r>
              <a:rPr lang="en-US" sz="2800" dirty="0"/>
              <a:t>Dynamic costs - </a:t>
            </a:r>
            <a:r>
              <a:rPr lang="en-US" sz="2800" b="0" i="0" u="none" strike="noStrike" baseline="0" dirty="0">
                <a:latin typeface="ITC New Baskerville Std"/>
              </a:rPr>
              <a:t>the cost of mitigation both today </a:t>
            </a:r>
            <a:r>
              <a:rPr lang="en-US" sz="2800" b="0" i="1" u="none" strike="noStrike" baseline="0" dirty="0">
                <a:latin typeface="ITC New Baskerville Std"/>
              </a:rPr>
              <a:t>and </a:t>
            </a:r>
            <a:r>
              <a:rPr lang="en-US" sz="2800" b="0" i="0" u="none" strike="noStrike" baseline="0" dirty="0">
                <a:latin typeface="ITC New Baskerville Std"/>
              </a:rPr>
              <a:t>into the future, recognizing that actions taken today can influence future costs. </a:t>
            </a:r>
            <a:endParaRPr lang="en-US" sz="2800" dirty="0"/>
          </a:p>
          <a:p>
            <a:pPr marL="914400" lvl="1" indent="-457200">
              <a:buFont typeface="+mj-lt"/>
              <a:buAutoNum type="arabicPeriod"/>
            </a:pPr>
            <a:endParaRPr lang="en-US" sz="2800" dirty="0"/>
          </a:p>
        </p:txBody>
      </p:sp>
    </p:spTree>
    <p:extLst>
      <p:ext uri="{BB962C8B-B14F-4D97-AF65-F5344CB8AC3E}">
        <p14:creationId xmlns:p14="http://schemas.microsoft.com/office/powerpoint/2010/main" val="196092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A82B-E9E8-D647-FE8F-AF18B756C93B}"/>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tx1"/>
                </a:solidFill>
                <a:latin typeface="+mj-lt"/>
                <a:ea typeface="+mj-ea"/>
                <a:cs typeface="+mj-cs"/>
              </a:rPr>
              <a:t>Static Costs</a:t>
            </a:r>
          </a:p>
        </p:txBody>
      </p:sp>
      <p:sp>
        <p:nvSpPr>
          <p:cNvPr id="3" name="Content Placeholder 2">
            <a:extLst>
              <a:ext uri="{FF2B5EF4-FFF2-40B4-BE49-F238E27FC236}">
                <a16:creationId xmlns:a16="http://schemas.microsoft.com/office/drawing/2014/main" id="{52F7CEE2-E1A6-585E-05FC-998EDC7D2B17}"/>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2000" dirty="0"/>
              <a:t>The marginal abatement cost (MAC) curve plots measures to abate emissions  in order from the least to most expensive. For each, there is a cost per ton of emissions reduced and a quantity of emissions reductions available at that cost.</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lose-up of a pen writing on a chart">
            <a:extLst>
              <a:ext uri="{FF2B5EF4-FFF2-40B4-BE49-F238E27FC236}">
                <a16:creationId xmlns:a16="http://schemas.microsoft.com/office/drawing/2014/main" id="{57FA069E-3F6B-BC32-227B-DE228B1C75D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5862" y="1230321"/>
            <a:ext cx="6019331" cy="4394111"/>
          </a:xfrm>
          <a:prstGeom prst="rect">
            <a:avLst/>
          </a:prstGeom>
          <a:effectLst/>
        </p:spPr>
      </p:pic>
    </p:spTree>
    <p:extLst>
      <p:ext uri="{BB962C8B-B14F-4D97-AF65-F5344CB8AC3E}">
        <p14:creationId xmlns:p14="http://schemas.microsoft.com/office/powerpoint/2010/main" val="3396519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1D35-C1EC-6F63-1907-3883686AB797}"/>
              </a:ext>
            </a:extLst>
          </p:cNvPr>
          <p:cNvSpPr>
            <a:spLocks noGrp="1"/>
          </p:cNvSpPr>
          <p:nvPr>
            <p:ph type="title"/>
          </p:nvPr>
        </p:nvSpPr>
        <p:spPr/>
        <p:txBody>
          <a:bodyPr/>
          <a:lstStyle/>
          <a:p>
            <a:r>
              <a:rPr lang="en-US" dirty="0"/>
              <a:t>Static Costs</a:t>
            </a:r>
          </a:p>
        </p:txBody>
      </p:sp>
      <p:sp>
        <p:nvSpPr>
          <p:cNvPr id="3" name="Content Placeholder 2">
            <a:extLst>
              <a:ext uri="{FF2B5EF4-FFF2-40B4-BE49-F238E27FC236}">
                <a16:creationId xmlns:a16="http://schemas.microsoft.com/office/drawing/2014/main" id="{BC2C5211-BF64-3C15-D037-3D7D6B90863C}"/>
              </a:ext>
            </a:extLst>
          </p:cNvPr>
          <p:cNvSpPr>
            <a:spLocks noGrp="1"/>
          </p:cNvSpPr>
          <p:nvPr>
            <p:ph sz="half" idx="1"/>
          </p:nvPr>
        </p:nvSpPr>
        <p:spPr>
          <a:xfrm>
            <a:off x="163643" y="1690688"/>
            <a:ext cx="5046690" cy="4351338"/>
          </a:xfrm>
        </p:spPr>
        <p:txBody>
          <a:bodyPr/>
          <a:lstStyle/>
          <a:p>
            <a:r>
              <a:rPr lang="en-US" dirty="0"/>
              <a:t>The most prominent attempt at developing a comprehensive marginal abatement cost curve is the well-known McKinsey curve, which is constructed using engineering estimates of the cost of implementing new technologies or other measures.</a:t>
            </a:r>
          </a:p>
        </p:txBody>
      </p:sp>
      <p:pic>
        <p:nvPicPr>
          <p:cNvPr id="6" name="Content Placeholder 5">
            <a:extLst>
              <a:ext uri="{FF2B5EF4-FFF2-40B4-BE49-F238E27FC236}">
                <a16:creationId xmlns:a16="http://schemas.microsoft.com/office/drawing/2014/main" id="{86E82ADE-8F6B-149B-720C-7CA8770B53BD}"/>
              </a:ext>
            </a:extLst>
          </p:cNvPr>
          <p:cNvPicPr>
            <a:picLocks noGrp="1" noChangeAspect="1"/>
          </p:cNvPicPr>
          <p:nvPr>
            <p:ph sz="half" idx="2"/>
          </p:nvPr>
        </p:nvPicPr>
        <p:blipFill>
          <a:blip r:embed="rId3"/>
          <a:stretch>
            <a:fillRect/>
          </a:stretch>
        </p:blipFill>
        <p:spPr>
          <a:xfrm>
            <a:off x="5467377" y="584616"/>
            <a:ext cx="6625576" cy="5908259"/>
          </a:xfrm>
        </p:spPr>
      </p:pic>
    </p:spTree>
    <p:extLst>
      <p:ext uri="{BB962C8B-B14F-4D97-AF65-F5344CB8AC3E}">
        <p14:creationId xmlns:p14="http://schemas.microsoft.com/office/powerpoint/2010/main" val="198389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0256A9-C822-5618-781E-62119A2AC796}"/>
              </a:ext>
            </a:extLst>
          </p:cNvPr>
          <p:cNvSpPr>
            <a:spLocks noGrp="1"/>
          </p:cNvSpPr>
          <p:nvPr>
            <p:ph type="title"/>
          </p:nvPr>
        </p:nvSpPr>
        <p:spPr/>
        <p:txBody>
          <a:bodyPr/>
          <a:lstStyle/>
          <a:p>
            <a:endParaRPr lang="en-US"/>
          </a:p>
        </p:txBody>
      </p:sp>
      <p:pic>
        <p:nvPicPr>
          <p:cNvPr id="7" name="Content Placeholder 4">
            <a:extLst>
              <a:ext uri="{FF2B5EF4-FFF2-40B4-BE49-F238E27FC236}">
                <a16:creationId xmlns:a16="http://schemas.microsoft.com/office/drawing/2014/main" id="{2B36BC91-81EC-1E74-C1C3-521FD5DA03FB}"/>
              </a:ext>
            </a:extLst>
          </p:cNvPr>
          <p:cNvPicPr>
            <a:picLocks noGrp="1" noChangeAspect="1"/>
          </p:cNvPicPr>
          <p:nvPr>
            <p:ph idx="1"/>
          </p:nvPr>
        </p:nvPicPr>
        <p:blipFill>
          <a:blip r:embed="rId3"/>
          <a:stretch>
            <a:fillRect/>
          </a:stretch>
        </p:blipFill>
        <p:spPr>
          <a:xfrm>
            <a:off x="659567" y="365125"/>
            <a:ext cx="10028420" cy="6318452"/>
          </a:xfrm>
        </p:spPr>
      </p:pic>
    </p:spTree>
    <p:extLst>
      <p:ext uri="{BB962C8B-B14F-4D97-AF65-F5344CB8AC3E}">
        <p14:creationId xmlns:p14="http://schemas.microsoft.com/office/powerpoint/2010/main" val="1318448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0929176-7278-B82F-FE5C-3280E8720F27}"/>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endParaRPr lang="en-US" sz="3600">
              <a:solidFill>
                <a:srgbClr val="3F3F3F"/>
              </a:solidFill>
            </a:endParaRPr>
          </a:p>
        </p:txBody>
      </p:sp>
      <p:sp>
        <p:nvSpPr>
          <p:cNvPr id="3" name="Content Placeholder 2">
            <a:extLst>
              <a:ext uri="{FF2B5EF4-FFF2-40B4-BE49-F238E27FC236}">
                <a16:creationId xmlns:a16="http://schemas.microsoft.com/office/drawing/2014/main" id="{2D556E77-D6BA-5E52-96E1-7C7CF5261BDE}"/>
              </a:ext>
            </a:extLst>
          </p:cNvPr>
          <p:cNvSpPr>
            <a:spLocks noGrp="1"/>
          </p:cNvSpPr>
          <p:nvPr>
            <p:ph sz="half" idx="1"/>
          </p:nvPr>
        </p:nvSpPr>
        <p:spPr>
          <a:xfrm>
            <a:off x="1476915" y="2888250"/>
            <a:ext cx="4297351" cy="2959777"/>
          </a:xfrm>
        </p:spPr>
        <p:txBody>
          <a:bodyPr anchor="t">
            <a:normAutofit/>
          </a:bodyPr>
          <a:lstStyle/>
          <a:p>
            <a:r>
              <a:rPr lang="en-US" sz="2000" b="0" i="0">
                <a:effectLst/>
                <a:latin typeface="-apple-system"/>
              </a:rPr>
              <a:t>Title: Can We Price Carbon? (American and Comparative Environmental Policy)</a:t>
            </a:r>
            <a:br>
              <a:rPr lang="en-US" sz="2000"/>
            </a:br>
            <a:r>
              <a:rPr lang="en-US" sz="2000" b="0" i="0">
                <a:effectLst/>
                <a:latin typeface="-apple-system"/>
              </a:rPr>
              <a:t>Series:</a:t>
            </a:r>
            <a:br>
              <a:rPr lang="en-US" sz="2000"/>
            </a:br>
            <a:r>
              <a:rPr lang="en-US" sz="2000" b="0" i="0">
                <a:effectLst/>
                <a:latin typeface="-apple-system"/>
              </a:rPr>
              <a:t>Author(s): Barry G. Rabe, Michael E. Kraft, Sheldon Kamieniecki</a:t>
            </a:r>
            <a:br>
              <a:rPr lang="en-US" sz="2000"/>
            </a:br>
            <a:r>
              <a:rPr lang="en-US" sz="2000" b="0" i="0">
                <a:effectLst/>
                <a:latin typeface="-apple-system"/>
              </a:rPr>
              <a:t>Publisher: MIT Press</a:t>
            </a:r>
            <a:br>
              <a:rPr lang="en-US" sz="2000"/>
            </a:br>
            <a:r>
              <a:rPr lang="en-US" sz="2000" b="0" i="0">
                <a:effectLst/>
                <a:latin typeface="-apple-system"/>
              </a:rPr>
              <a:t>Year: 2018</a:t>
            </a:r>
            <a:endParaRPr lang="en-US" sz="2000"/>
          </a:p>
          <a:p>
            <a:endParaRPr lang="en-US" sz="2000"/>
          </a:p>
        </p:txBody>
      </p:sp>
      <p:cxnSp>
        <p:nvCxnSpPr>
          <p:cNvPr id="12" name="Straight Connector 11">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C00FC42-C75C-4AC8-050C-E69A7EB81EDB}"/>
              </a:ext>
            </a:extLst>
          </p:cNvPr>
          <p:cNvSpPr>
            <a:spLocks noGrp="1"/>
          </p:cNvSpPr>
          <p:nvPr>
            <p:ph sz="half" idx="2"/>
          </p:nvPr>
        </p:nvSpPr>
        <p:spPr>
          <a:xfrm>
            <a:off x="6417731" y="2888250"/>
            <a:ext cx="4292594" cy="2959778"/>
          </a:xfrm>
        </p:spPr>
        <p:txBody>
          <a:bodyPr anchor="t">
            <a:normAutofit/>
          </a:bodyPr>
          <a:lstStyle/>
          <a:p>
            <a:r>
              <a:rPr lang="en-US" sz="1600" b="1">
                <a:latin typeface="LiberationSans-Bold"/>
              </a:rPr>
              <a:t>1 Why Carbon Pricing Is Appealing</a:t>
            </a:r>
          </a:p>
          <a:p>
            <a:r>
              <a:rPr lang="en-US" sz="1600" b="1">
                <a:latin typeface="LiberationSans-Bold"/>
              </a:rPr>
              <a:t>2 Why Politicians Are Reluctant to Price Carbon</a:t>
            </a:r>
          </a:p>
          <a:p>
            <a:r>
              <a:rPr lang="en-US" sz="1600" b="1">
                <a:latin typeface="LiberationSans-Bold"/>
              </a:rPr>
              <a:t>3 Why Carbon Pricing Has Often Failed</a:t>
            </a:r>
          </a:p>
          <a:p>
            <a:r>
              <a:rPr lang="en-US" sz="1600" b="1">
                <a:latin typeface="LiberationSans-Bold"/>
              </a:rPr>
              <a:t>4 When Carbon Taxes Work</a:t>
            </a:r>
          </a:p>
          <a:p>
            <a:r>
              <a:rPr lang="en-US" sz="1600" b="1">
                <a:latin typeface="LiberationSans-Bold"/>
              </a:rPr>
              <a:t>5 When Cap-and-Trade Works</a:t>
            </a:r>
          </a:p>
          <a:p>
            <a:r>
              <a:rPr lang="en-US" sz="1600" b="1">
                <a:latin typeface="LiberationSans-Bold"/>
              </a:rPr>
              <a:t>6 A Carbon Pricing Work in Progress</a:t>
            </a:r>
          </a:p>
          <a:p>
            <a:r>
              <a:rPr lang="en-US" sz="1600" b="1">
                <a:latin typeface="LiberationSans-Bold"/>
              </a:rPr>
              <a:t>7 Carbon Pricing Lessons</a:t>
            </a:r>
          </a:p>
          <a:p>
            <a:r>
              <a:rPr lang="en-US" sz="1600" b="1">
                <a:latin typeface="LiberationSans-Bold"/>
              </a:rPr>
              <a:t>8 A Second Act for Carbon Pricing?</a:t>
            </a:r>
            <a:endParaRPr lang="en-US" sz="1600"/>
          </a:p>
          <a:p>
            <a:endParaRPr lang="en-US" sz="1600"/>
          </a:p>
        </p:txBody>
      </p:sp>
    </p:spTree>
    <p:extLst>
      <p:ext uri="{BB962C8B-B14F-4D97-AF65-F5344CB8AC3E}">
        <p14:creationId xmlns:p14="http://schemas.microsoft.com/office/powerpoint/2010/main" val="9752444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CB55-CDD5-A600-A876-65EEEA87D6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CF249F-5532-321F-5FDD-F5E6EA499F2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AA37BBC-95A2-EECE-E057-470E1C43C2CE}"/>
              </a:ext>
            </a:extLst>
          </p:cNvPr>
          <p:cNvPicPr>
            <a:picLocks noChangeAspect="1"/>
          </p:cNvPicPr>
          <p:nvPr/>
        </p:nvPicPr>
        <p:blipFill>
          <a:blip r:embed="rId3"/>
          <a:stretch>
            <a:fillRect/>
          </a:stretch>
        </p:blipFill>
        <p:spPr>
          <a:xfrm>
            <a:off x="1454046" y="360332"/>
            <a:ext cx="6561435" cy="6516369"/>
          </a:xfrm>
          <a:prstGeom prst="rect">
            <a:avLst/>
          </a:prstGeom>
        </p:spPr>
      </p:pic>
    </p:spTree>
    <p:extLst>
      <p:ext uri="{BB962C8B-B14F-4D97-AF65-F5344CB8AC3E}">
        <p14:creationId xmlns:p14="http://schemas.microsoft.com/office/powerpoint/2010/main" val="125422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C07-0A11-FE58-48B1-FF0542CFD7FB}"/>
              </a:ext>
            </a:extLst>
          </p:cNvPr>
          <p:cNvSpPr>
            <a:spLocks noGrp="1"/>
          </p:cNvSpPr>
          <p:nvPr>
            <p:ph type="title"/>
          </p:nvPr>
        </p:nvSpPr>
        <p:spPr>
          <a:xfrm>
            <a:off x="1653363" y="365760"/>
            <a:ext cx="9367203" cy="1188720"/>
          </a:xfrm>
        </p:spPr>
        <p:txBody>
          <a:bodyPr>
            <a:normAutofit/>
          </a:bodyPr>
          <a:lstStyle/>
          <a:p>
            <a:r>
              <a:rPr lang="en-US" b="1" dirty="0"/>
              <a:t>Dynamic Costs</a:t>
            </a:r>
          </a:p>
        </p:txBody>
      </p:sp>
      <p:sp>
        <p:nvSpPr>
          <p:cNvPr id="12" name="Freeform: Shape 1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6">
            <a:extLst>
              <a:ext uri="{FF2B5EF4-FFF2-40B4-BE49-F238E27FC236}">
                <a16:creationId xmlns:a16="http://schemas.microsoft.com/office/drawing/2014/main" id="{EA8D3AED-9323-4BF1-C945-B18A901CCD93}"/>
              </a:ext>
            </a:extLst>
          </p:cNvPr>
          <p:cNvSpPr>
            <a:spLocks noGrp="1"/>
          </p:cNvSpPr>
          <p:nvPr>
            <p:ph idx="1"/>
          </p:nvPr>
        </p:nvSpPr>
        <p:spPr>
          <a:xfrm>
            <a:off x="1349115" y="1695372"/>
            <a:ext cx="9671452" cy="4522548"/>
          </a:xfrm>
        </p:spPr>
        <p:txBody>
          <a:bodyPr anchor="t">
            <a:noAutofit/>
          </a:bodyPr>
          <a:lstStyle/>
          <a:p>
            <a:r>
              <a:rPr lang="en-US" dirty="0"/>
              <a:t>The long residence time of CO2 in the atmosphere makes climate change a long-term problem, in which (to a first approximation) what matters is the total number of tons emitted over some long horizon.</a:t>
            </a:r>
          </a:p>
          <a:p>
            <a:r>
              <a:rPr lang="en-US" dirty="0"/>
              <a:t>As a result, the key to reducing emissions in the future is to have low-cost alternatives to fossil fuels that are zero- or low-carbon.</a:t>
            </a:r>
          </a:p>
          <a:p>
            <a:r>
              <a:rPr lang="en-US" dirty="0"/>
              <a:t>The true total cost of investments or interventions today therefore must include both their static or face-value cost, and any spillovers those investments have for future costs of emissions reduction.</a:t>
            </a:r>
          </a:p>
        </p:txBody>
      </p:sp>
    </p:spTree>
    <p:extLst>
      <p:ext uri="{BB962C8B-B14F-4D97-AF65-F5344CB8AC3E}">
        <p14:creationId xmlns:p14="http://schemas.microsoft.com/office/powerpoint/2010/main" val="36228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EBEAE5-FA82-EC12-CDFD-E9A91BE1C10D}"/>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Dynamic Costs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5E35950-E465-BDA2-AED1-B02BCDF2980C}"/>
              </a:ext>
            </a:extLst>
          </p:cNvPr>
          <p:cNvPicPr>
            <a:picLocks noGrp="1" noChangeAspect="1"/>
          </p:cNvPicPr>
          <p:nvPr>
            <p:ph idx="1"/>
          </p:nvPr>
        </p:nvPicPr>
        <p:blipFill>
          <a:blip r:embed="rId3"/>
          <a:stretch>
            <a:fillRect/>
          </a:stretch>
        </p:blipFill>
        <p:spPr>
          <a:xfrm>
            <a:off x="4715018" y="640080"/>
            <a:ext cx="7093171" cy="5550408"/>
          </a:xfrm>
          <a:prstGeom prst="rect">
            <a:avLst/>
          </a:prstGeom>
        </p:spPr>
      </p:pic>
    </p:spTree>
    <p:extLst>
      <p:ext uri="{BB962C8B-B14F-4D97-AF65-F5344CB8AC3E}">
        <p14:creationId xmlns:p14="http://schemas.microsoft.com/office/powerpoint/2010/main" val="204734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33EDE-7737-15B4-593B-FD12C6EA23F0}"/>
              </a:ext>
            </a:extLst>
          </p:cNvPr>
          <p:cNvSpPr>
            <a:spLocks noGrp="1"/>
          </p:cNvSpPr>
          <p:nvPr>
            <p:ph type="title"/>
          </p:nvPr>
        </p:nvSpPr>
        <p:spPr>
          <a:xfrm>
            <a:off x="838200" y="146752"/>
            <a:ext cx="10515600" cy="534285"/>
          </a:xfrm>
        </p:spPr>
        <p:txBody>
          <a:bodyPr>
            <a:normAutofit fontScale="90000"/>
          </a:bodyPr>
          <a:lstStyle/>
          <a:p>
            <a:r>
              <a:rPr lang="en-US" dirty="0"/>
              <a:t>Dynamic Cost Case Study 2: Electric Vehicles</a:t>
            </a:r>
          </a:p>
        </p:txBody>
      </p:sp>
      <p:pic>
        <p:nvPicPr>
          <p:cNvPr id="5" name="Content Placeholder 4">
            <a:extLst>
              <a:ext uri="{FF2B5EF4-FFF2-40B4-BE49-F238E27FC236}">
                <a16:creationId xmlns:a16="http://schemas.microsoft.com/office/drawing/2014/main" id="{F121007B-4D49-9699-7D50-4FBE2B652038}"/>
              </a:ext>
            </a:extLst>
          </p:cNvPr>
          <p:cNvPicPr>
            <a:picLocks noGrp="1" noChangeAspect="1"/>
          </p:cNvPicPr>
          <p:nvPr>
            <p:ph idx="1"/>
          </p:nvPr>
        </p:nvPicPr>
        <p:blipFill>
          <a:blip r:embed="rId3"/>
          <a:stretch>
            <a:fillRect/>
          </a:stretch>
        </p:blipFill>
        <p:spPr>
          <a:xfrm>
            <a:off x="1828800" y="1032114"/>
            <a:ext cx="7020535" cy="5547584"/>
          </a:xfrm>
        </p:spPr>
      </p:pic>
    </p:spTree>
    <p:extLst>
      <p:ext uri="{BB962C8B-B14F-4D97-AF65-F5344CB8AC3E}">
        <p14:creationId xmlns:p14="http://schemas.microsoft.com/office/powerpoint/2010/main" val="3543282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319A73-0B2F-EE0A-4C42-A17B90D504C4}"/>
              </a:ext>
            </a:extLst>
          </p:cNvPr>
          <p:cNvSpPr>
            <a:spLocks noGrp="1"/>
          </p:cNvSpPr>
          <p:nvPr>
            <p:ph type="title"/>
          </p:nvPr>
        </p:nvSpPr>
        <p:spPr>
          <a:xfrm>
            <a:off x="838200" y="365125"/>
            <a:ext cx="10515600" cy="1325563"/>
          </a:xfrm>
        </p:spPr>
        <p:txBody>
          <a:bodyPr>
            <a:normAutofit/>
          </a:bodyPr>
          <a:lstStyle/>
          <a:p>
            <a:r>
              <a:rPr lang="en-US" sz="5400" b="1"/>
              <a:t>Challenges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F1AE59-A5F7-15C5-510D-DCC47AF6BC35}"/>
              </a:ext>
            </a:extLst>
          </p:cNvPr>
          <p:cNvSpPr>
            <a:spLocks noGrp="1"/>
          </p:cNvSpPr>
          <p:nvPr>
            <p:ph idx="1"/>
          </p:nvPr>
        </p:nvSpPr>
        <p:spPr>
          <a:xfrm>
            <a:off x="838200" y="1929384"/>
            <a:ext cx="10515600" cy="4251960"/>
          </a:xfrm>
        </p:spPr>
        <p:txBody>
          <a:bodyPr>
            <a:normAutofit/>
          </a:bodyPr>
          <a:lstStyle/>
          <a:p>
            <a:r>
              <a:rPr lang="en-US" dirty="0"/>
              <a:t>The costs of reducing carbon emissions discussed in this paper pose several challenges.</a:t>
            </a:r>
          </a:p>
          <a:p>
            <a:r>
              <a:rPr lang="en-US" dirty="0"/>
              <a:t>Static and Dynamic costs relationship in time</a:t>
            </a:r>
          </a:p>
          <a:p>
            <a:r>
              <a:rPr lang="en-US" dirty="0"/>
              <a:t>Static costs picture is incomplete</a:t>
            </a:r>
          </a:p>
          <a:p>
            <a:r>
              <a:rPr lang="en-US" dirty="0"/>
              <a:t>Climate change is a long-term problem, and the focus of policy must be on long-term solutions.</a:t>
            </a:r>
          </a:p>
        </p:txBody>
      </p:sp>
    </p:spTree>
    <p:extLst>
      <p:ext uri="{BB962C8B-B14F-4D97-AF65-F5344CB8AC3E}">
        <p14:creationId xmlns:p14="http://schemas.microsoft.com/office/powerpoint/2010/main" val="244497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C958-4A73-9B37-E918-8C5FDC044D87}"/>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3F0343E2-9CA8-688B-DC0F-2D965C55A366}"/>
              </a:ext>
            </a:extLst>
          </p:cNvPr>
          <p:cNvSpPr>
            <a:spLocks noGrp="1"/>
          </p:cNvSpPr>
          <p:nvPr>
            <p:ph idx="1"/>
          </p:nvPr>
        </p:nvSpPr>
        <p:spPr/>
        <p:txBody>
          <a:bodyPr/>
          <a:lstStyle/>
          <a:p>
            <a:r>
              <a:rPr lang="en-US" dirty="0"/>
              <a:t>Carbon tax is hailed as great instrument by economists</a:t>
            </a:r>
          </a:p>
          <a:p>
            <a:r>
              <a:rPr lang="en-US" dirty="0"/>
              <a:t>Many policy challenges in its implementation</a:t>
            </a:r>
          </a:p>
          <a:p>
            <a:r>
              <a:rPr lang="en-US" dirty="0"/>
              <a:t>Lots of criticism (e.g. ‘commodification of nature’)</a:t>
            </a:r>
          </a:p>
          <a:p>
            <a:r>
              <a:rPr lang="en-US" dirty="0"/>
              <a:t>Static vs Dy</a:t>
            </a:r>
          </a:p>
          <a:p>
            <a:pPr marL="0" indent="0">
              <a:buNone/>
            </a:pPr>
            <a:endParaRPr lang="en-US" dirty="0"/>
          </a:p>
        </p:txBody>
      </p:sp>
    </p:spTree>
    <p:extLst>
      <p:ext uri="{BB962C8B-B14F-4D97-AF65-F5344CB8AC3E}">
        <p14:creationId xmlns:p14="http://schemas.microsoft.com/office/powerpoint/2010/main" val="66608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B25EA3-98C3-DC98-57C2-7353DE1B33B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i="0" u="none" strike="noStrike" baseline="0">
                <a:solidFill>
                  <a:srgbClr val="FFFFFF"/>
                </a:solidFill>
              </a:rPr>
              <a:t>Why Carbon Pricing Is Appealing</a:t>
            </a:r>
            <a:endParaRPr lang="en-US">
              <a:solidFill>
                <a:srgbClr val="FFFFFF"/>
              </a:solidFill>
            </a:endParaRPr>
          </a:p>
        </p:txBody>
      </p:sp>
      <p:pic>
        <p:nvPicPr>
          <p:cNvPr id="7" name="Content Placeholder 6">
            <a:extLst>
              <a:ext uri="{FF2B5EF4-FFF2-40B4-BE49-F238E27FC236}">
                <a16:creationId xmlns:a16="http://schemas.microsoft.com/office/drawing/2014/main" id="{640A2410-58F4-1B60-2678-7D20E29AD039}"/>
              </a:ext>
            </a:extLst>
          </p:cNvPr>
          <p:cNvPicPr>
            <a:picLocks noGrp="1" noChangeAspect="1"/>
          </p:cNvPicPr>
          <p:nvPr>
            <p:ph sz="half" idx="2"/>
          </p:nvPr>
        </p:nvPicPr>
        <p:blipFill rotWithShape="1">
          <a:blip r:embed="rId2"/>
          <a:srcRect r="1" b="333"/>
          <a:stretch/>
        </p:blipFill>
        <p:spPr>
          <a:xfrm>
            <a:off x="327547" y="2454903"/>
            <a:ext cx="7058306" cy="4080254"/>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C829EDC-DA1A-3289-859B-E3D49D2ACCA6}"/>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a:solidFill>
                  <a:srgbClr val="FFFFFF"/>
                </a:solidFill>
              </a:rPr>
              <a:t>Taxes work</a:t>
            </a:r>
          </a:p>
          <a:p>
            <a:r>
              <a:rPr lang="en-US" sz="2000" b="0" i="0" u="none" strike="noStrike" baseline="0">
                <a:solidFill>
                  <a:srgbClr val="FFFFFF"/>
                </a:solidFill>
              </a:rPr>
              <a:t>This transformation ranks among the great American public policy achievements of the past half-decade. </a:t>
            </a:r>
          </a:p>
          <a:p>
            <a:r>
              <a:rPr lang="en-US" sz="2000" b="0" i="0" u="none" strike="noStrike" baseline="0">
                <a:solidFill>
                  <a:srgbClr val="FFFFFF"/>
                </a:solidFill>
              </a:rPr>
              <a:t>Tobacco use rates for adults exceeded 40 percent in the 1980s but have steadily plunged below 20 percent in less than two generations. </a:t>
            </a:r>
            <a:endParaRPr lang="en-US" sz="2000">
              <a:solidFill>
                <a:srgbClr val="FFFFFF"/>
              </a:solidFill>
            </a:endParaRPr>
          </a:p>
        </p:txBody>
      </p:sp>
    </p:spTree>
    <p:extLst>
      <p:ext uri="{BB962C8B-B14F-4D97-AF65-F5344CB8AC3E}">
        <p14:creationId xmlns:p14="http://schemas.microsoft.com/office/powerpoint/2010/main" val="315770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Industrial smokestack">
            <a:extLst>
              <a:ext uri="{FF2B5EF4-FFF2-40B4-BE49-F238E27FC236}">
                <a16:creationId xmlns:a16="http://schemas.microsoft.com/office/drawing/2014/main" id="{D39D012C-2A69-344D-6E03-FB0DC5D465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112" r="-1" b="13596"/>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9B20D6-B2AB-D3FF-4120-C39D5EAD95B8}"/>
              </a:ext>
            </a:extLst>
          </p:cNvPr>
          <p:cNvSpPr>
            <a:spLocks noGrp="1"/>
          </p:cNvSpPr>
          <p:nvPr>
            <p:ph type="title"/>
          </p:nvPr>
        </p:nvSpPr>
        <p:spPr>
          <a:xfrm>
            <a:off x="4200712" y="2356949"/>
            <a:ext cx="9265771" cy="622836"/>
          </a:xfrm>
        </p:spPr>
        <p:txBody>
          <a:bodyPr vert="horz" lIns="91440" tIns="45720" rIns="91440" bIns="45720" rtlCol="0" anchor="ctr">
            <a:normAutofit/>
          </a:bodyPr>
          <a:lstStyle/>
          <a:p>
            <a:r>
              <a:rPr lang="en-US" sz="3600" b="1" i="0" u="none" strike="noStrike" baseline="0" dirty="0"/>
              <a:t>Why Economists Want to Price Carbon</a:t>
            </a:r>
            <a:endParaRPr lang="en-US" sz="3600" dirty="0"/>
          </a:p>
        </p:txBody>
      </p:sp>
      <p:sp>
        <p:nvSpPr>
          <p:cNvPr id="3" name="Content Placeholder 2">
            <a:extLst>
              <a:ext uri="{FF2B5EF4-FFF2-40B4-BE49-F238E27FC236}">
                <a16:creationId xmlns:a16="http://schemas.microsoft.com/office/drawing/2014/main" id="{831F5631-37A3-BABE-71CF-60D7B7C21C49}"/>
              </a:ext>
            </a:extLst>
          </p:cNvPr>
          <p:cNvSpPr>
            <a:spLocks noGrp="1"/>
          </p:cNvSpPr>
          <p:nvPr>
            <p:ph sz="half" idx="1"/>
          </p:nvPr>
        </p:nvSpPr>
        <p:spPr>
          <a:xfrm>
            <a:off x="618063" y="4023809"/>
            <a:ext cx="9565028" cy="2082352"/>
          </a:xfrm>
        </p:spPr>
        <p:txBody>
          <a:bodyPr vert="horz" lIns="91440" tIns="45720" rIns="91440" bIns="45720" rtlCol="0">
            <a:noAutofit/>
          </a:bodyPr>
          <a:lstStyle/>
          <a:p>
            <a:r>
              <a:rPr lang="en-US" sz="1800" b="0" i="0" u="none" strike="noStrike" baseline="0" dirty="0"/>
              <a:t>“If we don’t have carbon pricing, we will never solve this problem.” (Nordhaus, 2015)</a:t>
            </a:r>
          </a:p>
          <a:p>
            <a:r>
              <a:rPr lang="en-US" sz="1800" b="0" i="0" u="none" strike="noStrike" baseline="0" dirty="0"/>
              <a:t>The establishment of such a price, argue supporters, is the most efficient and plausible way to launch and sustain a major shift away from fossil fuels. </a:t>
            </a:r>
          </a:p>
          <a:p>
            <a:r>
              <a:rPr lang="en-US" sz="1800" b="0" i="0" u="none" strike="noStrike" baseline="0" dirty="0"/>
              <a:t>It would send clear and compelling signals to consumers to conserve fuel, to major carbon emitters to find cleaner alternatives, and to alternative energy developers to expand operations.</a:t>
            </a:r>
          </a:p>
          <a:p>
            <a:r>
              <a:rPr lang="en-US" sz="1800" dirty="0"/>
              <a:t>Consensus among economists</a:t>
            </a:r>
          </a:p>
        </p:txBody>
      </p:sp>
    </p:spTree>
    <p:extLst>
      <p:ext uri="{BB962C8B-B14F-4D97-AF65-F5344CB8AC3E}">
        <p14:creationId xmlns:p14="http://schemas.microsoft.com/office/powerpoint/2010/main" val="17370727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3C3B-6513-8303-4774-FF55E6887DC6}"/>
              </a:ext>
            </a:extLst>
          </p:cNvPr>
          <p:cNvSpPr>
            <a:spLocks noGrp="1"/>
          </p:cNvSpPr>
          <p:nvPr>
            <p:ph type="title"/>
          </p:nvPr>
        </p:nvSpPr>
        <p:spPr>
          <a:xfrm>
            <a:off x="1653363" y="365760"/>
            <a:ext cx="9367203" cy="1188720"/>
          </a:xfrm>
        </p:spPr>
        <p:txBody>
          <a:bodyPr>
            <a:normAutofit/>
          </a:bodyPr>
          <a:lstStyle/>
          <a:p>
            <a:r>
              <a:rPr lang="en-US" b="1" dirty="0"/>
              <a:t>Carbon Pricing Options</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75BA529-CE4F-C0F6-9FCA-C343B479FE83}"/>
              </a:ext>
            </a:extLst>
          </p:cNvPr>
          <p:cNvSpPr>
            <a:spLocks noGrp="1"/>
          </p:cNvSpPr>
          <p:nvPr>
            <p:ph idx="1"/>
          </p:nvPr>
        </p:nvSpPr>
        <p:spPr>
          <a:xfrm>
            <a:off x="1653363" y="2176272"/>
            <a:ext cx="9367204" cy="4041648"/>
          </a:xfrm>
        </p:spPr>
        <p:txBody>
          <a:bodyPr anchor="t">
            <a:normAutofit/>
          </a:bodyPr>
          <a:lstStyle/>
          <a:p>
            <a:r>
              <a:rPr lang="en-US" sz="2400"/>
              <a:t>What form carbon pricing should take?</a:t>
            </a:r>
          </a:p>
          <a:p>
            <a:r>
              <a:rPr lang="en-US" sz="2400"/>
              <a:t>Arthur Pigou or Ronald Coase</a:t>
            </a:r>
          </a:p>
          <a:p>
            <a:r>
              <a:rPr lang="en-US" sz="2400"/>
              <a:t>In the 1960s, the work of economists Thomas Crocker and John Dales built on Coase’s finding -&gt; Cap and trade</a:t>
            </a:r>
          </a:p>
        </p:txBody>
      </p:sp>
    </p:spTree>
    <p:extLst>
      <p:ext uri="{BB962C8B-B14F-4D97-AF65-F5344CB8AC3E}">
        <p14:creationId xmlns:p14="http://schemas.microsoft.com/office/powerpoint/2010/main" val="15383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62E2-FA85-8121-C37F-8EC90A3D17C4}"/>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b="1" i="0" u="none" strike="noStrike" kern="1200" baseline="0">
                <a:solidFill>
                  <a:schemeClr val="tx1"/>
                </a:solidFill>
                <a:latin typeface="+mj-lt"/>
                <a:ea typeface="+mj-ea"/>
                <a:cs typeface="+mj-cs"/>
              </a:rPr>
              <a:t>Why Politicians Are Reluctant to Price Carbon</a:t>
            </a:r>
            <a:endParaRPr lang="en-US" sz="37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2FE07088-6294-C2F6-0777-2AF144B6A33F}"/>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2000" i="0" u="none" strike="noStrike" baseline="0"/>
              <a:t>Oil Is Politically Thicker than Tobacco</a:t>
            </a:r>
          </a:p>
          <a:p>
            <a:r>
              <a:rPr lang="en-US" sz="2000" b="0" i="0" u="none" strike="noStrike" baseline="0"/>
              <a:t>The political complexity of such a step only mounts when expanding the focus beyond a single commodity, such as gasoline at the pump, to include coal and natural gas, with prices elevated across fuels.</a:t>
            </a:r>
            <a:endParaRPr lang="en-US" sz="200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8F723C4-8043-9D87-99CD-0374D7468E42}"/>
              </a:ext>
            </a:extLst>
          </p:cNvPr>
          <p:cNvPicPr>
            <a:picLocks noGrp="1" noChangeAspect="1"/>
          </p:cNvPicPr>
          <p:nvPr>
            <p:ph sz="half" idx="2"/>
          </p:nvPr>
        </p:nvPicPr>
        <p:blipFill>
          <a:blip r:embed="rId3"/>
          <a:stretch>
            <a:fillRect/>
          </a:stretch>
        </p:blipFill>
        <p:spPr>
          <a:xfrm>
            <a:off x="5405862" y="1365756"/>
            <a:ext cx="6019331" cy="4123242"/>
          </a:xfrm>
          <a:prstGeom prst="rect">
            <a:avLst/>
          </a:prstGeom>
          <a:effectLst/>
        </p:spPr>
      </p:pic>
    </p:spTree>
    <p:extLst>
      <p:ext uri="{BB962C8B-B14F-4D97-AF65-F5344CB8AC3E}">
        <p14:creationId xmlns:p14="http://schemas.microsoft.com/office/powerpoint/2010/main" val="14976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178E61-CA9B-11DC-EC87-872B0CEA8F2A}"/>
              </a:ext>
            </a:extLst>
          </p:cNvPr>
          <p:cNvSpPr>
            <a:spLocks noGrp="1"/>
          </p:cNvSpPr>
          <p:nvPr>
            <p:ph type="title"/>
          </p:nvPr>
        </p:nvSpPr>
        <p:spPr>
          <a:xfrm>
            <a:off x="839787" y="108406"/>
            <a:ext cx="10515600" cy="706213"/>
          </a:xfrm>
        </p:spPr>
        <p:txBody>
          <a:bodyPr/>
          <a:lstStyle/>
          <a:p>
            <a:r>
              <a:rPr lang="en-US" sz="4400" b="1" i="0" u="none" strike="noStrike" baseline="0" dirty="0">
                <a:latin typeface="LiberationSans-Bold"/>
              </a:rPr>
              <a:t>Carbon Pricing Lessons</a:t>
            </a:r>
            <a:endParaRPr lang="en-US" dirty="0"/>
          </a:p>
        </p:txBody>
      </p:sp>
      <p:sp>
        <p:nvSpPr>
          <p:cNvPr id="6" name="Text Placeholder 5">
            <a:extLst>
              <a:ext uri="{FF2B5EF4-FFF2-40B4-BE49-F238E27FC236}">
                <a16:creationId xmlns:a16="http://schemas.microsoft.com/office/drawing/2014/main" id="{CE1C00A6-1F8F-035C-D007-D519FAE85364}"/>
              </a:ext>
            </a:extLst>
          </p:cNvPr>
          <p:cNvSpPr>
            <a:spLocks noGrp="1"/>
          </p:cNvSpPr>
          <p:nvPr>
            <p:ph type="body" idx="1"/>
          </p:nvPr>
        </p:nvSpPr>
        <p:spPr>
          <a:xfrm>
            <a:off x="839787" y="1071338"/>
            <a:ext cx="5157787" cy="823912"/>
          </a:xfrm>
        </p:spPr>
        <p:txBody>
          <a:bodyPr/>
          <a:lstStyle/>
          <a:p>
            <a:endParaRPr lang="en-US" dirty="0"/>
          </a:p>
        </p:txBody>
      </p:sp>
      <p:sp>
        <p:nvSpPr>
          <p:cNvPr id="7" name="Content Placeholder 6">
            <a:extLst>
              <a:ext uri="{FF2B5EF4-FFF2-40B4-BE49-F238E27FC236}">
                <a16:creationId xmlns:a16="http://schemas.microsoft.com/office/drawing/2014/main" id="{B64AA4C2-A9C3-32AC-E6B3-C3655CF44094}"/>
              </a:ext>
            </a:extLst>
          </p:cNvPr>
          <p:cNvSpPr>
            <a:spLocks noGrp="1"/>
          </p:cNvSpPr>
          <p:nvPr>
            <p:ph sz="half" idx="2"/>
          </p:nvPr>
        </p:nvSpPr>
        <p:spPr/>
        <p:txBody>
          <a:bodyPr>
            <a:normAutofit/>
          </a:bodyPr>
          <a:lstStyle/>
          <a:p>
            <a:pPr algn="l"/>
            <a:r>
              <a:rPr lang="en-US" sz="2000" b="0" i="0" u="none" strike="noStrike" baseline="0" dirty="0">
                <a:latin typeface="LiberationSerif"/>
              </a:rPr>
              <a:t>The United States also emerged from this decade as a far more fuel-efficient nation, producing each dollar of gross domestic product with significantly less carbon emissions than before. </a:t>
            </a:r>
          </a:p>
          <a:p>
            <a:pPr algn="l"/>
            <a:r>
              <a:rPr lang="en-US" sz="2000" b="0" i="0" u="none" strike="noStrike" baseline="0" dirty="0">
                <a:latin typeface="LiberationSerif"/>
              </a:rPr>
              <a:t>This reflected regulatory changes in the tailpipe emissions of cars and trucks, building and appliance performance efficiency, and many other policies promoting greater energy efficiency.</a:t>
            </a:r>
            <a:endParaRPr lang="en-US" sz="3200" dirty="0"/>
          </a:p>
        </p:txBody>
      </p:sp>
      <p:sp>
        <p:nvSpPr>
          <p:cNvPr id="8" name="Text Placeholder 7">
            <a:extLst>
              <a:ext uri="{FF2B5EF4-FFF2-40B4-BE49-F238E27FC236}">
                <a16:creationId xmlns:a16="http://schemas.microsoft.com/office/drawing/2014/main" id="{EFE48860-9353-4854-D7FD-7CB6FC61CB6E}"/>
              </a:ext>
            </a:extLst>
          </p:cNvPr>
          <p:cNvSpPr>
            <a:spLocks noGrp="1"/>
          </p:cNvSpPr>
          <p:nvPr>
            <p:ph type="body" sz="quarter" idx="3"/>
          </p:nvPr>
        </p:nvSpPr>
        <p:spPr>
          <a:xfrm>
            <a:off x="6084887" y="1071338"/>
            <a:ext cx="5183188" cy="823912"/>
          </a:xfrm>
        </p:spPr>
        <p:txBody>
          <a:bodyPr/>
          <a:lstStyle/>
          <a:p>
            <a:r>
              <a:rPr lang="en-US" sz="2400" b="0" i="0" u="none" strike="noStrike" baseline="0" dirty="0">
                <a:latin typeface="LiberationSerif"/>
              </a:rPr>
              <a:t>US greenhouse gas emissions, 1990–2015.</a:t>
            </a:r>
            <a:endParaRPr lang="en-US" dirty="0"/>
          </a:p>
        </p:txBody>
      </p:sp>
      <p:pic>
        <p:nvPicPr>
          <p:cNvPr id="11" name="Content Placeholder 10">
            <a:extLst>
              <a:ext uri="{FF2B5EF4-FFF2-40B4-BE49-F238E27FC236}">
                <a16:creationId xmlns:a16="http://schemas.microsoft.com/office/drawing/2014/main" id="{88290CF1-F5F1-BB97-E72A-53677D864196}"/>
              </a:ext>
            </a:extLst>
          </p:cNvPr>
          <p:cNvPicPr>
            <a:picLocks noGrp="1" noChangeAspect="1"/>
          </p:cNvPicPr>
          <p:nvPr>
            <p:ph sz="quarter" idx="4"/>
          </p:nvPr>
        </p:nvPicPr>
        <p:blipFill>
          <a:blip r:embed="rId3"/>
          <a:stretch>
            <a:fillRect/>
          </a:stretch>
        </p:blipFill>
        <p:spPr>
          <a:xfrm>
            <a:off x="6350648" y="1895250"/>
            <a:ext cx="5625076" cy="4294413"/>
          </a:xfrm>
        </p:spPr>
      </p:pic>
    </p:spTree>
    <p:extLst>
      <p:ext uri="{BB962C8B-B14F-4D97-AF65-F5344CB8AC3E}">
        <p14:creationId xmlns:p14="http://schemas.microsoft.com/office/powerpoint/2010/main" val="4965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9">
            <a:extLst>
              <a:ext uri="{FF2B5EF4-FFF2-40B4-BE49-F238E27FC236}">
                <a16:creationId xmlns:a16="http://schemas.microsoft.com/office/drawing/2014/main" id="{E52407FA-2266-2E58-DD36-29E5B472915B}"/>
              </a:ext>
            </a:extLst>
          </p:cNvPr>
          <p:cNvPicPr>
            <a:picLocks noGrp="1" noChangeAspect="1"/>
          </p:cNvPicPr>
          <p:nvPr>
            <p:ph idx="1"/>
          </p:nvPr>
        </p:nvPicPr>
        <p:blipFill>
          <a:blip r:embed="rId2"/>
          <a:stretch>
            <a:fillRect/>
          </a:stretch>
        </p:blipFill>
        <p:spPr>
          <a:xfrm>
            <a:off x="643467" y="703482"/>
            <a:ext cx="7047923" cy="5446801"/>
          </a:xfrm>
          <a:prstGeom prst="rect">
            <a:avLst/>
          </a:prstGeom>
        </p:spPr>
      </p:pic>
      <p:grpSp>
        <p:nvGrpSpPr>
          <p:cNvPr id="19" name="Group 18">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20"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535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51E3-D0F7-D5CB-E2F6-F1E047E246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66702D-1285-B645-8EE7-5DB99DE5CB06}"/>
              </a:ext>
            </a:extLst>
          </p:cNvPr>
          <p:cNvSpPr>
            <a:spLocks noGrp="1"/>
          </p:cNvSpPr>
          <p:nvPr>
            <p:ph idx="1"/>
          </p:nvPr>
        </p:nvSpPr>
        <p:spPr/>
        <p:txBody>
          <a:bodyPr/>
          <a:lstStyle/>
          <a:p>
            <a:r>
              <a:rPr lang="en-US" dirty="0">
                <a:hlinkClick r:id="rId2"/>
              </a:rPr>
              <a:t>https://www.youtube.com/watch?v=kKa0rTa6zUc</a:t>
            </a:r>
            <a:r>
              <a:rPr lang="en-US" dirty="0"/>
              <a:t> </a:t>
            </a:r>
          </a:p>
        </p:txBody>
      </p:sp>
    </p:spTree>
    <p:extLst>
      <p:ext uri="{BB962C8B-B14F-4D97-AF65-F5344CB8AC3E}">
        <p14:creationId xmlns:p14="http://schemas.microsoft.com/office/powerpoint/2010/main" val="18397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2289</Words>
  <Application>Microsoft Office PowerPoint</Application>
  <PresentationFormat>Widescreen</PresentationFormat>
  <Paragraphs>111</Paragraphs>
  <Slides>25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-apple-system</vt:lpstr>
      <vt:lpstr>Arial</vt:lpstr>
      <vt:lpstr>Calibri</vt:lpstr>
      <vt:lpstr>Calibri Light</vt:lpstr>
      <vt:lpstr>ITC New Baskerville Std</vt:lpstr>
      <vt:lpstr>Lato-Regular</vt:lpstr>
      <vt:lpstr>LiberationSans-Bold</vt:lpstr>
      <vt:lpstr>LiberationSerif</vt:lpstr>
      <vt:lpstr>RobotoSlab-Bold</vt:lpstr>
      <vt:lpstr>Office Theme</vt:lpstr>
      <vt:lpstr>Policy instruments for greenhouse gas emission reduction</vt:lpstr>
      <vt:lpstr>PowerPoint Presentation</vt:lpstr>
      <vt:lpstr>Why Carbon Pricing Is Appealing</vt:lpstr>
      <vt:lpstr>Why Economists Want to Price Carbon</vt:lpstr>
      <vt:lpstr>Carbon Pricing Options</vt:lpstr>
      <vt:lpstr>Why Politicians Are Reluctant to Price Carbon</vt:lpstr>
      <vt:lpstr>Carbon Pricing Lessons</vt:lpstr>
      <vt:lpstr>PowerPoint Presentation</vt:lpstr>
      <vt:lpstr>PowerPoint Presentation</vt:lpstr>
      <vt:lpstr>Price Tags on the Earth</vt:lpstr>
      <vt:lpstr>Carbon Taxes: Key Arguments Against</vt:lpstr>
      <vt:lpstr>An Ending, A Beginning</vt:lpstr>
      <vt:lpstr>PowerPoint Presentation</vt:lpstr>
      <vt:lpstr>PowerPoint Presentation</vt:lpstr>
      <vt:lpstr>How to reduce emissions?</vt:lpstr>
      <vt:lpstr>Aims of the paper</vt:lpstr>
      <vt:lpstr>Static Costs</vt:lpstr>
      <vt:lpstr>Static Costs</vt:lpstr>
      <vt:lpstr>PowerPoint Presentation</vt:lpstr>
      <vt:lpstr>PowerPoint Presentation</vt:lpstr>
      <vt:lpstr>Dynamic Costs</vt:lpstr>
      <vt:lpstr>Dynamic Costs</vt:lpstr>
      <vt:lpstr>Dynamic Cost Case Study 2: Electric Vehicles</vt:lpstr>
      <vt:lpstr>Challenges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instruments for greenhouse gas emission reduction</dc:title>
  <dc:creator>Rahat Sabyrbekov</dc:creator>
  <cp:lastModifiedBy>Rahat Sabyrbekov</cp:lastModifiedBy>
  <cp:revision>50</cp:revision>
  <dcterms:created xsi:type="dcterms:W3CDTF">2022-10-14T07:43:47Z</dcterms:created>
  <dcterms:modified xsi:type="dcterms:W3CDTF">2022-10-14T14:18:26Z</dcterms:modified>
</cp:coreProperties>
</file>