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3"/>
  </p:notesMasterIdLst>
  <p:sldIdLst>
    <p:sldId id="256" r:id="rId2"/>
    <p:sldId id="267" r:id="rId3"/>
    <p:sldId id="268" r:id="rId4"/>
    <p:sldId id="275" r:id="rId5"/>
    <p:sldId id="260" r:id="rId6"/>
    <p:sldId id="262" r:id="rId7"/>
    <p:sldId id="281" r:id="rId8"/>
    <p:sldId id="283" r:id="rId9"/>
    <p:sldId id="282" r:id="rId10"/>
    <p:sldId id="278" r:id="rId11"/>
    <p:sldId id="284" r:id="rId12"/>
    <p:sldId id="279" r:id="rId13"/>
    <p:sldId id="263" r:id="rId14"/>
    <p:sldId id="285" r:id="rId15"/>
    <p:sldId id="280" r:id="rId16"/>
    <p:sldId id="287" r:id="rId17"/>
    <p:sldId id="286" r:id="rId18"/>
    <p:sldId id="288" r:id="rId19"/>
    <p:sldId id="277" r:id="rId20"/>
    <p:sldId id="289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649D-660B-4BA8-B9EC-A6173B0ABD0B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6294A-FA4B-4906-935E-E4630514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6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ky-KG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CCD44C-36EE-45D3-B346-45C04A1CDF80}" type="slidenum">
              <a:rPr lang="ky-KG" altLang="ru-RU" sz="1200">
                <a:latin typeface="Tahoma" panose="020B0604030504040204" pitchFamily="34" charset="0"/>
                <a:cs typeface="Arial" panose="020B0604020202020204" pitchFamily="34" charset="0"/>
              </a:rPr>
              <a:pPr/>
              <a:t>5</a:t>
            </a:fld>
            <a:endParaRPr lang="ky-KG" altLang="ru-RU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7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EBC3F7-BA41-4715-848B-33241BD99ADA}" type="slidenum">
              <a:rPr lang="pl-PL" altLang="ru-RU" sz="1200"/>
              <a:pPr/>
              <a:t>6</a:t>
            </a:fld>
            <a:endParaRPr lang="pl-PL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ru-RU" smtClean="0"/>
          </a:p>
        </p:txBody>
      </p:sp>
    </p:spTree>
    <p:extLst>
      <p:ext uri="{BB962C8B-B14F-4D97-AF65-F5344CB8AC3E}">
        <p14:creationId xmlns:p14="http://schemas.microsoft.com/office/powerpoint/2010/main" val="140342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3DA950-4E3F-489B-B82F-8D90D96B8E23}" type="slidenum">
              <a:rPr lang="pl-PL" altLang="ru-RU" sz="1200"/>
              <a:pPr/>
              <a:t>13</a:t>
            </a:fld>
            <a:endParaRPr lang="pl-PL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ru-RU" smtClean="0"/>
          </a:p>
        </p:txBody>
      </p:sp>
    </p:spTree>
    <p:extLst>
      <p:ext uri="{BB962C8B-B14F-4D97-AF65-F5344CB8AC3E}">
        <p14:creationId xmlns:p14="http://schemas.microsoft.com/office/powerpoint/2010/main" val="52753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888578" cy="2041128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Economics of </a:t>
            </a:r>
            <a:r>
              <a:rPr lang="en-US" dirty="0" smtClean="0"/>
              <a:t>Family and Kinship: Household, Residence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6803" y="3380237"/>
            <a:ext cx="4601118" cy="2891774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 smtClean="0"/>
              <a:t>Outline </a:t>
            </a:r>
          </a:p>
          <a:p>
            <a:r>
              <a:rPr lang="en-GB" sz="11200" dirty="0" smtClean="0"/>
              <a:t>Family structures and kinship dynamics </a:t>
            </a:r>
          </a:p>
          <a:p>
            <a:r>
              <a:rPr lang="en-GB" sz="11200" dirty="0" smtClean="0"/>
              <a:t>Types of household </a:t>
            </a:r>
          </a:p>
          <a:p>
            <a:r>
              <a:rPr lang="en-GB" sz="11200" dirty="0" smtClean="0"/>
              <a:t>Types of residence </a:t>
            </a:r>
          </a:p>
          <a:p>
            <a:r>
              <a:rPr lang="en-GB" sz="11200" dirty="0" smtClean="0"/>
              <a:t>Conclusion  </a:t>
            </a:r>
          </a:p>
          <a:p>
            <a:endParaRPr lang="en-GB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005" y="3187053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causes of malnutrition and unsatisfactory households in KG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644" y="2405062"/>
            <a:ext cx="41433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09599"/>
            <a:ext cx="3265714" cy="2812869"/>
          </a:xfrm>
        </p:spPr>
        <p:txBody>
          <a:bodyPr>
            <a:normAutofit/>
          </a:bodyPr>
          <a:lstStyle/>
          <a:p>
            <a:r>
              <a:rPr lang="en-US" dirty="0" smtClean="0"/>
              <a:t>Living cost in KG of 2021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067778"/>
              </p:ext>
            </p:extLst>
          </p:nvPr>
        </p:nvGraphicFramePr>
        <p:xfrm>
          <a:off x="4297681" y="1547946"/>
          <a:ext cx="7067005" cy="4715612"/>
        </p:xfrm>
        <a:graphic>
          <a:graphicData uri="http://schemas.openxmlformats.org/drawingml/2006/table">
            <a:tbl>
              <a:tblPr/>
              <a:tblGrid>
                <a:gridCol w="3533503">
                  <a:extLst>
                    <a:ext uri="{9D8B030D-6E8A-4147-A177-3AD203B41FA5}">
                      <a16:colId xmlns:a16="http://schemas.microsoft.com/office/drawing/2014/main" val="660849628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617839276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1745147446"/>
                    </a:ext>
                  </a:extLst>
                </a:gridCol>
              </a:tblGrid>
              <a:tr h="543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>
                          <a:effectLst/>
                        </a:rPr>
                        <a:t>Cost of living</a:t>
                      </a:r>
                    </a:p>
                  </a:txBody>
                  <a:tcPr marL="77665" marR="77665" marT="38833" marB="38833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</a:rPr>
                        <a:t>One person</a:t>
                      </a:r>
                    </a:p>
                  </a:txBody>
                  <a:tcPr marL="77665" marR="77665" marT="38833" marB="38833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>
                          <a:effectLst/>
                        </a:rPr>
                        <a:t>Family of 4</a:t>
                      </a:r>
                    </a:p>
                  </a:txBody>
                  <a:tcPr marL="77665" marR="77665" marT="38833" marB="38833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82830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💰</a:t>
                      </a:r>
                      <a:r>
                        <a:rPr lang="ru-RU" sz="1500" b="1">
                          <a:effectLst/>
                        </a:rPr>
                        <a:t> </a:t>
                      </a:r>
                      <a:r>
                        <a:rPr lang="en-US" sz="1500" b="1">
                          <a:effectLst/>
                        </a:rPr>
                        <a:t>Total with rent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$430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$1200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767519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🛋️</a:t>
                      </a:r>
                      <a:r>
                        <a:rPr lang="ru-RU" sz="1500" b="1">
                          <a:effectLst/>
                        </a:rPr>
                        <a:t> </a:t>
                      </a:r>
                      <a:r>
                        <a:rPr lang="en-US" sz="1500" b="1">
                          <a:effectLst/>
                        </a:rPr>
                        <a:t>Without rent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$232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$844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12564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🏨</a:t>
                      </a:r>
                      <a:r>
                        <a:rPr lang="ru-RU" sz="1500" b="1">
                          <a:effectLst/>
                        </a:rPr>
                        <a:t> </a:t>
                      </a:r>
                      <a:r>
                        <a:rPr lang="en-US" sz="1500" b="1">
                          <a:effectLst/>
                        </a:rPr>
                        <a:t>Rent &amp; Utilities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$198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$357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022146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🍽️</a:t>
                      </a:r>
                      <a:r>
                        <a:rPr lang="ru-RU" sz="1500" b="1">
                          <a:effectLst/>
                        </a:rPr>
                        <a:t> </a:t>
                      </a:r>
                      <a:r>
                        <a:rPr lang="en-US" sz="1500" b="1">
                          <a:effectLst/>
                        </a:rPr>
                        <a:t>Food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$167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$439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62838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🚐</a:t>
                      </a:r>
                      <a:r>
                        <a:rPr lang="ru-RU" sz="1500" b="1">
                          <a:effectLst/>
                        </a:rPr>
                        <a:t> </a:t>
                      </a:r>
                      <a:r>
                        <a:rPr lang="en-US" sz="1500" b="1">
                          <a:effectLst/>
                        </a:rPr>
                        <a:t>Transport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$18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$49.3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69448"/>
                  </a:ext>
                </a:extLst>
              </a:tr>
              <a:tr h="543658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>
                          <a:effectLst/>
                        </a:rPr>
                        <a:t>💳</a:t>
                      </a:r>
                      <a:r>
                        <a:rPr lang="en-US" sz="1500" b="1">
                          <a:effectLst/>
                        </a:rPr>
                        <a:t> Monthly salary after tax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$241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61973"/>
                  </a:ext>
                </a:extLst>
              </a:tr>
              <a:tr h="310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💸</a:t>
                      </a:r>
                      <a:r>
                        <a:rPr lang="ru-RU" sz="1500" b="1">
                          <a:effectLst/>
                        </a:rPr>
                        <a:t> </a:t>
                      </a:r>
                      <a:r>
                        <a:rPr lang="en-US" sz="1500" b="1">
                          <a:effectLst/>
                        </a:rPr>
                        <a:t>GDP per capita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$1174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26596"/>
                  </a:ext>
                </a:extLst>
              </a:tr>
              <a:tr h="543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😃</a:t>
                      </a:r>
                      <a:r>
                        <a:rPr lang="ru-RU" sz="1500" b="1">
                          <a:effectLst/>
                        </a:rPr>
                        <a:t> </a:t>
                      </a:r>
                      <a:r>
                        <a:rPr lang="en-US" sz="1500" b="1">
                          <a:effectLst/>
                        </a:rPr>
                        <a:t>Human freedom index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b="1">
                          <a:effectLst/>
                        </a:rPr>
                        <a:t>6.62</a:t>
                      </a: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47040"/>
                  </a:ext>
                </a:extLst>
              </a:tr>
              <a:tr h="543658">
                <a:tc>
                  <a:txBody>
                    <a:bodyPr/>
                    <a:lstStyle/>
                    <a:p>
                      <a:r>
                        <a:rPr lang="en-US" sz="1500" b="0" dirty="0">
                          <a:effectLst/>
                        </a:rPr>
                        <a:t>❤️</a:t>
                      </a:r>
                      <a:r>
                        <a:rPr lang="en-US" sz="1500" b="1" dirty="0">
                          <a:effectLst/>
                        </a:rPr>
                        <a:t> Life </a:t>
                      </a:r>
                      <a:r>
                        <a:rPr lang="en-US" sz="1500" b="1" dirty="0" smtClean="0">
                          <a:effectLst/>
                        </a:rPr>
                        <a:t>expectancy</a:t>
                      </a:r>
                    </a:p>
                    <a:p>
                      <a:r>
                        <a:rPr lang="ru-RU" sz="1500" b="1" i="0" dirty="0" smtClean="0">
                          <a:solidFill>
                            <a:srgbClr val="212529"/>
                          </a:solidFill>
                          <a:effectLst/>
                          <a:latin typeface="Nunito"/>
                        </a:rPr>
                        <a:t>71.6</a:t>
                      </a:r>
                      <a:endParaRPr lang="en-US" sz="1500" b="1" i="0" dirty="0" smtClean="0">
                        <a:solidFill>
                          <a:srgbClr val="212529"/>
                        </a:solidFill>
                        <a:effectLst/>
                        <a:latin typeface="Nunito"/>
                      </a:endParaRPr>
                    </a:p>
                    <a:p>
                      <a:r>
                        <a:rPr lang="en-US" sz="1500" b="1" i="0" dirty="0" smtClean="0">
                          <a:solidFill>
                            <a:srgbClr val="212529"/>
                          </a:solidFill>
                          <a:effectLst/>
                          <a:latin typeface="Nunito"/>
                        </a:rPr>
                        <a:t>Basket of food</a:t>
                      </a:r>
                      <a:r>
                        <a:rPr lang="ru-RU" sz="1500" b="1" dirty="0" smtClean="0">
                          <a:effectLst/>
                        </a:rPr>
                        <a:t/>
                      </a:r>
                      <a:br>
                        <a:rPr lang="ru-RU" sz="1500" b="1" dirty="0" smtClean="0">
                          <a:effectLst/>
                        </a:rPr>
                      </a:br>
                      <a:endParaRPr lang="ru-RU" sz="1500" dirty="0" smtClean="0"/>
                    </a:p>
                    <a:p>
                      <a:pPr algn="l" fontAlgn="t"/>
                      <a:endParaRPr lang="en-US" sz="1500" b="1" dirty="0">
                        <a:effectLst/>
                      </a:endParaRPr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71.6</a:t>
                      </a:r>
                    </a:p>
                    <a:p>
                      <a:endParaRPr lang="en-US" sz="1500" dirty="0" smtClean="0"/>
                    </a:p>
                    <a:p>
                      <a:r>
                        <a:rPr lang="en-US" sz="1500" dirty="0" smtClean="0"/>
                        <a:t>$59/5000som</a:t>
                      </a:r>
                      <a:endParaRPr lang="ru-RU" sz="1500" dirty="0"/>
                    </a:p>
                  </a:txBody>
                  <a:tcPr marL="77665" marR="77665" marT="38833" marB="38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0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274106"/>
            <a:ext cx="11756572" cy="6453266"/>
          </a:xfrm>
        </p:spPr>
        <p:txBody>
          <a:bodyPr>
            <a:noAutofit/>
          </a:bodyPr>
          <a:lstStyle/>
          <a:p>
            <a:r>
              <a:rPr lang="en-US" sz="2000" b="1" dirty="0"/>
              <a:t>Causes of malnutrition</a:t>
            </a:r>
            <a:endParaRPr lang="en-US" sz="2000" dirty="0"/>
          </a:p>
          <a:p>
            <a:r>
              <a:rPr lang="en-US" sz="2000" b="1" dirty="0"/>
              <a:t>Increased Poverty</a:t>
            </a:r>
            <a:endParaRPr lang="en-US" sz="2000" dirty="0"/>
          </a:p>
          <a:p>
            <a:r>
              <a:rPr lang="en-US" dirty="0" smtClean="0"/>
              <a:t>The </a:t>
            </a:r>
            <a:r>
              <a:rPr lang="en-US" dirty="0" smtClean="0"/>
              <a:t>rise </a:t>
            </a:r>
            <a:r>
              <a:rPr lang="en-US" dirty="0"/>
              <a:t>in food prices leads to </a:t>
            </a:r>
            <a:r>
              <a:rPr lang="en-US" dirty="0" smtClean="0"/>
              <a:t>an </a:t>
            </a:r>
            <a:r>
              <a:rPr lang="en-US" dirty="0"/>
              <a:t>increased number of people living in poverty. For example, if food prices rise by 5 </a:t>
            </a:r>
            <a:r>
              <a:rPr lang="en-US" dirty="0" smtClean="0"/>
              <a:t>percent, </a:t>
            </a:r>
            <a:r>
              <a:rPr lang="en-US" dirty="0"/>
              <a:t>the poverty rate rises by 3.5 </a:t>
            </a:r>
            <a:r>
              <a:rPr lang="en-US" dirty="0" smtClean="0"/>
              <a:t>percent.</a:t>
            </a:r>
            <a:endParaRPr lang="en-US" dirty="0"/>
          </a:p>
          <a:p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FF0000"/>
                </a:solidFill>
              </a:rPr>
              <a:t>As </a:t>
            </a:r>
            <a:r>
              <a:rPr lang="en-US" sz="2000" dirty="0">
                <a:solidFill>
                  <a:srgbClr val="FF0000"/>
                </a:solidFill>
              </a:rPr>
              <a:t>families get poorer and larger, their diet becomes less healthy.</a:t>
            </a:r>
          </a:p>
          <a:p>
            <a:r>
              <a:rPr lang="en-US" sz="2000" b="1" dirty="0" smtClean="0"/>
              <a:t>The increased </a:t>
            </a:r>
            <a:r>
              <a:rPr lang="en-US" sz="2000" b="1" dirty="0"/>
              <a:t>cost of living</a:t>
            </a:r>
            <a:endParaRPr lang="en-US" sz="2000" dirty="0"/>
          </a:p>
          <a:p>
            <a:r>
              <a:rPr lang="en-US" sz="2000" dirty="0"/>
              <a:t>Our reporters have investigated the trends in consumer prices since 2011 on items like food, </a:t>
            </a:r>
            <a:r>
              <a:rPr lang="en-US" sz="2000" dirty="0" smtClean="0"/>
              <a:t>petrol, </a:t>
            </a:r>
            <a:r>
              <a:rPr lang="en-US" sz="2000" dirty="0"/>
              <a:t>and transport. Families </a:t>
            </a:r>
            <a:r>
              <a:rPr lang="en-US" sz="2000" dirty="0" smtClean="0"/>
              <a:t>in regions </a:t>
            </a:r>
            <a:r>
              <a:rPr lang="en-US" sz="2000" dirty="0"/>
              <a:t>have to buy </a:t>
            </a:r>
            <a:r>
              <a:rPr lang="en-US" sz="2000" dirty="0" smtClean="0"/>
              <a:t>15% more expensive products than </a:t>
            </a:r>
            <a:r>
              <a:rPr lang="en-US" sz="2000" dirty="0"/>
              <a:t>they were six years ago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 smtClean="0">
                <a:solidFill>
                  <a:srgbClr val="FF0000"/>
                </a:solidFill>
              </a:rPr>
              <a:t>Rising </a:t>
            </a:r>
            <a:r>
              <a:rPr lang="en-US" sz="2000" dirty="0">
                <a:solidFill>
                  <a:srgbClr val="FF0000"/>
                </a:solidFill>
              </a:rPr>
              <a:t>poverty, family </a:t>
            </a:r>
            <a:r>
              <a:rPr lang="en-US" sz="2000" dirty="0" smtClean="0">
                <a:solidFill>
                  <a:srgbClr val="FF0000"/>
                </a:solidFill>
              </a:rPr>
              <a:t>size, </a:t>
            </a:r>
            <a:r>
              <a:rPr lang="en-US" sz="2000" dirty="0">
                <a:solidFill>
                  <a:srgbClr val="FF0000"/>
                </a:solidFill>
              </a:rPr>
              <a:t>and food prices </a:t>
            </a:r>
            <a:r>
              <a:rPr lang="en-US" sz="2000" dirty="0" smtClean="0">
                <a:solidFill>
                  <a:srgbClr val="FF0000"/>
                </a:solidFill>
              </a:rPr>
              <a:t>mean </a:t>
            </a:r>
            <a:r>
              <a:rPr lang="en-US" sz="2000" dirty="0">
                <a:solidFill>
                  <a:srgbClr val="FF0000"/>
                </a:solidFill>
              </a:rPr>
              <a:t>families can’t feed their children.</a:t>
            </a:r>
          </a:p>
          <a:p>
            <a:r>
              <a:rPr lang="en-US" sz="2000" b="1" dirty="0"/>
              <a:t>The lifetime price of malnutrition</a:t>
            </a:r>
            <a:endParaRPr lang="en-US" sz="2000" dirty="0"/>
          </a:p>
          <a:p>
            <a:r>
              <a:rPr lang="en-US" sz="2000" dirty="0" smtClean="0"/>
              <a:t>UNICEF, </a:t>
            </a:r>
            <a:r>
              <a:rPr lang="en-US" sz="2000" dirty="0"/>
              <a:t>in </a:t>
            </a:r>
            <a:r>
              <a:rPr lang="en-US" sz="2000" dirty="0" smtClean="0"/>
              <a:t>its report, </a:t>
            </a:r>
            <a:r>
              <a:rPr lang="en-US" sz="2000" dirty="0"/>
              <a:t>says that malnutrition keeps people from reaching their full potential</a:t>
            </a:r>
            <a:r>
              <a:rPr lang="en-US" sz="2000" dirty="0">
                <a:solidFill>
                  <a:srgbClr val="FF0000"/>
                </a:solidFill>
              </a:rPr>
              <a:t>. Malnourished children underperform in school, limiting their future job opportunities. Malnourished adults are less able to work, contribute to local economies, and provide care for their families.  This perpetuates a cycle of poverty and economic stagnation.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46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Family household organization 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ru-RU" dirty="0" smtClean="0"/>
              <a:t>Polygamous households - potential conflict among spouses of the individual to whom they are married.</a:t>
            </a:r>
          </a:p>
          <a:p>
            <a:r>
              <a:rPr lang="en-US" altLang="ru-RU" dirty="0" smtClean="0"/>
              <a:t> </a:t>
            </a:r>
            <a:r>
              <a:rPr lang="en-US" altLang="ru-RU" dirty="0"/>
              <a:t>"Islamization is going on, as one can see. It's changing not only the role of women in our </a:t>
            </a:r>
            <a:r>
              <a:rPr lang="en-US" altLang="ru-RU" dirty="0" smtClean="0"/>
              <a:t>society </a:t>
            </a:r>
            <a:r>
              <a:rPr lang="en-US" altLang="ru-RU" dirty="0"/>
              <a:t>but the whole institution of </a:t>
            </a:r>
            <a:r>
              <a:rPr lang="en-US" altLang="ru-RU" dirty="0" smtClean="0"/>
              <a:t>the family</a:t>
            </a:r>
            <a:r>
              <a:rPr lang="en-US" altLang="ru-RU" dirty="0"/>
              <a:t>. Family relations are changing," </a:t>
            </a:r>
            <a:r>
              <a:rPr lang="en-US" altLang="ru-RU" dirty="0" err="1" smtClean="0"/>
              <a:t>Sezim</a:t>
            </a:r>
            <a:r>
              <a:rPr lang="en-US" altLang="ru-RU" dirty="0" smtClean="0"/>
              <a:t> NGO </a:t>
            </a:r>
            <a:r>
              <a:rPr lang="en-US" altLang="ru-RU" dirty="0" err="1" smtClean="0"/>
              <a:t>repr</a:t>
            </a:r>
            <a:r>
              <a:rPr lang="en-US" altLang="ru-RU" dirty="0" smtClean="0"/>
              <a:t>. says.</a:t>
            </a:r>
          </a:p>
          <a:p>
            <a:r>
              <a:rPr lang="en-US" altLang="ru-RU" dirty="0" smtClean="0"/>
              <a:t>Reasons </a:t>
            </a:r>
            <a:r>
              <a:rPr lang="en-US" altLang="ru-RU" dirty="0" smtClean="0"/>
              <a:t>for </a:t>
            </a:r>
            <a:r>
              <a:rPr lang="en-US" altLang="ru-RU" dirty="0" smtClean="0"/>
              <a:t>family and </a:t>
            </a:r>
            <a:r>
              <a:rPr lang="en-US" altLang="ru-RU" dirty="0" smtClean="0"/>
              <a:t>therefore, </a:t>
            </a:r>
            <a:r>
              <a:rPr lang="en-US" altLang="ru-RU" dirty="0" smtClean="0"/>
              <a:t>household changes </a:t>
            </a:r>
          </a:p>
          <a:p>
            <a:r>
              <a:rPr lang="en-US" altLang="ru-RU" dirty="0" smtClean="0"/>
              <a:t>1. Islamization </a:t>
            </a:r>
          </a:p>
          <a:p>
            <a:r>
              <a:rPr lang="en-US" altLang="ru-RU" dirty="0" smtClean="0"/>
              <a:t>2. Socio-economic </a:t>
            </a:r>
            <a:r>
              <a:rPr lang="en-US" altLang="ru-RU" dirty="0" smtClean="0"/>
              <a:t>hardship</a:t>
            </a:r>
          </a:p>
          <a:p>
            <a:r>
              <a:rPr lang="en-US" altLang="ru-RU" dirty="0" smtClean="0"/>
              <a:t>3</a:t>
            </a:r>
            <a:r>
              <a:rPr lang="en-US" altLang="ru-RU" dirty="0" smtClean="0"/>
              <a:t>. Migration </a:t>
            </a:r>
            <a:endParaRPr lang="en-US" altLang="ru-RU" dirty="0" smtClean="0"/>
          </a:p>
          <a:p>
            <a:pPr marL="45720" indent="0" eaLnBrk="1" hangingPunct="1">
              <a:buNone/>
            </a:pP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43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Polyandrous </a:t>
            </a:r>
            <a:r>
              <a:rPr lang="en-US" dirty="0" smtClean="0"/>
              <a:t>families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07" y="3267165"/>
            <a:ext cx="6124529" cy="32513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Polyandrous families - older husbands </a:t>
            </a:r>
            <a:r>
              <a:rPr lang="en-US" dirty="0" smtClean="0"/>
              <a:t>often dominate </a:t>
            </a:r>
            <a:r>
              <a:rPr lang="en-US" dirty="0"/>
              <a:t>the younger ones.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“Compared </a:t>
            </a:r>
            <a:r>
              <a:rPr lang="en-US" dirty="0"/>
              <a:t>to monogamous husbands and wives, polygynous husbands and wives are less cooperative, one with another, and co-wives are least cooperative, one with another. The husbands' and wives' behavior in a corresponding series of inter-household games indicates that these differences cannot be attributed to </a:t>
            </a:r>
            <a:r>
              <a:rPr lang="en-US" dirty="0" smtClean="0"/>
              <a:t>selecting </a:t>
            </a:r>
            <a:r>
              <a:rPr lang="en-US" dirty="0"/>
              <a:t>less cooperative people into polygyny. Finally, behavior in polygynous households is more reciprocal and less apparently </a:t>
            </a:r>
            <a:r>
              <a:rPr lang="en-US" dirty="0" smtClean="0"/>
              <a:t>altruistic”.</a:t>
            </a:r>
            <a:endParaRPr lang="en-US" dirty="0" smtClean="0"/>
          </a:p>
          <a:p>
            <a:r>
              <a:rPr lang="en-US" dirty="0"/>
              <a:t>Abigail </a:t>
            </a:r>
            <a:r>
              <a:rPr lang="en-US" dirty="0" smtClean="0"/>
              <a:t>Barr “Cooperation </a:t>
            </a:r>
            <a:r>
              <a:rPr lang="en-US" dirty="0"/>
              <a:t>in Polygynous </a:t>
            </a:r>
            <a:r>
              <a:rPr lang="en-US" dirty="0" smtClean="0"/>
              <a:t>Households” in AMERICAN </a:t>
            </a:r>
            <a:r>
              <a:rPr lang="en-US" dirty="0"/>
              <a:t>ECONOMIC JOURNAL: APPLIED </a:t>
            </a:r>
            <a:r>
              <a:rPr lang="en-US" dirty="0" smtClean="0"/>
              <a:t>ECONOMICS VOL</a:t>
            </a:r>
            <a:r>
              <a:rPr lang="en-US" dirty="0"/>
              <a:t>. 11, NO. 2, APRIL </a:t>
            </a:r>
            <a:r>
              <a:rPr lang="en-US" dirty="0" smtClean="0"/>
              <a:t>2019 (pp</a:t>
            </a:r>
            <a:r>
              <a:rPr lang="en-US" dirty="0"/>
              <a:t>. 266-83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63" y="234873"/>
            <a:ext cx="5563634" cy="31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3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and traditional forms of economy of family and kinship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361" y="2102371"/>
            <a:ext cx="6088341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420" y="2593298"/>
            <a:ext cx="48939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Bride wealth </a:t>
            </a:r>
            <a:r>
              <a:rPr lang="en-US" sz="2400" dirty="0"/>
              <a:t>is a gift from the husband’s kin to the wife’s, which stabilizes the marriage by acting as an insurance against divorce.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Dowry, </a:t>
            </a:r>
            <a:r>
              <a:rPr lang="en-US" sz="2400" dirty="0"/>
              <a:t>much less common than bride wealth, correlates with low status for women.</a:t>
            </a:r>
          </a:p>
          <a:p>
            <a:r>
              <a:rPr lang="en-US" sz="2400" dirty="0"/>
              <a:t>Fertility is often considered essential to the stability of a marriage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https://www.youtube.com/watch?v=k4Vqo6GgkmI</a:t>
            </a:r>
          </a:p>
        </p:txBody>
      </p:sp>
    </p:spTree>
    <p:extLst>
      <p:ext uri="{BB962C8B-B14F-4D97-AF65-F5344CB8AC3E}">
        <p14:creationId xmlns:p14="http://schemas.microsoft.com/office/powerpoint/2010/main" val="12110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Economics of marriage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287" y="2057400"/>
            <a:ext cx="4186089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854" y="2057400"/>
            <a:ext cx="2312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about 75 percent of the societies known to anthropology,28 one or more explicit economic transactions take place before or after </a:t>
            </a:r>
            <a:r>
              <a:rPr lang="en-US" dirty="0" smtClean="0"/>
              <a:t>marriage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878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Bride-price/Bride-wealth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1823383"/>
            <a:ext cx="9872871" cy="4038600"/>
          </a:xfrm>
        </p:spPr>
        <p:txBody>
          <a:bodyPr/>
          <a:lstStyle/>
          <a:p>
            <a:r>
              <a:rPr lang="en-US" dirty="0"/>
              <a:t>Bride price refers to a situation where the groom alone, or with his family, makes a wedding payment to the bride's family in the form of livestock, money, commodities, or other valuables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361" y="2951440"/>
            <a:ext cx="4821262" cy="36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Bride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most common type of economic transaction at marriage— occurring in about 19 percent of the societies with economic transactions—requires the groom to provide bride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60" y="318360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Dowry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83830"/>
            <a:ext cx="2394679" cy="43121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dowry is a transfer of parental property, gifts or money at the marriage of a </a:t>
            </a:r>
            <a:r>
              <a:rPr lang="en-US" dirty="0" smtClean="0"/>
              <a:t>daughter.</a:t>
            </a:r>
            <a:endParaRPr lang="en-US" dirty="0"/>
          </a:p>
          <a:p>
            <a:r>
              <a:rPr lang="en-US" dirty="0" smtClean="0"/>
              <a:t>Dowry</a:t>
            </a:r>
            <a:r>
              <a:rPr lang="en-US" dirty="0"/>
              <a:t>, much less common than bride wealth, correlates with </a:t>
            </a:r>
            <a:r>
              <a:rPr lang="en-US" dirty="0" smtClean="0"/>
              <a:t>low or high </a:t>
            </a:r>
            <a:r>
              <a:rPr lang="en-US" dirty="0"/>
              <a:t>status </a:t>
            </a:r>
            <a:r>
              <a:rPr lang="en-US" dirty="0" smtClean="0"/>
              <a:t>for bride and her parents. </a:t>
            </a:r>
            <a:endParaRPr lang="en-US" dirty="0"/>
          </a:p>
          <a:p>
            <a:r>
              <a:rPr lang="en-US" dirty="0"/>
              <a:t>Fertility is often considered essential to the stability of a marriage.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337" y="1287780"/>
            <a:ext cx="5111646" cy="4122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5605" y="2669527"/>
            <a:ext cx="2236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Indirect dowry occurs in about 12 percent of </a:t>
            </a:r>
            <a:r>
              <a:rPr lang="en-US" dirty="0" smtClean="0"/>
              <a:t>societies </a:t>
            </a:r>
            <a:r>
              <a:rPr lang="en-US" dirty="0"/>
              <a:t>in which marriage involves an economic transaction. </a:t>
            </a:r>
          </a:p>
        </p:txBody>
      </p:sp>
    </p:spTree>
    <p:extLst>
      <p:ext uri="{BB962C8B-B14F-4D97-AF65-F5344CB8AC3E}">
        <p14:creationId xmlns:p14="http://schemas.microsoft.com/office/powerpoint/2010/main" val="4087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043" y="2500916"/>
            <a:ext cx="2095500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980" y="1308211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456" y="2748566"/>
            <a:ext cx="28575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4879" y="3876541"/>
            <a:ext cx="35416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</a:t>
            </a:r>
            <a:r>
              <a:rPr lang="en-US" sz="2400" dirty="0"/>
              <a:t>kind of families do you know?</a:t>
            </a:r>
          </a:p>
          <a:p>
            <a:pPr algn="ctr"/>
            <a:r>
              <a:rPr lang="en-US" sz="2400" dirty="0"/>
              <a:t>And how do they relate to the household and residence?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Marriage, family, and household are interrelated aspects of human life.</a:t>
            </a:r>
          </a:p>
          <a:p>
            <a:r>
              <a:rPr lang="en-US" dirty="0" smtClean="0"/>
              <a:t>A household can differ accordingly to the type of family.</a:t>
            </a:r>
          </a:p>
          <a:p>
            <a:r>
              <a:rPr lang="en-US" dirty="0" smtClean="0"/>
              <a:t>Marriage transaction includes such different payments as bride-price, </a:t>
            </a:r>
            <a:r>
              <a:rPr lang="en-US" dirty="0" err="1" smtClean="0"/>
              <a:t>dowery</a:t>
            </a:r>
            <a:r>
              <a:rPr lang="en-US" dirty="0" smtClean="0"/>
              <a:t>, indirect dowry and ctr.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Malinowski, B. The Argonauts of the Western Pacific, L.1922. </a:t>
            </a:r>
            <a:r>
              <a:rPr lang="en-US" dirty="0" err="1"/>
              <a:t>Ch.Kula</a:t>
            </a:r>
            <a:r>
              <a:rPr lang="en-US" dirty="0"/>
              <a:t>.</a:t>
            </a:r>
          </a:p>
          <a:p>
            <a:r>
              <a:rPr lang="en-US" dirty="0" err="1"/>
              <a:t>Enrlich</a:t>
            </a:r>
            <a:r>
              <a:rPr lang="en-US" dirty="0"/>
              <a:t>, </a:t>
            </a:r>
            <a:r>
              <a:rPr lang="en-US" dirty="0" err="1"/>
              <a:t>A.“Power</a:t>
            </a:r>
            <a:r>
              <a:rPr lang="en-US" dirty="0"/>
              <a:t>, Control and the Mother-in-Law Problem: Face-Offs in the American Nuclear Family”, An Anthropological Reader, edited by Robert </a:t>
            </a:r>
            <a:r>
              <a:rPr lang="en-US" dirty="0" err="1"/>
              <a:t>Parkin</a:t>
            </a:r>
            <a:r>
              <a:rPr lang="en-US" dirty="0"/>
              <a:t> and Linda Stone, </a:t>
            </a:r>
            <a:r>
              <a:rPr lang="en-US" dirty="0" err="1"/>
              <a:t>Malden&amp;Oxford</a:t>
            </a:r>
            <a:r>
              <a:rPr lang="en-US" dirty="0"/>
              <a:t>: Blackwell, 2004, </a:t>
            </a:r>
            <a:r>
              <a:rPr lang="en-US" dirty="0" smtClean="0"/>
              <a:t>pp.175-185</a:t>
            </a:r>
          </a:p>
          <a:p>
            <a:r>
              <a:rPr lang="en-US" dirty="0"/>
              <a:t>Read more http://www.odecanet.org/living-beyond-your-means-how-kyrgyzstans-baby-boom-produced-a-generation-of-sick-children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Seven types of family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Nuclear families: children "living with two parents who are married to one another and are each biological or adoptive parents to all children in the family,"</a:t>
            </a:r>
          </a:p>
          <a:p>
            <a:r>
              <a:rPr lang="en-US" dirty="0"/>
              <a:t>Single-parent families: children living with a single adult of either gender,</a:t>
            </a:r>
          </a:p>
          <a:p>
            <a:r>
              <a:rPr lang="en-US" dirty="0"/>
              <a:t>Unmarried biological or adoptive families: children living with two unmarried parents who are each biological/adoptive parents to all the family's children,</a:t>
            </a:r>
          </a:p>
          <a:p>
            <a:r>
              <a:rPr lang="en-US" dirty="0"/>
              <a:t>Blended families: children living with one biological/adoptive parent and that parent's spouse,</a:t>
            </a:r>
          </a:p>
          <a:p>
            <a:r>
              <a:rPr lang="en-US" dirty="0"/>
              <a:t>Cohabiting families: children living with one biological/adoptive parent and that parent's unmarried cohabiting partner,</a:t>
            </a:r>
          </a:p>
          <a:p>
            <a:r>
              <a:rPr lang="en-US" dirty="0"/>
              <a:t>Extended families: children living with one or two parents, and at least one related, non-parent adult (age 18+) such as a grandparent or adult sibling, or</a:t>
            </a:r>
          </a:p>
          <a:p>
            <a:r>
              <a:rPr lang="en-US" dirty="0"/>
              <a:t>"Other" families: children living with adults who are not their biological or adoptive parents.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3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case of the US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444" y="2319337"/>
            <a:ext cx="50577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Forms of households </a:t>
            </a:r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400"/>
              <a:t>Single-person household, one person living alone </a:t>
            </a:r>
          </a:p>
          <a:p>
            <a:pPr>
              <a:lnSpc>
                <a:spcPct val="90000"/>
              </a:lnSpc>
            </a:pPr>
            <a:r>
              <a:rPr lang="en-US" altLang="ru-RU" sz="2400"/>
              <a:t>A single-parent household, an adult living with offspring</a:t>
            </a:r>
          </a:p>
          <a:p>
            <a:pPr>
              <a:lnSpc>
                <a:spcPct val="90000"/>
              </a:lnSpc>
            </a:pPr>
            <a:r>
              <a:rPr lang="en-US" altLang="ru-RU" sz="2400"/>
              <a:t>Nuclear household, a married couple or not with or without children</a:t>
            </a:r>
          </a:p>
          <a:p>
            <a:pPr>
              <a:lnSpc>
                <a:spcPct val="90000"/>
              </a:lnSpc>
            </a:pPr>
            <a:r>
              <a:rPr lang="en-US" altLang="ru-RU" sz="2400"/>
              <a:t>Extended household includes more than one family: patrilinieal extended household and matrilinieal extended household</a:t>
            </a:r>
          </a:p>
          <a:p>
            <a:pPr>
              <a:lnSpc>
                <a:spcPct val="90000"/>
              </a:lnSpc>
            </a:pPr>
            <a:r>
              <a:rPr lang="en-US" altLang="ru-RU" sz="2400"/>
              <a:t>Collateral extended household includes sisters or brothers   </a:t>
            </a:r>
          </a:p>
          <a:p>
            <a:pPr>
              <a:lnSpc>
                <a:spcPct val="90000"/>
              </a:lnSpc>
            </a:pPr>
            <a:r>
              <a:rPr lang="en-US" altLang="ru-RU" sz="2400"/>
              <a:t>Complex household means multiple wives or multiple husbands 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4778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Households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dirty="0" smtClean="0"/>
              <a:t>Basic residential units that implement: </a:t>
            </a:r>
          </a:p>
          <a:p>
            <a:pPr eaLnBrk="1" hangingPunct="1"/>
            <a:r>
              <a:rPr lang="en-US" altLang="ru-RU" dirty="0" smtClean="0"/>
              <a:t>Economic production</a:t>
            </a:r>
          </a:p>
          <a:p>
            <a:pPr eaLnBrk="1" hangingPunct="1"/>
            <a:r>
              <a:rPr lang="en-US" altLang="ru-RU" dirty="0" smtClean="0"/>
              <a:t>Consumption</a:t>
            </a:r>
          </a:p>
          <a:p>
            <a:pPr eaLnBrk="1" hangingPunct="1"/>
            <a:r>
              <a:rPr lang="en-US" altLang="ru-RU" dirty="0" smtClean="0"/>
              <a:t>Inheritance</a:t>
            </a:r>
          </a:p>
          <a:p>
            <a:pPr eaLnBrk="1" hangingPunct="1"/>
            <a:r>
              <a:rPr lang="en-US" altLang="ru-RU" dirty="0" smtClean="0"/>
              <a:t>Child rearing</a:t>
            </a:r>
          </a:p>
          <a:p>
            <a:pPr eaLnBrk="1" hangingPunct="1"/>
            <a:r>
              <a:rPr lang="en-US" altLang="ru-RU" dirty="0" smtClean="0"/>
              <a:t>Shelter in terms of migration is the source of extending families (case of KG)</a:t>
            </a:r>
          </a:p>
        </p:txBody>
      </p:sp>
    </p:spTree>
    <p:extLst>
      <p:ext uri="{BB962C8B-B14F-4D97-AF65-F5344CB8AC3E}">
        <p14:creationId xmlns:p14="http://schemas.microsoft.com/office/powerpoint/2010/main" val="15190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income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Household income is a measure of the combined incomes of all people sharing a particular household or place of residence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includes every form of </a:t>
            </a:r>
            <a:r>
              <a:rPr lang="en-US" dirty="0" smtClean="0"/>
              <a:t>income:</a:t>
            </a:r>
          </a:p>
          <a:p>
            <a:r>
              <a:rPr lang="en-US" dirty="0" smtClean="0"/>
              <a:t> salaries </a:t>
            </a:r>
            <a:r>
              <a:rPr lang="en-US" dirty="0"/>
              <a:t>and wages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retirement income, </a:t>
            </a:r>
            <a:endParaRPr lang="en-US" dirty="0" smtClean="0"/>
          </a:p>
          <a:p>
            <a:r>
              <a:rPr lang="en-US" dirty="0" smtClean="0"/>
              <a:t>Stipend,</a:t>
            </a:r>
          </a:p>
          <a:p>
            <a:r>
              <a:rPr lang="en-US" dirty="0" smtClean="0"/>
              <a:t>Ill-benefits,</a:t>
            </a:r>
            <a:endParaRPr lang="en-US" dirty="0" smtClean="0"/>
          </a:p>
          <a:p>
            <a:r>
              <a:rPr lang="en-US" dirty="0" smtClean="0"/>
              <a:t>Pensions,</a:t>
            </a:r>
            <a:endParaRPr lang="en-US" dirty="0" smtClean="0"/>
          </a:p>
          <a:p>
            <a:r>
              <a:rPr lang="en-US" dirty="0" smtClean="0"/>
              <a:t>Investments.</a:t>
            </a:r>
            <a:endParaRPr lang="en-US" dirty="0"/>
          </a:p>
          <a:p>
            <a:r>
              <a:rPr lang="en-US" dirty="0"/>
              <a:t>Average household income can be used as an indicator </a:t>
            </a:r>
            <a:r>
              <a:rPr lang="en-US" dirty="0" smtClean="0"/>
              <a:t>of </a:t>
            </a:r>
            <a:r>
              <a:rPr lang="en-US" dirty="0"/>
              <a:t>the monetary well-being of a country's citizens. Mean or median net household income, after taxes and mandatory contributions, </a:t>
            </a:r>
            <a:r>
              <a:rPr lang="en-US" dirty="0" smtClean="0"/>
              <a:t>is </a:t>
            </a:r>
            <a:r>
              <a:rPr lang="en-US" dirty="0"/>
              <a:t>good </a:t>
            </a:r>
            <a:r>
              <a:rPr lang="en-US" dirty="0" smtClean="0"/>
              <a:t>indicator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standard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living.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" y="1101777"/>
            <a:ext cx="5721350" cy="5751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84" y="1096780"/>
            <a:ext cx="6475222" cy="5756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8308" y="314793"/>
            <a:ext cx="691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What is the global </a:t>
            </a:r>
            <a:r>
              <a:rPr lang="en-US" sz="2800" dirty="0"/>
              <a:t>economic </a:t>
            </a:r>
            <a:r>
              <a:rPr lang="en-US" sz="2800" dirty="0" smtClean="0"/>
              <a:t>inequality???.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53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Household income in Central Asia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0465" y="2227897"/>
            <a:ext cx="5379179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3" y="196596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48</TotalTime>
  <Words>1141</Words>
  <Application>Microsoft Office PowerPoint</Application>
  <PresentationFormat>Widescreen</PresentationFormat>
  <Paragraphs>122</Paragraphs>
  <Slides>21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Nunito</vt:lpstr>
      <vt:lpstr>Tahoma</vt:lpstr>
      <vt:lpstr>Times New Roman</vt:lpstr>
      <vt:lpstr>Wingdings</vt:lpstr>
      <vt:lpstr>Базис</vt:lpstr>
      <vt:lpstr>Economics of Family and Kinship: Household, Residence </vt:lpstr>
      <vt:lpstr>PowerPoint Presentation</vt:lpstr>
      <vt:lpstr>Seven types of family </vt:lpstr>
      <vt:lpstr>The case of the US</vt:lpstr>
      <vt:lpstr>Forms of households </vt:lpstr>
      <vt:lpstr>Households</vt:lpstr>
      <vt:lpstr>Household income </vt:lpstr>
      <vt:lpstr>PowerPoint Presentation</vt:lpstr>
      <vt:lpstr>Household income in Central Asia </vt:lpstr>
      <vt:lpstr>The causes of malnutrition and unsatisfactory households in KG</vt:lpstr>
      <vt:lpstr>Living cost in KG of 2021 </vt:lpstr>
      <vt:lpstr>PowerPoint Presentation</vt:lpstr>
      <vt:lpstr>Family household organization </vt:lpstr>
      <vt:lpstr>Polyandrous families </vt:lpstr>
      <vt:lpstr>Cultural and traditional forms of economy of family and kinship</vt:lpstr>
      <vt:lpstr>Economics of marriage </vt:lpstr>
      <vt:lpstr>Bride-price/Bride-wealth  </vt:lpstr>
      <vt:lpstr>Bride service </vt:lpstr>
      <vt:lpstr>Dowry </vt:lpstr>
      <vt:lpstr>Conclusion</vt:lpstr>
      <vt:lpstr>Reference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Cholpon Turdalieva</dc:creator>
  <cp:lastModifiedBy>Cholpon Turdalieva</cp:lastModifiedBy>
  <cp:revision>20</cp:revision>
  <dcterms:created xsi:type="dcterms:W3CDTF">2018-04-05T04:06:50Z</dcterms:created>
  <dcterms:modified xsi:type="dcterms:W3CDTF">2023-03-13T08:05:41Z</dcterms:modified>
</cp:coreProperties>
</file>