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7" r:id="rId4"/>
    <p:sldId id="288" r:id="rId5"/>
    <p:sldId id="289" r:id="rId6"/>
    <p:sldId id="290" r:id="rId7"/>
    <p:sldId id="261" r:id="rId8"/>
    <p:sldId id="264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279" r:id="rId24"/>
    <p:sldId id="258" r:id="rId25"/>
    <p:sldId id="260" r:id="rId26"/>
    <p:sldId id="25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1BBE5-55A1-41DB-91DE-788B22A27958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C9DB-1BA2-4B4A-89C0-EC4BC32E7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2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1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2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8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2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1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4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Household Allocation of Microfinance Loans In Kyrgyzstan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Professor </a:t>
            </a:r>
            <a:r>
              <a:rPr lang="en-US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Zarylbek</a:t>
            </a:r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I. </a:t>
            </a:r>
            <a:r>
              <a:rPr lang="en-US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Kudabaev</a:t>
            </a:r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,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Economics Department (AUCA),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      Research is conducted in collaboration with colleagues     from the University of Georgia (USA) and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Purdue University (USA)</a:t>
            </a:r>
            <a:endParaRPr lang="en-US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4769184"/>
            <a:ext cx="2438400" cy="1056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4876801"/>
            <a:ext cx="3124200" cy="105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029199"/>
            <a:ext cx="2057400" cy="68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910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Data: Dependent </a:t>
            </a:r>
            <a:r>
              <a:rPr lang="en-US" dirty="0" smtClean="0"/>
              <a:t>Variables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smtClean="0"/>
              <a:t>Purposes </a:t>
            </a:r>
            <a:r>
              <a:rPr lang="en-US" sz="3100" dirty="0"/>
              <a:t>of Microfinance Loans in Kyrgyzstan, 2006-2010.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Variable </a:t>
            </a:r>
            <a:r>
              <a:rPr lang="en-US" dirty="0"/>
              <a:t>Name 	</a:t>
            </a:r>
            <a:r>
              <a:rPr lang="en-US" dirty="0" smtClean="0"/>
              <a:t>        Mean                 Standard </a:t>
            </a:r>
            <a:r>
              <a:rPr lang="en-US" dirty="0"/>
              <a:t>Deviation 	</a:t>
            </a:r>
          </a:p>
          <a:p>
            <a:pPr marL="0" indent="0">
              <a:buNone/>
            </a:pPr>
            <a:r>
              <a:rPr lang="en-US" dirty="0" smtClean="0"/>
              <a:t>    Food </a:t>
            </a:r>
            <a:r>
              <a:rPr lang="en-US" dirty="0"/>
              <a:t>Products 	</a:t>
            </a:r>
            <a:r>
              <a:rPr lang="en-US" dirty="0" smtClean="0"/>
              <a:t>        0.46 </a:t>
            </a:r>
            <a:r>
              <a:rPr lang="en-US" dirty="0"/>
              <a:t>	</a:t>
            </a:r>
            <a:r>
              <a:rPr lang="en-US" dirty="0" smtClean="0"/>
              <a:t>                              0.5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Start </a:t>
            </a:r>
            <a:r>
              <a:rPr lang="en-US" dirty="0"/>
              <a:t>a Business 	</a:t>
            </a:r>
            <a:r>
              <a:rPr lang="en-US" dirty="0" smtClean="0"/>
              <a:t>        0.26 </a:t>
            </a:r>
            <a:r>
              <a:rPr lang="en-US" dirty="0"/>
              <a:t>	</a:t>
            </a:r>
            <a:r>
              <a:rPr lang="en-US" dirty="0" smtClean="0"/>
              <a:t>                              0.44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Agricultural </a:t>
            </a:r>
            <a:r>
              <a:rPr lang="en-US" dirty="0"/>
              <a:t>Needs </a:t>
            </a:r>
            <a:r>
              <a:rPr lang="en-US" dirty="0" smtClean="0"/>
              <a:t>             0.29 </a:t>
            </a:r>
            <a:r>
              <a:rPr lang="en-US" dirty="0"/>
              <a:t>	</a:t>
            </a:r>
            <a:r>
              <a:rPr lang="en-US" dirty="0" smtClean="0"/>
              <a:t>                              0.46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Other </a:t>
            </a:r>
            <a:r>
              <a:rPr lang="en-US" dirty="0"/>
              <a:t>Purchases: 	</a:t>
            </a:r>
            <a:r>
              <a:rPr lang="en-US" dirty="0" smtClean="0"/>
              <a:t>        0.31 </a:t>
            </a:r>
            <a:r>
              <a:rPr lang="en-US" dirty="0"/>
              <a:t>	</a:t>
            </a:r>
            <a:r>
              <a:rPr lang="en-US" dirty="0" smtClean="0"/>
              <a:t>                              0.46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Household Expenses          0.08 </a:t>
            </a:r>
            <a:r>
              <a:rPr lang="en-US" dirty="0"/>
              <a:t>	</a:t>
            </a:r>
            <a:r>
              <a:rPr lang="en-US" dirty="0" smtClean="0"/>
              <a:t>                              0.27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Healthcare Expenses          0.04 </a:t>
            </a:r>
            <a:r>
              <a:rPr lang="en-US" dirty="0"/>
              <a:t>	</a:t>
            </a:r>
            <a:r>
              <a:rPr lang="en-US" dirty="0" smtClean="0"/>
              <a:t>                              0.19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Educational </a:t>
            </a:r>
            <a:r>
              <a:rPr lang="en-US" dirty="0"/>
              <a:t>Expenses </a:t>
            </a:r>
            <a:r>
              <a:rPr lang="en-US" dirty="0" smtClean="0"/>
              <a:t>        0.05 </a:t>
            </a:r>
            <a:r>
              <a:rPr lang="en-US" dirty="0"/>
              <a:t>	</a:t>
            </a:r>
            <a:r>
              <a:rPr lang="en-US" dirty="0" smtClean="0"/>
              <a:t>                              0.22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Miscellaneous </a:t>
            </a:r>
            <a:r>
              <a:rPr lang="en-US" dirty="0"/>
              <a:t>Expenses </a:t>
            </a:r>
            <a:r>
              <a:rPr lang="en-US" dirty="0" smtClean="0"/>
              <a:t>   0.17 </a:t>
            </a:r>
            <a:r>
              <a:rPr lang="en-US" dirty="0"/>
              <a:t>	</a:t>
            </a:r>
            <a:r>
              <a:rPr lang="en-US" dirty="0" smtClean="0"/>
              <a:t>                              0.38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ranking of the household’s choices generates some    concerns about the use of microfinance in Kyrgyzstan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Data: Independent </a:t>
            </a:r>
            <a:r>
              <a:rPr lang="en-US" sz="2800" dirty="0" smtClean="0"/>
              <a:t>Variables. </a:t>
            </a:r>
            <a:br>
              <a:rPr lang="en-US" sz="2800" dirty="0" smtClean="0"/>
            </a:br>
            <a:r>
              <a:rPr lang="en-US" sz="2000" dirty="0" smtClean="0"/>
              <a:t>Household </a:t>
            </a:r>
            <a:r>
              <a:rPr lang="en-US" sz="2000" dirty="0"/>
              <a:t>Characteristics of Microfinance Borrowers in Kyrgyzstan. </a:t>
            </a:r>
            <a:r>
              <a:rPr lang="en-US" sz="2800" dirty="0"/>
              <a:t>	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 smtClean="0"/>
              <a:t>Variable </a:t>
            </a:r>
            <a:r>
              <a:rPr lang="en-US" dirty="0"/>
              <a:t>Name 	</a:t>
            </a:r>
            <a:r>
              <a:rPr lang="en-US" dirty="0" smtClean="0"/>
              <a:t>                                                        Mean </a:t>
            </a:r>
            <a:r>
              <a:rPr lang="en-US" dirty="0"/>
              <a:t>	Standard Deviation 	</a:t>
            </a:r>
          </a:p>
          <a:p>
            <a:r>
              <a:rPr lang="en-US" dirty="0"/>
              <a:t>Gender (1=female) 	</a:t>
            </a:r>
            <a:r>
              <a:rPr lang="en-US" dirty="0" smtClean="0"/>
              <a:t>                                        0.28 </a:t>
            </a:r>
            <a:r>
              <a:rPr lang="en-US" dirty="0"/>
              <a:t>	</a:t>
            </a:r>
            <a:r>
              <a:rPr lang="en-US" dirty="0" smtClean="0"/>
              <a:t>             0.45 </a:t>
            </a:r>
            <a:r>
              <a:rPr lang="en-US" dirty="0"/>
              <a:t>	</a:t>
            </a:r>
          </a:p>
          <a:p>
            <a:r>
              <a:rPr lang="en-US" dirty="0"/>
              <a:t>Age (years) 	</a:t>
            </a:r>
            <a:r>
              <a:rPr lang="en-US" dirty="0" smtClean="0"/>
              <a:t>                                                          48.18 </a:t>
            </a:r>
            <a:r>
              <a:rPr lang="en-US" dirty="0"/>
              <a:t>	</a:t>
            </a:r>
            <a:r>
              <a:rPr lang="en-US" dirty="0" smtClean="0"/>
              <a:t>             10.62 </a:t>
            </a:r>
            <a:r>
              <a:rPr lang="en-US" dirty="0"/>
              <a:t>	</a:t>
            </a:r>
          </a:p>
          <a:p>
            <a:r>
              <a:rPr lang="en-US" dirty="0"/>
              <a:t>Family Members 	</a:t>
            </a:r>
            <a:r>
              <a:rPr lang="en-US" dirty="0" smtClean="0"/>
              <a:t>                                        4.4 </a:t>
            </a:r>
            <a:r>
              <a:rPr lang="en-US" dirty="0"/>
              <a:t>	</a:t>
            </a:r>
            <a:r>
              <a:rPr lang="en-US" dirty="0" smtClean="0"/>
              <a:t>             1.56 </a:t>
            </a:r>
            <a:r>
              <a:rPr lang="en-US" dirty="0"/>
              <a:t>	</a:t>
            </a:r>
          </a:p>
          <a:p>
            <a:r>
              <a:rPr lang="en-US" dirty="0"/>
              <a:t>Education (years) 	</a:t>
            </a:r>
            <a:r>
              <a:rPr lang="en-US" dirty="0" smtClean="0"/>
              <a:t>                                        10.6 </a:t>
            </a:r>
            <a:r>
              <a:rPr lang="en-US" dirty="0"/>
              <a:t>	</a:t>
            </a:r>
            <a:r>
              <a:rPr lang="en-US" dirty="0" smtClean="0"/>
              <a:t>             2.64 </a:t>
            </a:r>
            <a:r>
              <a:rPr lang="en-US" dirty="0"/>
              <a:t>	</a:t>
            </a:r>
          </a:p>
          <a:p>
            <a:r>
              <a:rPr lang="en-US" dirty="0"/>
              <a:t>Residence (1 = rural ) 	</a:t>
            </a:r>
            <a:r>
              <a:rPr lang="en-US" dirty="0" smtClean="0"/>
              <a:t>                                        0.73                 0.44 </a:t>
            </a:r>
            <a:r>
              <a:rPr lang="en-US" dirty="0"/>
              <a:t>	</a:t>
            </a:r>
          </a:p>
          <a:p>
            <a:r>
              <a:rPr lang="en-US" dirty="0"/>
              <a:t>Off-farm Income (real dollar) </a:t>
            </a:r>
            <a:r>
              <a:rPr lang="en-US" dirty="0" smtClean="0"/>
              <a:t>                                </a:t>
            </a:r>
            <a:r>
              <a:rPr lang="en-US" dirty="0"/>
              <a:t> </a:t>
            </a:r>
            <a:r>
              <a:rPr lang="en-US" dirty="0" smtClean="0"/>
              <a:t> 528 </a:t>
            </a:r>
            <a:r>
              <a:rPr lang="en-US" dirty="0"/>
              <a:t>	</a:t>
            </a:r>
            <a:r>
              <a:rPr lang="en-US" dirty="0" smtClean="0"/>
              <a:t>             602 </a:t>
            </a:r>
            <a:r>
              <a:rPr lang="en-US" dirty="0"/>
              <a:t>	</a:t>
            </a:r>
          </a:p>
          <a:p>
            <a:r>
              <a:rPr lang="en-US" dirty="0"/>
              <a:t>Livestock (1= if own livestock) </a:t>
            </a:r>
            <a:r>
              <a:rPr lang="en-US" dirty="0" smtClean="0"/>
              <a:t>                                 0.58 </a:t>
            </a:r>
            <a:r>
              <a:rPr lang="en-US" dirty="0"/>
              <a:t>	</a:t>
            </a:r>
            <a:r>
              <a:rPr lang="en-US" dirty="0" smtClean="0"/>
              <a:t>             0.49 </a:t>
            </a:r>
            <a:r>
              <a:rPr lang="en-US" dirty="0"/>
              <a:t>	</a:t>
            </a:r>
          </a:p>
          <a:p>
            <a:r>
              <a:rPr lang="en-US" dirty="0"/>
              <a:t>Land (1 = if own arable Land) 	</a:t>
            </a:r>
            <a:r>
              <a:rPr lang="en-US" dirty="0" smtClean="0"/>
              <a:t>                       0.55 </a:t>
            </a:r>
            <a:r>
              <a:rPr lang="en-US" dirty="0"/>
              <a:t>	</a:t>
            </a:r>
            <a:r>
              <a:rPr lang="en-US" dirty="0" smtClean="0"/>
              <a:t>             0.5 </a:t>
            </a:r>
            <a:r>
              <a:rPr lang="en-US" dirty="0"/>
              <a:t>	</a:t>
            </a:r>
          </a:p>
          <a:p>
            <a:r>
              <a:rPr lang="en-US" dirty="0"/>
              <a:t>Food Storage (1 = if own refrigerator) 	</a:t>
            </a:r>
            <a:r>
              <a:rPr lang="en-US" dirty="0" smtClean="0"/>
              <a:t>      0.61 </a:t>
            </a:r>
            <a:r>
              <a:rPr lang="en-US" dirty="0"/>
              <a:t>	</a:t>
            </a:r>
            <a:r>
              <a:rPr lang="en-US" dirty="0" smtClean="0"/>
              <a:t>             0.49 </a:t>
            </a:r>
            <a:r>
              <a:rPr lang="en-US" dirty="0"/>
              <a:t>	</a:t>
            </a:r>
          </a:p>
          <a:p>
            <a:r>
              <a:rPr lang="en-US" dirty="0"/>
              <a:t>Textile (1 = if own textile durables) 	</a:t>
            </a:r>
            <a:r>
              <a:rPr lang="en-US" dirty="0" smtClean="0"/>
              <a:t>                       0.61 </a:t>
            </a:r>
            <a:r>
              <a:rPr lang="en-US" dirty="0"/>
              <a:t>	</a:t>
            </a:r>
            <a:r>
              <a:rPr lang="en-US" dirty="0" smtClean="0"/>
              <a:t>              0.49 </a:t>
            </a:r>
            <a:r>
              <a:rPr lang="en-US" dirty="0"/>
              <a:t>	</a:t>
            </a:r>
          </a:p>
          <a:p>
            <a:r>
              <a:rPr lang="en-US" dirty="0"/>
              <a:t>Mobile Phone (1 = if own mobile phone) 	</a:t>
            </a:r>
            <a:r>
              <a:rPr lang="en-US" dirty="0" smtClean="0"/>
              <a:t>     0.63 </a:t>
            </a:r>
            <a:r>
              <a:rPr lang="en-US" dirty="0"/>
              <a:t>	</a:t>
            </a:r>
            <a:r>
              <a:rPr lang="en-US" dirty="0" smtClean="0"/>
              <a:t>             0.48 </a:t>
            </a:r>
            <a:r>
              <a:rPr lang="en-US" dirty="0"/>
              <a:t>	</a:t>
            </a:r>
          </a:p>
          <a:p>
            <a:r>
              <a:rPr lang="en-US" dirty="0"/>
              <a:t>Transportation (1 = if own transportation) </a:t>
            </a:r>
            <a:r>
              <a:rPr lang="en-US" dirty="0" smtClean="0"/>
              <a:t>           0.28 </a:t>
            </a:r>
            <a:r>
              <a:rPr lang="en-US" dirty="0"/>
              <a:t>	</a:t>
            </a:r>
            <a:r>
              <a:rPr lang="en-US" dirty="0" smtClean="0"/>
              <a:t>             0.45 </a:t>
            </a:r>
            <a:r>
              <a:rPr lang="en-US" dirty="0"/>
              <a:t>	</a:t>
            </a:r>
          </a:p>
          <a:p>
            <a:r>
              <a:rPr lang="en-US" dirty="0"/>
              <a:t>Hot Water (1 = if house has hot water supply) </a:t>
            </a:r>
            <a:r>
              <a:rPr lang="en-US" dirty="0" smtClean="0"/>
              <a:t>    0.14 </a:t>
            </a:r>
            <a:r>
              <a:rPr lang="en-US" dirty="0"/>
              <a:t>	</a:t>
            </a:r>
            <a:r>
              <a:rPr lang="en-US" dirty="0" smtClean="0"/>
              <a:t>             0.34 </a:t>
            </a:r>
            <a:r>
              <a:rPr lang="en-US" dirty="0"/>
              <a:t>	</a:t>
            </a:r>
          </a:p>
          <a:p>
            <a:r>
              <a:rPr lang="en-US" dirty="0"/>
              <a:t>Sanitation (1 = if house has sanitation facilities</a:t>
            </a:r>
            <a:r>
              <a:rPr lang="en-US" dirty="0" smtClean="0"/>
              <a:t>)  0.33 </a:t>
            </a:r>
            <a:r>
              <a:rPr lang="en-US" dirty="0"/>
              <a:t>	</a:t>
            </a:r>
            <a:r>
              <a:rPr lang="en-US" dirty="0" smtClean="0"/>
              <a:t>             0.47 </a:t>
            </a:r>
            <a:r>
              <a:rPr lang="en-US" dirty="0"/>
              <a:t>	</a:t>
            </a:r>
          </a:p>
          <a:p>
            <a:r>
              <a:rPr lang="en-US" dirty="0" err="1"/>
              <a:t>Naryn</a:t>
            </a:r>
            <a:r>
              <a:rPr lang="en-US" dirty="0"/>
              <a:t> (1 = if </a:t>
            </a:r>
            <a:r>
              <a:rPr lang="en-US" dirty="0" err="1"/>
              <a:t>Naryn</a:t>
            </a:r>
            <a:r>
              <a:rPr lang="en-US" dirty="0"/>
              <a:t> district) 	</a:t>
            </a:r>
            <a:r>
              <a:rPr lang="en-US" dirty="0" smtClean="0"/>
              <a:t>                       0.56 </a:t>
            </a:r>
            <a:r>
              <a:rPr lang="en-US" dirty="0"/>
              <a:t>	</a:t>
            </a:r>
            <a:r>
              <a:rPr lang="en-US" dirty="0" smtClean="0"/>
              <a:t>             0.5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4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Econometric Approach and Hypothesis: Analytical Strategy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general, credit constrained households allocate scarce funds among different choices subject to their opportunity costs (</a:t>
            </a:r>
            <a:r>
              <a:rPr lang="en-US" dirty="0" err="1"/>
              <a:t>Karlan</a:t>
            </a:r>
            <a:r>
              <a:rPr lang="en-US" dirty="0"/>
              <a:t> and Goldberg, 2011).</a:t>
            </a:r>
          </a:p>
          <a:p>
            <a:r>
              <a:rPr lang="en-US" dirty="0" smtClean="0"/>
              <a:t>Some </a:t>
            </a:r>
            <a:r>
              <a:rPr lang="en-US" dirty="0"/>
              <a:t>of these choices, including capital investment or financing an emergency, can have high initial costs, which precludes the use of the loan for other choices.</a:t>
            </a:r>
          </a:p>
          <a:p>
            <a:r>
              <a:rPr lang="en-US" dirty="0" smtClean="0"/>
              <a:t>It </a:t>
            </a:r>
            <a:r>
              <a:rPr lang="en-US" dirty="0"/>
              <a:t>is then reasonable to assume that the choices are interdependent. If the choices are interdependent, the error terms will be correlated among choices.</a:t>
            </a:r>
          </a:p>
          <a:p>
            <a:r>
              <a:rPr lang="en-US" dirty="0" smtClean="0"/>
              <a:t>Defining </a:t>
            </a:r>
            <a:r>
              <a:rPr lang="en-US" dirty="0" err="1"/>
              <a:t>univariate</a:t>
            </a:r>
            <a:r>
              <a:rPr lang="en-US" dirty="0"/>
              <a:t> models for each choice provides consistent estimates of the coefficients, but incorrect standard errors</a:t>
            </a:r>
          </a:p>
          <a:p>
            <a:r>
              <a:rPr lang="en-US" dirty="0" smtClean="0"/>
              <a:t>A </a:t>
            </a:r>
            <a:r>
              <a:rPr lang="en-US" dirty="0"/>
              <a:t>multivariate model yielding efficient errors is preferred</a:t>
            </a:r>
          </a:p>
        </p:txBody>
      </p:sp>
    </p:spTree>
    <p:extLst>
      <p:ext uri="{BB962C8B-B14F-4D97-AF65-F5344CB8AC3E}">
        <p14:creationId xmlns:p14="http://schemas.microsoft.com/office/powerpoint/2010/main" val="398318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Econometric Approach and Hypothesis: Analytical Strategy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particular, the choice among different uses of the microfinance loan is not exclusive where more than one choice is possible:</a:t>
            </a:r>
          </a:p>
          <a:p>
            <a:r>
              <a:rPr lang="en-US" dirty="0" smtClean="0"/>
              <a:t>72</a:t>
            </a:r>
            <a:r>
              <a:rPr lang="en-US" dirty="0"/>
              <a:t>% of the loans were used for one purpose,</a:t>
            </a:r>
          </a:p>
          <a:p>
            <a:r>
              <a:rPr lang="en-US" dirty="0" smtClean="0"/>
              <a:t>21</a:t>
            </a:r>
            <a:r>
              <a:rPr lang="en-US" dirty="0"/>
              <a:t>% for two,</a:t>
            </a:r>
          </a:p>
          <a:p>
            <a:r>
              <a:rPr lang="en-US" dirty="0" smtClean="0"/>
              <a:t>6</a:t>
            </a:r>
            <a:r>
              <a:rPr lang="en-US" dirty="0"/>
              <a:t>% for three, and</a:t>
            </a:r>
          </a:p>
          <a:p>
            <a:r>
              <a:rPr lang="en-US" dirty="0" smtClean="0"/>
              <a:t>1</a:t>
            </a:r>
            <a:r>
              <a:rPr lang="en-US" dirty="0"/>
              <a:t>% for four or five purposes.</a:t>
            </a:r>
          </a:p>
          <a:p>
            <a:r>
              <a:rPr lang="en-US" dirty="0" smtClean="0"/>
              <a:t>This </a:t>
            </a:r>
            <a:r>
              <a:rPr lang="en-US" dirty="0"/>
              <a:t>identifies the model as a multivariate </a:t>
            </a:r>
            <a:r>
              <a:rPr lang="en-US" dirty="0" err="1"/>
              <a:t>Probit</a:t>
            </a:r>
            <a:r>
              <a:rPr lang="en-US" dirty="0"/>
              <a:t> model (Li et al. 2005; </a:t>
            </a:r>
            <a:r>
              <a:rPr lang="en-US" dirty="0" err="1"/>
              <a:t>Hanssens</a:t>
            </a:r>
            <a:r>
              <a:rPr lang="en-US" dirty="0"/>
              <a:t> et al. 2012).</a:t>
            </a:r>
          </a:p>
          <a:p>
            <a:r>
              <a:rPr lang="en-US" dirty="0" smtClean="0"/>
              <a:t>The </a:t>
            </a:r>
            <a:r>
              <a:rPr lang="en-US" dirty="0"/>
              <a:t>error term is assumed to follow a multivariate standard normal distribution.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6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Econometric Approach and Hypothesis: Analytical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Given the normality assumption, the model is estimated with maximum likelihood estimation.</a:t>
            </a:r>
          </a:p>
          <a:p>
            <a:r>
              <a:rPr lang="en-US" dirty="0" smtClean="0"/>
              <a:t>The </a:t>
            </a:r>
            <a:r>
              <a:rPr lang="en-US" dirty="0"/>
              <a:t>likelihood function is estimated with the </a:t>
            </a:r>
            <a:r>
              <a:rPr lang="en-US" dirty="0" err="1"/>
              <a:t>Geweke</a:t>
            </a:r>
            <a:r>
              <a:rPr lang="en-US" dirty="0"/>
              <a:t>-</a:t>
            </a:r>
            <a:r>
              <a:rPr lang="en-US" dirty="0" err="1"/>
              <a:t>Hajivassiliou</a:t>
            </a:r>
            <a:r>
              <a:rPr lang="en-US" dirty="0"/>
              <a:t>-Keane (GHK) smooth recursive simulator.</a:t>
            </a:r>
          </a:p>
          <a:p>
            <a:r>
              <a:rPr lang="en-US" dirty="0" smtClean="0"/>
              <a:t>The </a:t>
            </a:r>
            <a:r>
              <a:rPr lang="en-US" dirty="0"/>
              <a:t>GHK integrals are evaluated by averaging over R draws from truncated normal distributions .</a:t>
            </a:r>
          </a:p>
          <a:p>
            <a:r>
              <a:rPr lang="en-US" dirty="0" smtClean="0"/>
              <a:t>With </a:t>
            </a:r>
            <a:r>
              <a:rPr lang="en-US" dirty="0"/>
              <a:t>a small sample size, R should be at least as large as the sample size.</a:t>
            </a:r>
          </a:p>
          <a:p>
            <a:r>
              <a:rPr lang="en-US" dirty="0" smtClean="0"/>
              <a:t>The </a:t>
            </a:r>
            <a:r>
              <a:rPr lang="en-US" dirty="0"/>
              <a:t>estimation was be based on 1000 draws for 608 observations.</a:t>
            </a:r>
          </a:p>
        </p:txBody>
      </p:sp>
    </p:spTree>
    <p:extLst>
      <p:ext uri="{BB962C8B-B14F-4D97-AF65-F5344CB8AC3E}">
        <p14:creationId xmlns:p14="http://schemas.microsoft.com/office/powerpoint/2010/main" val="3489947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Econometric </a:t>
            </a:r>
            <a:r>
              <a:rPr lang="en-US" sz="3200" dirty="0"/>
              <a:t>Approach and Hypothesis: Analytical Strategy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objective of this study is to estimate which factors affect the probability of borrowers to use their loan(s) for different </a:t>
            </a:r>
            <a:r>
              <a:rPr lang="en-US" dirty="0" smtClean="0"/>
              <a:t>purposes.</a:t>
            </a:r>
          </a:p>
          <a:p>
            <a:pPr marL="0" indent="0">
              <a:buNone/>
            </a:pPr>
            <a:r>
              <a:rPr lang="en-US" dirty="0" smtClean="0"/>
              <a:t>  This </a:t>
            </a:r>
            <a:r>
              <a:rPr lang="en-US" dirty="0"/>
              <a:t>evidence can be revealed by estimating the </a:t>
            </a:r>
            <a:r>
              <a:rPr lang="en-US" dirty="0" smtClean="0"/>
              <a:t>    marginal </a:t>
            </a:r>
            <a:r>
              <a:rPr lang="en-US" dirty="0"/>
              <a:t>effects of the unconditional probabilities.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Specifically</a:t>
            </a:r>
            <a:r>
              <a:rPr lang="en-US" dirty="0"/>
              <a:t>, given unconditional mean functions are </a:t>
            </a:r>
            <a:r>
              <a:rPr lang="en-US" dirty="0" err="1"/>
              <a:t>univariate</a:t>
            </a:r>
            <a:r>
              <a:rPr lang="en-US" dirty="0"/>
              <a:t> probabilities, their average partial effects (APEs) are estimated likewise to the </a:t>
            </a:r>
            <a:r>
              <a:rPr lang="en-US" dirty="0" err="1"/>
              <a:t>univariate</a:t>
            </a:r>
            <a:r>
              <a:rPr lang="en-US" dirty="0"/>
              <a:t> case.</a:t>
            </a:r>
          </a:p>
          <a:p>
            <a:r>
              <a:rPr lang="en-US" dirty="0" err="1" smtClean="0"/>
              <a:t>Heteroskedasticity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Standard </a:t>
            </a:r>
            <a:r>
              <a:rPr lang="en-US" dirty="0"/>
              <a:t>errors of the APEs estimated by the delta method from the cluster-robust standard errors with clusters defined at the household</a:t>
            </a:r>
          </a:p>
        </p:txBody>
      </p:sp>
    </p:spTree>
    <p:extLst>
      <p:ext uri="{BB962C8B-B14F-4D97-AF65-F5344CB8AC3E}">
        <p14:creationId xmlns:p14="http://schemas.microsoft.com/office/powerpoint/2010/main" val="105733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Econometric Approach and Hypothesis: Model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Limited observations resulted in aggregating loan categories.</a:t>
            </a:r>
          </a:p>
          <a:p>
            <a:r>
              <a:rPr lang="en-US" dirty="0" smtClean="0"/>
              <a:t>This </a:t>
            </a:r>
            <a:r>
              <a:rPr lang="en-US" dirty="0"/>
              <a:t>defines a system of four equations: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equation above has a fixed group of independent variables </a:t>
            </a:r>
            <a:r>
              <a:rPr lang="en-US" dirty="0" smtClean="0">
                <a:latin typeface="Trebuchet MS"/>
              </a:rPr>
              <a:t>(</a:t>
            </a:r>
            <a:r>
              <a:rPr lang="en-US" dirty="0">
                <a:latin typeface="Cambria Math"/>
              </a:rPr>
              <a:t>𝑿</a:t>
            </a:r>
            <a:r>
              <a:rPr lang="en-US" sz="2000" dirty="0">
                <a:latin typeface="Cambria Math"/>
              </a:rPr>
              <a:t>𝟎</a:t>
            </a:r>
            <a:r>
              <a:rPr lang="en-US" dirty="0">
                <a:latin typeface="Trebuchet MS"/>
              </a:rPr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variables are gender, age, family size, education, residence, off-farm income, the </a:t>
            </a:r>
            <a:r>
              <a:rPr lang="en-US" dirty="0" err="1" smtClean="0"/>
              <a:t>Naryn</a:t>
            </a:r>
            <a:r>
              <a:rPr lang="en-US" dirty="0" smtClean="0"/>
              <a:t> </a:t>
            </a:r>
            <a:r>
              <a:rPr lang="en-US" dirty="0"/>
              <a:t>district, and the ownership of mobile phones.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6935789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633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Econometric Approach and Hypothesis</a:t>
            </a:r>
            <a:br>
              <a:rPr lang="en-US" sz="3600" dirty="0"/>
            </a:br>
            <a:r>
              <a:rPr lang="en-US" sz="3600" dirty="0"/>
              <a:t>Model Specification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Binary explanatory variables specific to each equation represent the household’s resource endowment.</a:t>
                </a:r>
              </a:p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 smtClean="0"/>
                  <a:t>  , </a:t>
                </a:r>
                <a:r>
                  <a:rPr lang="en-US" dirty="0"/>
                  <a:t>this corresponds to: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To </a:t>
                </a:r>
                <a:r>
                  <a:rPr lang="en-US" dirty="0"/>
                  <a:t>avoid reverse causation, the variables above, as well as the off-farm income and the ownership of mobile phone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were lagged by one year.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4551"/>
            <a:ext cx="5946775" cy="190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337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Lag Mobile </a:t>
            </a:r>
            <a:r>
              <a:rPr lang="en-US" sz="2800" b="1" dirty="0" smtClean="0"/>
              <a:t>phone.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600" dirty="0" smtClean="0"/>
              <a:t>Average </a:t>
            </a:r>
            <a:r>
              <a:rPr lang="en-US" sz="2600" dirty="0"/>
              <a:t>Partial Effects (multiplied by 100)</a:t>
            </a:r>
          </a:p>
          <a:p>
            <a:pPr marL="0" indent="0">
              <a:buNone/>
            </a:pPr>
            <a:r>
              <a:rPr lang="en-US" sz="2600" dirty="0" smtClean="0"/>
              <a:t>                                 Loan </a:t>
            </a:r>
            <a:r>
              <a:rPr lang="en-US" sz="2600" dirty="0"/>
              <a:t>Purpose</a:t>
            </a:r>
          </a:p>
          <a:p>
            <a:pPr marL="0" indent="0">
              <a:buNone/>
            </a:pPr>
            <a:r>
              <a:rPr lang="en-US" sz="2600" dirty="0" smtClean="0"/>
              <a:t>    Food </a:t>
            </a:r>
            <a:r>
              <a:rPr lang="en-US" sz="2600" dirty="0"/>
              <a:t>Products 	Start Business 	Ag Needs 	Other 	</a:t>
            </a:r>
          </a:p>
          <a:p>
            <a:pPr marL="0" indent="0">
              <a:buNone/>
            </a:pPr>
            <a:r>
              <a:rPr lang="en-US" sz="2600" dirty="0" smtClean="0"/>
              <a:t>       −</a:t>
            </a:r>
            <a:r>
              <a:rPr lang="en-US" sz="2600" dirty="0"/>
              <a:t>10.70* 	</a:t>
            </a:r>
            <a:r>
              <a:rPr lang="en-US" sz="2600" dirty="0" smtClean="0"/>
              <a:t>                  +</a:t>
            </a:r>
            <a:r>
              <a:rPr lang="en-US" sz="2600" dirty="0"/>
              <a:t>11.99** 	</a:t>
            </a:r>
            <a:r>
              <a:rPr lang="en-US" sz="2600" dirty="0" smtClean="0"/>
              <a:t>   2.14 </a:t>
            </a:r>
            <a:r>
              <a:rPr lang="en-US" sz="2600" dirty="0"/>
              <a:t>	</a:t>
            </a:r>
            <a:r>
              <a:rPr lang="en-US" sz="2600" dirty="0" smtClean="0"/>
              <a:t>              −</a:t>
            </a:r>
            <a:r>
              <a:rPr lang="en-US" sz="2600" dirty="0"/>
              <a:t>7.24 	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(</a:t>
            </a:r>
            <a:r>
              <a:rPr lang="en-US" sz="2600" dirty="0"/>
              <a:t>5.55) 	</a:t>
            </a:r>
            <a:r>
              <a:rPr lang="en-US" sz="2600" dirty="0" smtClean="0"/>
              <a:t>                     (</a:t>
            </a:r>
            <a:r>
              <a:rPr lang="en-US" sz="2600" dirty="0"/>
              <a:t>5.21) 	</a:t>
            </a:r>
            <a:r>
              <a:rPr lang="en-US" sz="2600" dirty="0" smtClean="0"/>
              <a:t>   (</a:t>
            </a:r>
            <a:r>
              <a:rPr lang="en-US" sz="2600" dirty="0"/>
              <a:t>5.29) 	</a:t>
            </a:r>
            <a:r>
              <a:rPr lang="en-US" sz="2600" dirty="0" smtClean="0"/>
              <a:t> (</a:t>
            </a:r>
            <a:r>
              <a:rPr lang="en-US" sz="2600" dirty="0"/>
              <a:t>5.75) 	</a:t>
            </a:r>
          </a:p>
          <a:p>
            <a:pPr marL="0" indent="0">
              <a:buNone/>
            </a:pPr>
            <a:r>
              <a:rPr lang="en-US" sz="2600" b="1" dirty="0"/>
              <a:t>Region (1 = </a:t>
            </a:r>
            <a:r>
              <a:rPr lang="en-US" sz="2600" b="1" dirty="0" err="1"/>
              <a:t>Naryn</a:t>
            </a:r>
            <a:r>
              <a:rPr lang="en-US" sz="2600" b="1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                              </a:t>
            </a:r>
            <a:r>
              <a:rPr lang="en-US" sz="2600" dirty="0"/>
              <a:t>Loan </a:t>
            </a:r>
            <a:r>
              <a:rPr lang="en-US" sz="2600" dirty="0" smtClean="0"/>
              <a:t>Purpose</a:t>
            </a:r>
          </a:p>
          <a:p>
            <a:pPr marL="0" indent="0">
              <a:buNone/>
            </a:pPr>
            <a:r>
              <a:rPr lang="en-US" sz="2600" dirty="0" smtClean="0"/>
              <a:t>    Food </a:t>
            </a:r>
            <a:r>
              <a:rPr lang="en-US" sz="2600" dirty="0"/>
              <a:t>Products 	Start Business </a:t>
            </a:r>
            <a:r>
              <a:rPr lang="en-US" sz="2600" dirty="0" smtClean="0"/>
              <a:t>Ag </a:t>
            </a:r>
            <a:r>
              <a:rPr lang="en-US" sz="2600" dirty="0"/>
              <a:t>Needs 	Other 	</a:t>
            </a:r>
          </a:p>
          <a:p>
            <a:pPr marL="0" indent="0">
              <a:buNone/>
            </a:pPr>
            <a:r>
              <a:rPr lang="en-US" sz="2800" dirty="0" smtClean="0"/>
              <a:t>     +</a:t>
            </a:r>
            <a:r>
              <a:rPr lang="en-US" sz="2800" dirty="0"/>
              <a:t>37.99*** 	</a:t>
            </a:r>
            <a:r>
              <a:rPr lang="en-US" sz="2800" dirty="0" smtClean="0"/>
              <a:t>−</a:t>
            </a:r>
            <a:r>
              <a:rPr lang="en-US" sz="2800" dirty="0"/>
              <a:t>7.94* 	</a:t>
            </a:r>
            <a:r>
              <a:rPr lang="en-US" sz="2800" dirty="0" smtClean="0"/>
              <a:t>   −</a:t>
            </a:r>
            <a:r>
              <a:rPr lang="en-US" sz="2800" dirty="0"/>
              <a:t>0.67 	−7.35 	</a:t>
            </a:r>
          </a:p>
          <a:p>
            <a:pPr marL="0" indent="0">
              <a:buNone/>
            </a:pPr>
            <a:r>
              <a:rPr lang="en-US" sz="2800" dirty="0" smtClean="0"/>
              <a:t>      (</a:t>
            </a:r>
            <a:r>
              <a:rPr lang="en-US" sz="2800" dirty="0"/>
              <a:t>5.85) 	</a:t>
            </a:r>
            <a:r>
              <a:rPr lang="en-US" sz="2800" dirty="0" smtClean="0"/>
              <a:t>             (</a:t>
            </a:r>
            <a:r>
              <a:rPr lang="en-US" sz="2800" dirty="0"/>
              <a:t>4.52) 	</a:t>
            </a:r>
            <a:r>
              <a:rPr lang="en-US" sz="2800" dirty="0" smtClean="0"/>
              <a:t>   (</a:t>
            </a:r>
            <a:r>
              <a:rPr lang="en-US" sz="2800" dirty="0"/>
              <a:t>4.54) 	(5.11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4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Lag Livestock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            </a:t>
            </a:r>
            <a:r>
              <a:rPr lang="en-US" sz="2400" dirty="0" smtClean="0"/>
              <a:t>Average </a:t>
            </a:r>
            <a:r>
              <a:rPr lang="en-US" sz="2400" dirty="0"/>
              <a:t>Partial Effects (multiplied by </a:t>
            </a:r>
            <a:r>
              <a:rPr lang="en-US" sz="2400" dirty="0" smtClean="0"/>
              <a:t>100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                  Loan Purpose</a:t>
            </a:r>
            <a:endParaRPr lang="en-US" sz="1400" dirty="0">
              <a:solidFill>
                <a:srgbClr val="000000"/>
              </a:solidFill>
              <a:latin typeface="Trebuchet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Food 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Products 	Start Business 	Ag Needs 	Other 	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  -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16.69*** 	</a:t>
            </a: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--- 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	+22.74*** 	--- 	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   (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6.18) 	</a:t>
            </a: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                             (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6.88) 	</a:t>
            </a:r>
          </a:p>
          <a:p>
            <a:pPr marL="0" indent="0">
              <a:buNone/>
            </a:pPr>
            <a:r>
              <a:rPr lang="en-US" sz="2600" b="1" dirty="0" smtClean="0"/>
              <a:t>Lag Land</a:t>
            </a:r>
            <a:endParaRPr lang="en-US" sz="2600" b="1" dirty="0"/>
          </a:p>
          <a:p>
            <a:pPr marL="0" indent="0">
              <a:buNone/>
            </a:pPr>
            <a:r>
              <a:rPr lang="en-US" sz="2400" dirty="0" smtClean="0"/>
              <a:t>                                                  Loan Purpose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Food </a:t>
            </a:r>
            <a:r>
              <a:rPr lang="en-US" sz="2400" dirty="0"/>
              <a:t>Products 	Start Business 	Ag Needs 	Other 	</a:t>
            </a:r>
          </a:p>
          <a:p>
            <a:pPr marL="0" indent="0">
              <a:buNone/>
            </a:pPr>
            <a:r>
              <a:rPr lang="en-US" sz="2400" dirty="0" smtClean="0"/>
              <a:t>             2.19 </a:t>
            </a:r>
            <a:r>
              <a:rPr lang="en-US" sz="2400" dirty="0"/>
              <a:t>	</a:t>
            </a:r>
            <a:r>
              <a:rPr lang="en-US" sz="2400" dirty="0" smtClean="0"/>
              <a:t>                        --- </a:t>
            </a:r>
            <a:r>
              <a:rPr lang="en-US" sz="2400" dirty="0"/>
              <a:t>	</a:t>
            </a:r>
            <a:r>
              <a:rPr lang="en-US" sz="2400" dirty="0" smtClean="0"/>
              <a:t>    3.99             </a:t>
            </a:r>
            <a:r>
              <a:rPr lang="en-US" sz="2400" dirty="0"/>
              <a:t>	--- 	</a:t>
            </a:r>
          </a:p>
          <a:p>
            <a:pPr marL="0" indent="0">
              <a:buNone/>
            </a:pPr>
            <a:r>
              <a:rPr lang="en-US" sz="2400" dirty="0" smtClean="0"/>
              <a:t>           (</a:t>
            </a:r>
            <a:r>
              <a:rPr lang="en-US" sz="2400" dirty="0"/>
              <a:t>6.59) 	</a:t>
            </a:r>
            <a:r>
              <a:rPr lang="en-US" sz="2400" dirty="0" smtClean="0"/>
              <a:t>                                            (</a:t>
            </a:r>
            <a:r>
              <a:rPr lang="en-US" sz="2400" dirty="0"/>
              <a:t>5.06) 	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320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Outline of the presentation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/>
              <a:t>- Microfinance in Kyrgyzstan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-Objectives</a:t>
            </a:r>
          </a:p>
          <a:p>
            <a:pPr marL="0" indent="0">
              <a:buNone/>
            </a:pPr>
            <a:r>
              <a:rPr lang="en-US" dirty="0" smtClean="0"/>
              <a:t>       -</a:t>
            </a:r>
            <a:r>
              <a:rPr lang="en-US" dirty="0"/>
              <a:t>Data </a:t>
            </a:r>
          </a:p>
          <a:p>
            <a:pPr marL="0" indent="0">
              <a:buNone/>
            </a:pPr>
            <a:r>
              <a:rPr lang="en-US" dirty="0"/>
              <a:t>       -Econometric Approach and</a:t>
            </a:r>
          </a:p>
          <a:p>
            <a:pPr marL="0" indent="0">
              <a:buNone/>
            </a:pPr>
            <a:r>
              <a:rPr lang="en-US" dirty="0"/>
              <a:t>         Model   Specification </a:t>
            </a:r>
          </a:p>
          <a:p>
            <a:pPr marL="0" indent="0">
              <a:buNone/>
            </a:pPr>
            <a:r>
              <a:rPr lang="en-US" dirty="0"/>
              <a:t>       -Results </a:t>
            </a:r>
          </a:p>
          <a:p>
            <a:pPr marL="0" indent="0">
              <a:buNone/>
            </a:pPr>
            <a:r>
              <a:rPr lang="en-US" dirty="0"/>
              <a:t>       -Conclusions and Implications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88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Lag Off-farm Income.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          Average </a:t>
            </a:r>
            <a:r>
              <a:rPr lang="en-US" sz="2600" dirty="0"/>
              <a:t>Partial Effects (multiplied by 100</a:t>
            </a:r>
            <a:r>
              <a:rPr lang="en-US" sz="2600" dirty="0" smtClean="0"/>
              <a:t>)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                                               Loan </a:t>
            </a:r>
            <a:r>
              <a:rPr lang="en-US" sz="2600" dirty="0"/>
              <a:t>Purpose </a:t>
            </a:r>
          </a:p>
          <a:p>
            <a:pPr marL="0" indent="0">
              <a:buNone/>
            </a:pPr>
            <a:r>
              <a:rPr lang="en-US" sz="2600" dirty="0" smtClean="0"/>
              <a:t>            Food </a:t>
            </a:r>
            <a:r>
              <a:rPr lang="en-US" sz="2600" dirty="0"/>
              <a:t>Products </a:t>
            </a:r>
            <a:r>
              <a:rPr lang="en-US" sz="2600" dirty="0" smtClean="0"/>
              <a:t>     Start </a:t>
            </a:r>
            <a:r>
              <a:rPr lang="en-US" sz="2600" dirty="0"/>
              <a:t>Business </a:t>
            </a:r>
            <a:r>
              <a:rPr lang="en-US" sz="2600" dirty="0" smtClean="0"/>
              <a:t>   Ag </a:t>
            </a:r>
            <a:r>
              <a:rPr lang="en-US" sz="2600" dirty="0"/>
              <a:t>Needs </a:t>
            </a:r>
            <a:r>
              <a:rPr lang="en-US" sz="2600" dirty="0" smtClean="0"/>
              <a:t>     Other</a:t>
            </a: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 smtClean="0"/>
              <a:t>                   3.44 </a:t>
            </a:r>
            <a:r>
              <a:rPr lang="en-US" sz="2600" dirty="0"/>
              <a:t>	</a:t>
            </a:r>
            <a:r>
              <a:rPr lang="en-US" sz="2600" dirty="0" smtClean="0"/>
              <a:t>      -</a:t>
            </a:r>
            <a:r>
              <a:rPr lang="en-US" sz="2600" dirty="0"/>
              <a:t>0.74 	</a:t>
            </a:r>
            <a:r>
              <a:rPr lang="en-US" sz="2600" dirty="0" smtClean="0"/>
              <a:t>  -</a:t>
            </a:r>
            <a:r>
              <a:rPr lang="en-US" sz="2600" dirty="0"/>
              <a:t>8.69*** </a:t>
            </a:r>
            <a:r>
              <a:rPr lang="en-US" sz="2600" dirty="0" smtClean="0"/>
              <a:t>  +</a:t>
            </a:r>
            <a:r>
              <a:rPr lang="en-US" sz="2600" dirty="0"/>
              <a:t>6.93</a:t>
            </a:r>
            <a:r>
              <a:rPr lang="en-US" sz="2600" dirty="0" smtClean="0"/>
              <a:t>***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              (</a:t>
            </a:r>
            <a:r>
              <a:rPr lang="en-US" sz="2600" dirty="0"/>
              <a:t>3.27) 	</a:t>
            </a:r>
            <a:r>
              <a:rPr lang="en-US" sz="2600" dirty="0" smtClean="0"/>
              <a:t>      (</a:t>
            </a:r>
            <a:r>
              <a:rPr lang="en-US" sz="2600" dirty="0"/>
              <a:t>2.80) 	</a:t>
            </a:r>
            <a:r>
              <a:rPr lang="en-US" sz="2600" dirty="0" smtClean="0"/>
              <a:t>    (</a:t>
            </a:r>
            <a:r>
              <a:rPr lang="en-US" sz="2600" dirty="0"/>
              <a:t>3.22)  </a:t>
            </a:r>
            <a:r>
              <a:rPr lang="en-US" sz="2600" dirty="0" smtClean="0"/>
              <a:t>      (</a:t>
            </a:r>
            <a:r>
              <a:rPr lang="en-US" sz="2600" dirty="0"/>
              <a:t>3.20) </a:t>
            </a:r>
            <a:r>
              <a:rPr lang="en-US" sz="2400" b="1" dirty="0"/>
              <a:t>	</a:t>
            </a:r>
          </a:p>
          <a:p>
            <a:pPr marL="0" indent="0">
              <a:buNone/>
            </a:pPr>
            <a:r>
              <a:rPr lang="en-US" sz="2400" b="1" dirty="0"/>
              <a:t>Residence (1= Rural) </a:t>
            </a:r>
            <a:r>
              <a:rPr lang="en-US" sz="2400" b="1" dirty="0" smtClean="0"/>
              <a:t>        </a:t>
            </a:r>
          </a:p>
          <a:p>
            <a:pPr marL="0" indent="0">
              <a:buNone/>
            </a:pPr>
            <a:r>
              <a:rPr lang="en-US" sz="2600" dirty="0" smtClean="0"/>
              <a:t>                                                     Loan Purpose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         Food </a:t>
            </a:r>
            <a:r>
              <a:rPr lang="en-US" sz="2600" dirty="0"/>
              <a:t>Products 	</a:t>
            </a:r>
            <a:r>
              <a:rPr lang="en-US" sz="2600" dirty="0" smtClean="0"/>
              <a:t>  Start </a:t>
            </a:r>
            <a:r>
              <a:rPr lang="en-US" sz="2600" dirty="0"/>
              <a:t>Business </a:t>
            </a:r>
            <a:r>
              <a:rPr lang="en-US" sz="2600" dirty="0" smtClean="0"/>
              <a:t>   Ag </a:t>
            </a:r>
            <a:r>
              <a:rPr lang="en-US" sz="2600" dirty="0"/>
              <a:t>Needs </a:t>
            </a:r>
            <a:r>
              <a:rPr lang="en-US" sz="2600" dirty="0" smtClean="0"/>
              <a:t>     Other </a:t>
            </a: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 smtClean="0"/>
              <a:t>                  -</a:t>
            </a:r>
            <a:r>
              <a:rPr lang="en-US" sz="2600" dirty="0"/>
              <a:t>1.75 </a:t>
            </a:r>
            <a:r>
              <a:rPr lang="en-US" sz="2600" dirty="0" smtClean="0"/>
              <a:t>                </a:t>
            </a:r>
            <a:r>
              <a:rPr lang="en-US" sz="2600" dirty="0"/>
              <a:t> </a:t>
            </a:r>
            <a:r>
              <a:rPr lang="en-US" sz="2600" dirty="0" smtClean="0"/>
              <a:t>      -</a:t>
            </a:r>
            <a:r>
              <a:rPr lang="en-US" sz="2600" dirty="0"/>
              <a:t>4.91 	</a:t>
            </a:r>
            <a:r>
              <a:rPr lang="en-US" sz="2600" dirty="0" smtClean="0"/>
              <a:t>    +</a:t>
            </a:r>
            <a:r>
              <a:rPr lang="en-US" sz="2600" dirty="0"/>
              <a:t>23.50</a:t>
            </a:r>
            <a:r>
              <a:rPr lang="en-US" sz="2600" dirty="0" smtClean="0"/>
              <a:t>***     -</a:t>
            </a:r>
            <a:r>
              <a:rPr lang="en-US" sz="2600" dirty="0"/>
              <a:t>9.90* </a:t>
            </a:r>
          </a:p>
          <a:p>
            <a:pPr marL="0" indent="0">
              <a:buNone/>
            </a:pPr>
            <a:r>
              <a:rPr lang="en-US" sz="2600" dirty="0" smtClean="0"/>
              <a:t>                  (</a:t>
            </a:r>
            <a:r>
              <a:rPr lang="en-US" sz="2600" dirty="0"/>
              <a:t>6.26) 	</a:t>
            </a:r>
            <a:r>
              <a:rPr lang="en-US" sz="2600" dirty="0" smtClean="0"/>
              <a:t>           (</a:t>
            </a:r>
            <a:r>
              <a:rPr lang="en-US" sz="2600" dirty="0"/>
              <a:t>4.47) 	</a:t>
            </a:r>
            <a:r>
              <a:rPr lang="en-US" sz="2600" dirty="0" smtClean="0"/>
              <a:t>    (</a:t>
            </a:r>
            <a:r>
              <a:rPr lang="en-US" sz="2600" dirty="0"/>
              <a:t>6.79) 	</a:t>
            </a:r>
            <a:r>
              <a:rPr lang="en-US" sz="2600" dirty="0" smtClean="0"/>
              <a:t> (</a:t>
            </a:r>
            <a:r>
              <a:rPr lang="en-US" sz="2600" dirty="0"/>
              <a:t>5.20) 	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555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study identifies three key drivers of loan allocation: 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Mobile phone ownership reduces the probability to allocate the loan for food needs and increases the probability to use the loan for starting a business. 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Livestock ownership reduces the probability to allocate microfinance loans for food purchases and increases the probability to use the loan for agricultural needs.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) Off-farm income increases the probability to use the loan for other purchases and decreases the probability to use the loan for agricultural investment.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37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Conclusions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This study also identified a geographical component of the loan </a:t>
            </a:r>
            <a:r>
              <a:rPr lang="en-US" dirty="0" smtClean="0"/>
              <a:t>allocation for the period 2006-2010.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Naryn</a:t>
            </a:r>
            <a:r>
              <a:rPr lang="en-US" dirty="0"/>
              <a:t> region has the largest impact on the loan use probability to buy food and the smallest (negative) impact on the probability to start a new business. </a:t>
            </a:r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study suggests that microfinance was able to relax credit constraints, but the risk of over-indebtedness for low-income rural households was real (</a:t>
            </a:r>
            <a:r>
              <a:rPr lang="en-US" dirty="0" err="1"/>
              <a:t>Schicks</a:t>
            </a:r>
            <a:r>
              <a:rPr lang="en-US" dirty="0"/>
              <a:t>, 2012; </a:t>
            </a:r>
            <a:r>
              <a:rPr lang="en-US" dirty="0" err="1"/>
              <a:t>PlaNet</a:t>
            </a:r>
            <a:r>
              <a:rPr lang="en-US" dirty="0"/>
              <a:t> Finance Foundation, 2013).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35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581400"/>
          </a:xfrm>
        </p:spPr>
        <p:txBody>
          <a:bodyPr/>
          <a:lstStyle/>
          <a:p>
            <a:r>
              <a:rPr lang="en-US" dirty="0" smtClean="0"/>
              <a:t>Thank  you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039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GDP Dynamics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4320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14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Poverty in KR </a:t>
            </a:r>
            <a:r>
              <a:rPr lang="ru-RU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(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Poverty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level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by consumption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844133"/>
            <a:ext cx="8305800" cy="403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84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Microfinance in Kyrgyzstan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What </a:t>
            </a:r>
            <a:r>
              <a:rPr lang="en-US" sz="3300" dirty="0"/>
              <a:t>is microfinance? Microfinance (MF) consists of providing credit access to households with limited assets usually through small loans. Ex: </a:t>
            </a:r>
            <a:r>
              <a:rPr lang="en-US" sz="3300" dirty="0" err="1"/>
              <a:t>Grameen</a:t>
            </a:r>
            <a:r>
              <a:rPr lang="en-US" sz="3300" dirty="0"/>
              <a:t> Bank in Bangladesh (1983).</a:t>
            </a:r>
          </a:p>
          <a:p>
            <a:r>
              <a:rPr lang="en-US" sz="3300" dirty="0" smtClean="0"/>
              <a:t>According </a:t>
            </a:r>
            <a:r>
              <a:rPr lang="en-US" sz="3300" dirty="0"/>
              <a:t>to Kyrgyz legislation (Kyrgyz Republic, 2002),</a:t>
            </a:r>
          </a:p>
          <a:p>
            <a:r>
              <a:rPr lang="en-US" sz="3300" dirty="0"/>
              <a:t>“the goal of microfinance activities is to provide accessible finance services to:</a:t>
            </a:r>
          </a:p>
          <a:p>
            <a:r>
              <a:rPr lang="en-US" sz="3300" dirty="0"/>
              <a:t>(1) Alleviate poverty,</a:t>
            </a:r>
          </a:p>
          <a:p>
            <a:r>
              <a:rPr lang="en-US" sz="3300" dirty="0"/>
              <a:t>(2) Increase employment, and</a:t>
            </a:r>
          </a:p>
          <a:p>
            <a:r>
              <a:rPr lang="en-US" sz="3300" dirty="0"/>
              <a:t>(3) Assist in the development of entrepreneurship and social mobilization of the population in the country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7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Credit and Microfinance in Kyrgyzstan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</a:t>
            </a:r>
            <a:r>
              <a:rPr lang="en-US" dirty="0"/>
              <a:t>Kyrgyzstan, the formal credit penetration rate from any source among the economically active population (15-65 years old) is only 11% (Microfinance Center, 2011).</a:t>
            </a:r>
          </a:p>
          <a:p>
            <a:r>
              <a:rPr lang="en-US" dirty="0" smtClean="0"/>
              <a:t>This </a:t>
            </a:r>
            <a:r>
              <a:rPr lang="en-US" dirty="0"/>
              <a:t>value is one of the lowest in Central Asia and Eastern Europe (Microfinance Center, 2011).</a:t>
            </a:r>
          </a:p>
          <a:p>
            <a:r>
              <a:rPr lang="en-US" dirty="0" smtClean="0"/>
              <a:t>However</a:t>
            </a:r>
            <a:r>
              <a:rPr lang="en-US" dirty="0"/>
              <a:t>, microfinance accounts for 70% of households with access to formal credit (Microfinance Center, 2011).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0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objective of this study is to examine households’ allocation of microfinance loans in Kyrgyzstan.</a:t>
            </a:r>
          </a:p>
          <a:p>
            <a:r>
              <a:rPr lang="en-US" dirty="0" smtClean="0"/>
              <a:t>In </a:t>
            </a:r>
            <a:r>
              <a:rPr lang="en-US" dirty="0"/>
              <a:t>particular, it is of interest to estimate which factors affect the probability of borrowers to use their loan(s) for different purposes such as:</a:t>
            </a:r>
          </a:p>
          <a:p>
            <a:r>
              <a:rPr lang="en-US" dirty="0" smtClean="0"/>
              <a:t> </a:t>
            </a:r>
            <a:r>
              <a:rPr lang="en-US" dirty="0"/>
              <a:t>(1) consumption</a:t>
            </a:r>
          </a:p>
          <a:p>
            <a:r>
              <a:rPr lang="en-US" dirty="0" smtClean="0"/>
              <a:t> </a:t>
            </a:r>
            <a:r>
              <a:rPr lang="en-US" dirty="0"/>
              <a:t>(2) investment which may or may not foster economic development.</a:t>
            </a:r>
          </a:p>
          <a:p>
            <a:r>
              <a:rPr lang="en-US" dirty="0" smtClean="0"/>
              <a:t>The </a:t>
            </a:r>
            <a:r>
              <a:rPr lang="en-US" dirty="0"/>
              <a:t>analysis employs data from the Kyrgyzstan Integrated Household Survey (KIHS, 2010).</a:t>
            </a:r>
          </a:p>
          <a:p>
            <a:r>
              <a:rPr lang="en-US" dirty="0" smtClean="0"/>
              <a:t>The </a:t>
            </a:r>
            <a:r>
              <a:rPr lang="en-US" dirty="0"/>
              <a:t>KIHS is not restricted to specific microfinance programs, but it analyzes a sample of the ENTIRE MICROFINANCE SECTOR in Kyrgyzstan.</a:t>
            </a:r>
          </a:p>
        </p:txBody>
      </p:sp>
    </p:spTree>
    <p:extLst>
      <p:ext uri="{BB962C8B-B14F-4D97-AF65-F5344CB8AC3E}">
        <p14:creationId xmlns:p14="http://schemas.microsoft.com/office/powerpoint/2010/main" val="387400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Microfinance </a:t>
            </a:r>
            <a:r>
              <a:rPr lang="en-US" sz="4000" dirty="0"/>
              <a:t>in Kyrgyzstan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93" y="1600200"/>
            <a:ext cx="665021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2026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19" y="230050"/>
            <a:ext cx="84582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378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b="1" kern="0" dirty="0">
                <a:solidFill>
                  <a:srgbClr val="006666"/>
                </a:solidFill>
                <a:latin typeface="Arial"/>
                <a:ea typeface="+mn-ea"/>
                <a:cs typeface="+mn-cs"/>
              </a:rPr>
              <a:t/>
            </a:r>
            <a:br>
              <a:rPr lang="en-US" sz="2400" b="1" kern="0" dirty="0">
                <a:solidFill>
                  <a:srgbClr val="006666"/>
                </a:solidFill>
                <a:latin typeface="Arial"/>
                <a:ea typeface="+mn-ea"/>
                <a:cs typeface="+mn-cs"/>
              </a:rPr>
            </a:b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Data</a:t>
            </a:r>
            <a:b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Kyrgyz Integrated Household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Survey (</a:t>
            </a:r>
            <a:r>
              <a:rPr lang="en-US" sz="2400" kern="0" dirty="0" smtClean="0">
                <a:latin typeface="Arial"/>
                <a:ea typeface="+mn-ea"/>
                <a:cs typeface="+mn-cs"/>
              </a:rPr>
              <a:t>KIHS)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FontTx/>
              <a:buChar char="•"/>
            </a:pPr>
            <a:r>
              <a:rPr lang="en-US" sz="1800" dirty="0">
                <a:latin typeface="Arial" charset="0"/>
              </a:rPr>
              <a:t>The data set employed is based on the </a:t>
            </a:r>
            <a:r>
              <a:rPr lang="en-US" sz="1800" dirty="0" smtClean="0">
                <a:latin typeface="Arial" charset="0"/>
              </a:rPr>
              <a:t>Kyrgyz </a:t>
            </a:r>
            <a:r>
              <a:rPr lang="en-US" sz="1800" dirty="0">
                <a:latin typeface="Arial" charset="0"/>
              </a:rPr>
              <a:t>Integrated Household Survey (KIHS).  </a:t>
            </a: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endParaRPr lang="en-US" sz="1800" dirty="0">
              <a:latin typeface="Arial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FontTx/>
              <a:buChar char="•"/>
            </a:pPr>
            <a:r>
              <a:rPr lang="en-US" sz="1800" dirty="0">
                <a:latin typeface="Arial" charset="0"/>
              </a:rPr>
              <a:t>The KIHS was collected by the National Statistical </a:t>
            </a:r>
            <a:r>
              <a:rPr lang="en-US" sz="1800" dirty="0" smtClean="0">
                <a:latin typeface="Arial" charset="0"/>
              </a:rPr>
              <a:t>Committee of KR </a:t>
            </a:r>
            <a:r>
              <a:rPr lang="en-US" sz="1800" dirty="0">
                <a:latin typeface="Arial" charset="0"/>
              </a:rPr>
              <a:t>and it covers </a:t>
            </a:r>
            <a:r>
              <a:rPr lang="en-US" sz="1800" dirty="0" smtClean="0">
                <a:latin typeface="Arial" charset="0"/>
              </a:rPr>
              <a:t>2003-present </a:t>
            </a:r>
            <a:r>
              <a:rPr lang="en-US" sz="1800" dirty="0">
                <a:latin typeface="Arial" charset="0"/>
              </a:rPr>
              <a:t>for a sample size of </a:t>
            </a:r>
            <a:r>
              <a:rPr lang="en-US" sz="1800" dirty="0" smtClean="0">
                <a:latin typeface="Arial" charset="0"/>
              </a:rPr>
              <a:t>5016 </a:t>
            </a:r>
            <a:r>
              <a:rPr lang="en-US" sz="1800" dirty="0">
                <a:latin typeface="Arial" charset="0"/>
              </a:rPr>
              <a:t>observations (households).  The survey is a rotating panel with only a maximum of one-quarter of the sample being replaced annually.  </a:t>
            </a: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endParaRPr lang="en-US" sz="1800" dirty="0">
              <a:latin typeface="Arial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FontTx/>
              <a:buChar char="•"/>
            </a:pPr>
            <a:r>
              <a:rPr lang="en-US" sz="1800" dirty="0">
                <a:latin typeface="Arial" charset="0"/>
              </a:rPr>
              <a:t>The KIHS broadly consists of seven sections: general information about respondents including age, gender, and marital status; family status (education, internal migration, and health status); consumption and expenditure composition; employment status; purchase of non-food commodities; household income and expenditure; and housing conditions.</a:t>
            </a:r>
            <a:r>
              <a:rPr lang="en-US" sz="2400" dirty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1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data set is based on the Kyrgyzstan Integrated Household Survey (KIHS</a:t>
            </a:r>
            <a:r>
              <a:rPr lang="en-US" dirty="0" smtClean="0"/>
              <a:t>,), </a:t>
            </a:r>
            <a:r>
              <a:rPr lang="en-US" dirty="0"/>
              <a:t>covering the years from 2006 to </a:t>
            </a:r>
            <a:r>
              <a:rPr lang="en-US" dirty="0" smtClean="0"/>
              <a:t>2010.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-The </a:t>
            </a:r>
            <a:r>
              <a:rPr lang="en-US" dirty="0"/>
              <a:t>survey identifies microfinance borrowers and the purpose of their loans from 2006 to 2010.</a:t>
            </a:r>
          </a:p>
          <a:p>
            <a:pPr marL="0" indent="0">
              <a:buNone/>
            </a:pPr>
            <a:r>
              <a:rPr lang="en-US" dirty="0" smtClean="0"/>
              <a:t>   -The </a:t>
            </a:r>
            <a:r>
              <a:rPr lang="en-US" dirty="0"/>
              <a:t>sample of households with access to microfinance credit consists of all the households with at least one microfinance </a:t>
            </a:r>
            <a:r>
              <a:rPr lang="en-US" dirty="0" smtClean="0"/>
              <a:t>loan: 608 </a:t>
            </a:r>
            <a:r>
              <a:rPr lang="en-US" dirty="0"/>
              <a:t>loans and 6% of households.</a:t>
            </a:r>
          </a:p>
          <a:p>
            <a:pPr marL="0" indent="0">
              <a:buNone/>
            </a:pPr>
            <a:r>
              <a:rPr lang="en-US" dirty="0" smtClean="0"/>
              <a:t>    -This </a:t>
            </a:r>
            <a:r>
              <a:rPr lang="en-US" dirty="0"/>
              <a:t>corresponds to the same data as reported by Microfinance Center (2011) and Mix Market Microfinance Information Exchange (2014) for the entire microfinance sector in Kyrgyzstan.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1313</Words>
  <Application>Microsoft Office PowerPoint</Application>
  <PresentationFormat>On-screen Show (4:3)</PresentationFormat>
  <Paragraphs>172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  Household Allocation of Microfinance Loans In Kyrgyzstan </vt:lpstr>
      <vt:lpstr>Outline of the presentation</vt:lpstr>
      <vt:lpstr>Microfinance in Kyrgyzstan</vt:lpstr>
      <vt:lpstr>Credit and Microfinance in Kyrgyzstan </vt:lpstr>
      <vt:lpstr>Objective </vt:lpstr>
      <vt:lpstr>Microfinance in Kyrgyzstan</vt:lpstr>
      <vt:lpstr>PowerPoint Presentation</vt:lpstr>
      <vt:lpstr> Data Kyrgyz Integrated Household Survey (KIHS) </vt:lpstr>
      <vt:lpstr>Data </vt:lpstr>
      <vt:lpstr> Data: Dependent Variables  Purposes of Microfinance Loans in Kyrgyzstan, 2006-2010.</vt:lpstr>
      <vt:lpstr>Data: Independent Variables.  Household Characteristics of Microfinance Borrowers in Kyrgyzstan.   </vt:lpstr>
      <vt:lpstr>Econometric Approach and Hypothesis: Analytical Strategy </vt:lpstr>
      <vt:lpstr>Econometric Approach and Hypothesis: Analytical Strategy </vt:lpstr>
      <vt:lpstr>Econometric Approach and Hypothesis: Analytical Strategy</vt:lpstr>
      <vt:lpstr>  Econometric Approach and Hypothesis: Analytical Strategy </vt:lpstr>
      <vt:lpstr>Econometric Approach and Hypothesis: Model Specification</vt:lpstr>
      <vt:lpstr>Econometric Approach and Hypothesis Model Specification</vt:lpstr>
      <vt:lpstr>Results</vt:lpstr>
      <vt:lpstr>Results</vt:lpstr>
      <vt:lpstr>Results </vt:lpstr>
      <vt:lpstr>Conclusions</vt:lpstr>
      <vt:lpstr>  Conclusions   </vt:lpstr>
      <vt:lpstr>Thank  you</vt:lpstr>
      <vt:lpstr>GDP Dynamics</vt:lpstr>
      <vt:lpstr>PowerPoint Presentation</vt:lpstr>
      <vt:lpstr>Poverty in KR  (Poverty level by consumption)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Microfinance impact in Transition Countries: The case of Kyrgyzstan</dc:title>
  <dc:creator>Zarylbek</dc:creator>
  <cp:lastModifiedBy>Zarylbek</cp:lastModifiedBy>
  <cp:revision>68</cp:revision>
  <dcterms:created xsi:type="dcterms:W3CDTF">2013-11-10T04:27:11Z</dcterms:created>
  <dcterms:modified xsi:type="dcterms:W3CDTF">2015-12-01T04:04:40Z</dcterms:modified>
</cp:coreProperties>
</file>