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1" r:id="rId6"/>
    <p:sldId id="262" r:id="rId7"/>
    <p:sldId id="263"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778" autoAdjust="0"/>
  </p:normalViewPr>
  <p:slideViewPr>
    <p:cSldViewPr snapToGrid="0" showGuides="1">
      <p:cViewPr varScale="1">
        <p:scale>
          <a:sx n="52" d="100"/>
          <a:sy n="52" d="100"/>
        </p:scale>
        <p:origin x="11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271C71-98D7-4143-9E3B-4285CE352999}" type="datetimeFigureOut">
              <a:rPr lang="en-US" smtClean="0"/>
              <a:t>9/18/2019</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5C6F1-C8E1-4D65-A809-8C5FE482D8D1}" type="slidenum">
              <a:rPr lang="en-US" smtClean="0"/>
              <a:t>‹#›</a:t>
            </a:fld>
            <a:endParaRPr lang="en-US"/>
          </a:p>
        </p:txBody>
      </p:sp>
    </p:spTree>
    <p:extLst>
      <p:ext uri="{BB962C8B-B14F-4D97-AF65-F5344CB8AC3E}">
        <p14:creationId xmlns:p14="http://schemas.microsoft.com/office/powerpoint/2010/main" val="149273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where </a:t>
            </a:r>
            <a:r>
              <a:rPr lang="en-US" sz="1200" i="1" kern="1200" dirty="0" smtClean="0">
                <a:solidFill>
                  <a:schemeClr val="tx1"/>
                </a:solidFill>
                <a:effectLst/>
                <a:latin typeface="+mn-lt"/>
                <a:ea typeface="+mn-ea"/>
                <a:cs typeface="+mn-cs"/>
              </a:rPr>
              <a:t>r </a:t>
            </a:r>
            <a:r>
              <a:rPr lang="en-US" sz="1200" i="0" kern="1200" dirty="0" smtClean="0">
                <a:solidFill>
                  <a:schemeClr val="tx1"/>
                </a:solidFill>
                <a:effectLst/>
                <a:latin typeface="+mn-lt"/>
                <a:ea typeface="+mn-ea"/>
                <a:cs typeface="+mn-cs"/>
              </a:rPr>
              <a:t>is the appropriate interest rate and </a:t>
            </a:r>
            <a:r>
              <a:rPr lang="en-US" sz="1200" i="1" kern="1200" dirty="0" smtClean="0">
                <a:solidFill>
                  <a:schemeClr val="tx1"/>
                </a:solidFill>
                <a:effectLst/>
                <a:latin typeface="+mn-lt"/>
                <a:ea typeface="+mn-ea"/>
                <a:cs typeface="+mn-cs"/>
              </a:rPr>
              <a:t>B</a:t>
            </a:r>
            <a:r>
              <a:rPr lang="en-US" sz="1200" i="0" kern="1200" dirty="0" smtClean="0">
                <a:solidFill>
                  <a:schemeClr val="tx1"/>
                </a:solidFill>
                <a:effectLst/>
                <a:latin typeface="+mn-lt"/>
                <a:ea typeface="+mn-ea"/>
                <a:cs typeface="+mn-cs"/>
              </a:rPr>
              <a:t>0 is the amount of net benefits received immediately.</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process of calculating the present value is called </a:t>
            </a:r>
            <a:r>
              <a:rPr lang="en-US" sz="1200" i="1" kern="1200" dirty="0" smtClean="0">
                <a:solidFill>
                  <a:schemeClr val="tx1"/>
                </a:solidFill>
                <a:effectLst/>
                <a:latin typeface="+mn-lt"/>
                <a:ea typeface="+mn-ea"/>
                <a:cs typeface="+mn-cs"/>
              </a:rPr>
              <a:t>discounting</a:t>
            </a:r>
            <a:r>
              <a:rPr lang="en-US" sz="1200" i="0" kern="1200" dirty="0" smtClean="0">
                <a:solidFill>
                  <a:schemeClr val="tx1"/>
                </a:solidFill>
                <a:effectLst/>
                <a:latin typeface="+mn-lt"/>
                <a:ea typeface="+mn-ea"/>
                <a:cs typeface="+mn-cs"/>
              </a:rPr>
              <a:t>, and the rate </a:t>
            </a:r>
            <a:r>
              <a:rPr lang="en-US" sz="1200" i="1" kern="1200" dirty="0" smtClean="0">
                <a:solidFill>
                  <a:schemeClr val="tx1"/>
                </a:solidFill>
                <a:effectLst/>
                <a:latin typeface="+mn-lt"/>
                <a:ea typeface="+mn-ea"/>
                <a:cs typeface="+mn-cs"/>
              </a:rPr>
              <a:t>r </a:t>
            </a:r>
            <a:r>
              <a:rPr lang="en-US" sz="1200" i="0" kern="1200" dirty="0" smtClean="0">
                <a:solidFill>
                  <a:schemeClr val="tx1"/>
                </a:solidFill>
                <a:effectLst/>
                <a:latin typeface="+mn-lt"/>
                <a:ea typeface="+mn-ea"/>
                <a:cs typeface="+mn-cs"/>
              </a:rPr>
              <a:t>is referred to as the discount rate.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8105C6F1-C8E1-4D65-A809-8C5FE482D8D1}" type="slidenum">
              <a:rPr lang="en-US" smtClean="0"/>
              <a:t>3</a:t>
            </a:fld>
            <a:endParaRPr lang="en-US"/>
          </a:p>
        </p:txBody>
      </p:sp>
    </p:spTree>
    <p:extLst>
      <p:ext uri="{BB962C8B-B14F-4D97-AF65-F5344CB8AC3E}">
        <p14:creationId xmlns:p14="http://schemas.microsoft.com/office/powerpoint/2010/main" val="2236315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Environmental projects usually trigger both primary and secondary consequences. For example, the primary effect of cleaning a lake will be an increase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in recreational uses of the lake. This primary effect will cause a further ripple effect on services provided to the increased number of users of the lake. Are these secondary benefits to be counted?</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answer depends upon the employment conditions in the surrounding area. If this increase in demand results in employment of previously unused resources, such as labor, the value of the increased employment should be counted. If, on the other hand, the increase in demand is met by a shift in previously employed resources from one use to another, it is a different story. In general, secondary employment benefits should be counted in high</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unemployment areas or when the particular skills demanded are underemployed at the time the project is commenced. They should not be counted when the project simply results in a</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rearrangement of productively employed resources.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8105C6F1-C8E1-4D65-A809-8C5FE482D8D1}" type="slidenum">
              <a:rPr lang="en-US" smtClean="0"/>
              <a:t>5</a:t>
            </a:fld>
            <a:endParaRPr lang="en-US"/>
          </a:p>
        </p:txBody>
      </p:sp>
    </p:spTree>
    <p:extLst>
      <p:ext uri="{BB962C8B-B14F-4D97-AF65-F5344CB8AC3E}">
        <p14:creationId xmlns:p14="http://schemas.microsoft.com/office/powerpoint/2010/main" val="246052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2ADB7196-6D37-4BB5-96C3-6CF1DD15CCD1}"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289329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ADB7196-6D37-4BB5-96C3-6CF1DD15CCD1}"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384496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ADB7196-6D37-4BB5-96C3-6CF1DD15CCD1}"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2525817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ADB7196-6D37-4BB5-96C3-6CF1DD15CCD1}"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179725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ADB7196-6D37-4BB5-96C3-6CF1DD15CCD1}"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307037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2ADB7196-6D37-4BB5-96C3-6CF1DD15CCD1}" type="datetimeFigureOut">
              <a:rPr lang="en-US" smtClean="0"/>
              <a:t>9/18/2019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77829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2ADB7196-6D37-4BB5-96C3-6CF1DD15CCD1}" type="datetimeFigureOut">
              <a:rPr lang="en-US" smtClean="0"/>
              <a:t>9/18/2019</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221204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2ADB7196-6D37-4BB5-96C3-6CF1DD15CCD1}" type="datetimeFigureOut">
              <a:rPr lang="en-US" smtClean="0"/>
              <a:t>9/18/2019</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1486132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DB7196-6D37-4BB5-96C3-6CF1DD15CCD1}" type="datetimeFigureOut">
              <a:rPr lang="en-US" smtClean="0"/>
              <a:t>9/18/2019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3253400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ADB7196-6D37-4BB5-96C3-6CF1DD15CCD1}" type="datetimeFigureOut">
              <a:rPr lang="en-US" smtClean="0"/>
              <a:t>9/18/2019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113501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ADB7196-6D37-4BB5-96C3-6CF1DD15CCD1}" type="datetimeFigureOut">
              <a:rPr lang="en-US" smtClean="0"/>
              <a:t>9/18/2019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ACAEA15-9F9A-44D8-9B47-EA9ED1D12AEE}" type="slidenum">
              <a:rPr lang="en-US" smtClean="0"/>
              <a:t>‹#›</a:t>
            </a:fld>
            <a:endParaRPr lang="en-US"/>
          </a:p>
        </p:txBody>
      </p:sp>
    </p:spTree>
    <p:extLst>
      <p:ext uri="{BB962C8B-B14F-4D97-AF65-F5344CB8AC3E}">
        <p14:creationId xmlns:p14="http://schemas.microsoft.com/office/powerpoint/2010/main" val="270971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B7196-6D37-4BB5-96C3-6CF1DD15CCD1}" type="datetimeFigureOut">
              <a:rPr lang="en-US" smtClean="0"/>
              <a:t>9/18/2019</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AEA15-9F9A-44D8-9B47-EA9ED1D12AEE}" type="slidenum">
              <a:rPr lang="en-US" smtClean="0"/>
              <a:t>‹#›</a:t>
            </a:fld>
            <a:endParaRPr lang="en-US"/>
          </a:p>
        </p:txBody>
      </p:sp>
    </p:spTree>
    <p:extLst>
      <p:ext uri="{BB962C8B-B14F-4D97-AF65-F5344CB8AC3E}">
        <p14:creationId xmlns:p14="http://schemas.microsoft.com/office/powerpoint/2010/main" val="3509184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lvl="0"/>
            <a:r>
              <a:rPr lang="en-US" dirty="0"/>
              <a:t>Evaluating Trade-Offs: Benefit-Cost Analysis and Other</a:t>
            </a:r>
            <a:br>
              <a:rPr lang="en-US" dirty="0"/>
            </a:br>
            <a:r>
              <a:rPr lang="en-US" dirty="0"/>
              <a:t>Decision-Making </a:t>
            </a:r>
            <a:r>
              <a:rPr lang="en-US" dirty="0" smtClean="0"/>
              <a:t>Metrics</a:t>
            </a:r>
            <a:endParaRPr lang="en-US" dirty="0"/>
          </a:p>
        </p:txBody>
      </p:sp>
      <p:sp>
        <p:nvSpPr>
          <p:cNvPr id="3" name="Подзаголовок 2"/>
          <p:cNvSpPr>
            <a:spLocks noGrp="1"/>
          </p:cNvSpPr>
          <p:nvPr>
            <p:ph type="subTitle" idx="1"/>
          </p:nvPr>
        </p:nvSpPr>
        <p:spPr/>
        <p:txBody>
          <a:bodyPr/>
          <a:lstStyle/>
          <a:p>
            <a:r>
              <a:rPr lang="en-US" dirty="0" smtClean="0"/>
              <a:t>Rahat Sabyrbekov</a:t>
            </a:r>
          </a:p>
          <a:p>
            <a:r>
              <a:rPr lang="en-US" dirty="0" smtClean="0"/>
              <a:t>AUCA</a:t>
            </a:r>
          </a:p>
          <a:p>
            <a:r>
              <a:rPr lang="en-US" dirty="0" smtClean="0"/>
              <a:t>2019</a:t>
            </a:r>
            <a:endParaRPr lang="en-US" dirty="0"/>
          </a:p>
        </p:txBody>
      </p:sp>
    </p:spTree>
    <p:extLst>
      <p:ext uri="{BB962C8B-B14F-4D97-AF65-F5344CB8AC3E}">
        <p14:creationId xmlns:p14="http://schemas.microsoft.com/office/powerpoint/2010/main" val="217511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Benefit-Cost </a:t>
            </a:r>
            <a:r>
              <a:rPr lang="en-US" dirty="0" smtClean="0"/>
              <a:t>Analysis</a:t>
            </a:r>
            <a:endParaRPr lang="en-US" dirty="0"/>
          </a:p>
        </p:txBody>
      </p:sp>
      <p:sp>
        <p:nvSpPr>
          <p:cNvPr id="3" name="Объект 2"/>
          <p:cNvSpPr>
            <a:spLocks noGrp="1"/>
          </p:cNvSpPr>
          <p:nvPr>
            <p:ph idx="1"/>
          </p:nvPr>
        </p:nvSpPr>
        <p:spPr/>
        <p:txBody>
          <a:bodyPr/>
          <a:lstStyle/>
          <a:p>
            <a:r>
              <a:rPr lang="en-US" dirty="0" smtClean="0"/>
              <a:t>Uses normative approach to compare </a:t>
            </a:r>
            <a:r>
              <a:rPr lang="en-US" i="1" dirty="0" smtClean="0"/>
              <a:t>B </a:t>
            </a:r>
            <a:r>
              <a:rPr lang="en-US" dirty="0" smtClean="0"/>
              <a:t>with </a:t>
            </a:r>
            <a:r>
              <a:rPr lang="en-US" i="1" dirty="0" smtClean="0"/>
              <a:t>C</a:t>
            </a:r>
          </a:p>
          <a:p>
            <a:r>
              <a:rPr lang="en-US" i="1" dirty="0" smtClean="0"/>
              <a:t>B&gt;/&lt;C</a:t>
            </a:r>
          </a:p>
          <a:p>
            <a:r>
              <a:rPr lang="en-US" dirty="0" smtClean="0"/>
              <a:t>Example of fisheries, Kyrgyz pastures</a:t>
            </a:r>
            <a:endParaRPr lang="en-US" dirty="0"/>
          </a:p>
          <a:p>
            <a:r>
              <a:rPr lang="en-US" dirty="0" smtClean="0"/>
              <a:t>Optimality &amp; Efficiency</a:t>
            </a:r>
            <a:endParaRPr lang="en-US" dirty="0"/>
          </a:p>
        </p:txBody>
      </p:sp>
    </p:spTree>
    <p:extLst>
      <p:ext uri="{BB962C8B-B14F-4D97-AF65-F5344CB8AC3E}">
        <p14:creationId xmlns:p14="http://schemas.microsoft.com/office/powerpoint/2010/main" val="425224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Comparing Benefits and Costs across </a:t>
            </a:r>
            <a:r>
              <a:rPr lang="en-US" dirty="0" smtClean="0"/>
              <a:t>Time</a:t>
            </a:r>
            <a:endParaRPr lang="en-US" dirty="0"/>
          </a:p>
        </p:txBody>
      </p:sp>
      <p:sp>
        <p:nvSpPr>
          <p:cNvPr id="3" name="Объект 2"/>
          <p:cNvSpPr>
            <a:spLocks noGrp="1"/>
          </p:cNvSpPr>
          <p:nvPr>
            <p:ph idx="1"/>
          </p:nvPr>
        </p:nvSpPr>
        <p:spPr/>
        <p:txBody>
          <a:bodyPr/>
          <a:lstStyle/>
          <a:p>
            <a:r>
              <a:rPr lang="en-US" dirty="0"/>
              <a:t>How can we make choices when the benefits and costs occur at </a:t>
            </a:r>
            <a:r>
              <a:rPr lang="en-US" dirty="0" smtClean="0"/>
              <a:t>different points </a:t>
            </a:r>
            <a:r>
              <a:rPr lang="en-US" dirty="0"/>
              <a:t>in time</a:t>
            </a:r>
            <a:r>
              <a:rPr lang="en-US" dirty="0" smtClean="0"/>
              <a:t>?</a:t>
            </a:r>
          </a:p>
          <a:p>
            <a:r>
              <a:rPr lang="en-US" dirty="0"/>
              <a:t>Present value explicitly incorporates the time value of money. </a:t>
            </a:r>
            <a:br>
              <a:rPr lang="en-US" dirty="0"/>
            </a:br>
            <a:r>
              <a:rPr lang="en-US" dirty="0"/>
              <a:t/>
            </a:r>
            <a:br>
              <a:rPr lang="en-US" dirty="0"/>
            </a:br>
            <a:r>
              <a:rPr lang="en-US" dirty="0"/>
              <a:t/>
            </a:r>
            <a:br>
              <a:rPr lang="en-US" dirty="0"/>
            </a:br>
            <a:endParaRPr lang="en-US" dirty="0"/>
          </a:p>
        </p:txBody>
      </p:sp>
      <p:pic>
        <p:nvPicPr>
          <p:cNvPr id="4" name="Рисунок 3"/>
          <p:cNvPicPr>
            <a:picLocks noChangeAspect="1"/>
          </p:cNvPicPr>
          <p:nvPr/>
        </p:nvPicPr>
        <p:blipFill>
          <a:blip r:embed="rId3"/>
          <a:stretch>
            <a:fillRect/>
          </a:stretch>
        </p:blipFill>
        <p:spPr>
          <a:xfrm>
            <a:off x="3921803" y="3233691"/>
            <a:ext cx="3629025" cy="1343025"/>
          </a:xfrm>
          <a:prstGeom prst="rect">
            <a:avLst/>
          </a:prstGeom>
        </p:spPr>
      </p:pic>
      <p:pic>
        <p:nvPicPr>
          <p:cNvPr id="5" name="Рисунок 4"/>
          <p:cNvPicPr>
            <a:picLocks noChangeAspect="1"/>
          </p:cNvPicPr>
          <p:nvPr/>
        </p:nvPicPr>
        <p:blipFill>
          <a:blip r:embed="rId4"/>
          <a:stretch>
            <a:fillRect/>
          </a:stretch>
        </p:blipFill>
        <p:spPr>
          <a:xfrm>
            <a:off x="3353632" y="4845158"/>
            <a:ext cx="5200650" cy="1428750"/>
          </a:xfrm>
          <a:prstGeom prst="rect">
            <a:avLst/>
          </a:prstGeom>
        </p:spPr>
      </p:pic>
    </p:spTree>
    <p:extLst>
      <p:ext uri="{BB962C8B-B14F-4D97-AF65-F5344CB8AC3E}">
        <p14:creationId xmlns:p14="http://schemas.microsoft.com/office/powerpoint/2010/main" val="3733675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Pollution Control in US (example)</a:t>
            </a:r>
            <a:endParaRPr lang="en-US" dirty="0"/>
          </a:p>
        </p:txBody>
      </p:sp>
      <p:sp>
        <p:nvSpPr>
          <p:cNvPr id="3" name="Объект 2"/>
          <p:cNvSpPr>
            <a:spLocks noGrp="1"/>
          </p:cNvSpPr>
          <p:nvPr>
            <p:ph idx="1"/>
          </p:nvPr>
        </p:nvSpPr>
        <p:spPr/>
        <p:txBody>
          <a:bodyPr>
            <a:normAutofit fontScale="92500" lnSpcReduction="20000"/>
          </a:bodyPr>
          <a:lstStyle/>
          <a:p>
            <a:r>
              <a:rPr lang="en-US" dirty="0"/>
              <a:t>The results suggested that the present value of benefits (using a discount rate </a:t>
            </a:r>
            <a:r>
              <a:rPr lang="en-US" dirty="0" smtClean="0"/>
              <a:t>of 5 </a:t>
            </a:r>
            <a:r>
              <a:rPr lang="en-US" dirty="0"/>
              <a:t>percent) was $22.2 trillion, while the costs were $0.523 trillion. Performing </a:t>
            </a:r>
            <a:r>
              <a:rPr lang="en-US" dirty="0" smtClean="0"/>
              <a:t>the necessary </a:t>
            </a:r>
            <a:r>
              <a:rPr lang="en-US" dirty="0"/>
              <a:t>subtraction reveals that the net benefits were therefore equal to $21.7 trillion</a:t>
            </a:r>
            <a:r>
              <a:rPr lang="en-US" dirty="0" smtClean="0"/>
              <a:t>.</a:t>
            </a:r>
          </a:p>
          <a:p>
            <a:endParaRPr lang="en-US" dirty="0" smtClean="0"/>
          </a:p>
          <a:p>
            <a:r>
              <a:rPr lang="en-US" dirty="0" smtClean="0"/>
              <a:t>According </a:t>
            </a:r>
            <a:r>
              <a:rPr lang="en-US" dirty="0"/>
              <a:t>to this study, U.S. air pollution control policy during this period made </a:t>
            </a:r>
            <a:r>
              <a:rPr lang="en-US" dirty="0" smtClean="0"/>
              <a:t>very good </a:t>
            </a:r>
            <a:r>
              <a:rPr lang="en-US" dirty="0"/>
              <a:t>economic </a:t>
            </a:r>
            <a:r>
              <a:rPr lang="en-US" dirty="0" smtClean="0"/>
              <a:t>sense</a:t>
            </a:r>
          </a:p>
          <a:p>
            <a:pPr marL="0" indent="0">
              <a:buNone/>
            </a:pPr>
            <a:endParaRPr lang="en-US" dirty="0" smtClean="0"/>
          </a:p>
          <a:p>
            <a:r>
              <a:rPr lang="en-US" dirty="0"/>
              <a:t>These actions are estimated to cause benefits (from reduced pollution damage) to </a:t>
            </a:r>
            <a:r>
              <a:rPr lang="en-US" dirty="0" smtClean="0"/>
              <a:t>rise from </a:t>
            </a:r>
            <a:r>
              <a:rPr lang="en-US" dirty="0"/>
              <a:t>roughly $800 billion in 2000 to almost $1.3 trillion in 2010, ultimately </a:t>
            </a:r>
            <a:r>
              <a:rPr lang="en-US" dirty="0" smtClean="0"/>
              <a:t>reaching approximately </a:t>
            </a:r>
            <a:r>
              <a:rPr lang="en-US" dirty="0"/>
              <a:t>$2 trillion per year (2006 dollars) by 2020! </a:t>
            </a:r>
            <a:br>
              <a:rPr lang="en-US" dirty="0"/>
            </a:br>
            <a:endParaRPr lang="en-US" dirty="0"/>
          </a:p>
        </p:txBody>
      </p:sp>
    </p:spTree>
    <p:extLst>
      <p:ext uri="{BB962C8B-B14F-4D97-AF65-F5344CB8AC3E}">
        <p14:creationId xmlns:p14="http://schemas.microsoft.com/office/powerpoint/2010/main" val="343153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Issues in Benefit </a:t>
            </a:r>
            <a:r>
              <a:rPr lang="en-US" dirty="0" smtClean="0"/>
              <a:t>Estimation</a:t>
            </a:r>
            <a:endParaRPr lang="en-US" dirty="0"/>
          </a:p>
        </p:txBody>
      </p:sp>
      <p:sp>
        <p:nvSpPr>
          <p:cNvPr id="3" name="Объект 2"/>
          <p:cNvSpPr>
            <a:spLocks noGrp="1"/>
          </p:cNvSpPr>
          <p:nvPr>
            <p:ph idx="1"/>
          </p:nvPr>
        </p:nvSpPr>
        <p:spPr/>
        <p:txBody>
          <a:bodyPr>
            <a:normAutofit/>
          </a:bodyPr>
          <a:lstStyle/>
          <a:p>
            <a:r>
              <a:rPr lang="en-US" i="1" dirty="0"/>
              <a:t>Primary versus Secondary Effects. </a:t>
            </a:r>
            <a:endParaRPr lang="en-US" dirty="0" smtClean="0"/>
          </a:p>
          <a:p>
            <a:r>
              <a:rPr lang="en-US" i="1" dirty="0"/>
              <a:t>Accounting </a:t>
            </a:r>
            <a:r>
              <a:rPr lang="en-US" i="1" dirty="0" smtClean="0"/>
              <a:t>Stance</a:t>
            </a:r>
          </a:p>
          <a:p>
            <a:r>
              <a:rPr lang="en-US" i="1" dirty="0" smtClean="0"/>
              <a:t>Aggregation</a:t>
            </a:r>
          </a:p>
          <a:p>
            <a:r>
              <a:rPr lang="en-US" i="1" dirty="0" smtClean="0"/>
              <a:t>With </a:t>
            </a:r>
            <a:r>
              <a:rPr lang="en-US" i="1" dirty="0"/>
              <a:t>and Without </a:t>
            </a:r>
            <a:r>
              <a:rPr lang="en-US" i="1" dirty="0" smtClean="0"/>
              <a:t>Principle</a:t>
            </a:r>
            <a:endParaRPr lang="en-US" i="1" dirty="0"/>
          </a:p>
          <a:p>
            <a:r>
              <a:rPr lang="en-US" i="1" dirty="0"/>
              <a:t>Tangible versus Intangible </a:t>
            </a:r>
            <a:r>
              <a:rPr lang="en-US" i="1" dirty="0" smtClean="0"/>
              <a:t>Benefits</a:t>
            </a:r>
            <a:endParaRPr lang="en-US" dirty="0"/>
          </a:p>
        </p:txBody>
      </p:sp>
    </p:spTree>
    <p:extLst>
      <p:ext uri="{BB962C8B-B14F-4D97-AF65-F5344CB8AC3E}">
        <p14:creationId xmlns:p14="http://schemas.microsoft.com/office/powerpoint/2010/main" val="376340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5400" b="1" dirty="0"/>
              <a:t>Approaches to Cost </a:t>
            </a:r>
            <a:r>
              <a:rPr lang="en-US" sz="5400" b="1" dirty="0" smtClean="0"/>
              <a:t>Estimation</a:t>
            </a:r>
            <a:endParaRPr lang="en-US" sz="5400" b="1" dirty="0"/>
          </a:p>
        </p:txBody>
      </p:sp>
      <p:sp>
        <p:nvSpPr>
          <p:cNvPr id="3" name="Объект 2"/>
          <p:cNvSpPr>
            <a:spLocks noGrp="1"/>
          </p:cNvSpPr>
          <p:nvPr>
            <p:ph idx="1"/>
          </p:nvPr>
        </p:nvSpPr>
        <p:spPr/>
        <p:txBody>
          <a:bodyPr>
            <a:normAutofit/>
          </a:bodyPr>
          <a:lstStyle/>
          <a:p>
            <a:r>
              <a:rPr lang="en-US" sz="4800" i="1" dirty="0"/>
              <a:t>The Survey </a:t>
            </a:r>
            <a:r>
              <a:rPr lang="en-US" sz="4800" i="1" dirty="0" smtClean="0"/>
              <a:t>Approach</a:t>
            </a:r>
            <a:endParaRPr lang="en-US" sz="4800" dirty="0" smtClean="0"/>
          </a:p>
          <a:p>
            <a:r>
              <a:rPr lang="en-US" sz="4800" i="1" dirty="0"/>
              <a:t>The Engineering </a:t>
            </a:r>
            <a:r>
              <a:rPr lang="en-US" sz="4800" i="1" dirty="0" smtClean="0"/>
              <a:t>Approach</a:t>
            </a:r>
            <a:endParaRPr lang="en-US" sz="4800" i="1" dirty="0"/>
          </a:p>
          <a:p>
            <a:r>
              <a:rPr lang="en-US" sz="4800" i="1" dirty="0"/>
              <a:t>The Combined </a:t>
            </a:r>
            <a:r>
              <a:rPr lang="en-US" sz="4800" i="1" dirty="0" smtClean="0"/>
              <a:t>Approach</a:t>
            </a:r>
            <a:endParaRPr lang="en-US" sz="4800" dirty="0"/>
          </a:p>
        </p:txBody>
      </p:sp>
    </p:spTree>
    <p:extLst>
      <p:ext uri="{BB962C8B-B14F-4D97-AF65-F5344CB8AC3E}">
        <p14:creationId xmlns:p14="http://schemas.microsoft.com/office/powerpoint/2010/main" val="3365655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dirty="0" smtClean="0"/>
              <a:t>Thank you! </a:t>
            </a:r>
            <a:r>
              <a:rPr lang="en-US" smtClean="0"/>
              <a:t>Questions?</a:t>
            </a:r>
            <a:endParaRPr lang="en-US" dirty="0"/>
          </a:p>
        </p:txBody>
      </p:sp>
      <p:sp>
        <p:nvSpPr>
          <p:cNvPr id="5" name="Текст 4"/>
          <p:cNvSpPr>
            <a:spLocks noGrp="1"/>
          </p:cNvSpPr>
          <p:nvPr>
            <p:ph type="body" idx="1"/>
          </p:nvPr>
        </p:nvSpPr>
        <p:spPr/>
        <p:txBody>
          <a:bodyPr/>
          <a:lstStyle/>
          <a:p>
            <a:endParaRPr lang="en-US"/>
          </a:p>
        </p:txBody>
      </p:sp>
    </p:spTree>
    <p:extLst>
      <p:ext uri="{BB962C8B-B14F-4D97-AF65-F5344CB8AC3E}">
        <p14:creationId xmlns:p14="http://schemas.microsoft.com/office/powerpoint/2010/main" val="682311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Estimating Benefits of Carbon Dioxide Emission </a:t>
            </a:r>
            <a:r>
              <a:rPr lang="en-US" dirty="0" smtClean="0"/>
              <a:t>Reductions</a:t>
            </a:r>
            <a:endParaRPr lang="en-US" dirty="0"/>
          </a:p>
        </p:txBody>
      </p:sp>
      <p:sp>
        <p:nvSpPr>
          <p:cNvPr id="3" name="Объект 2"/>
          <p:cNvSpPr>
            <a:spLocks noGrp="1"/>
          </p:cNvSpPr>
          <p:nvPr>
            <p:ph idx="1"/>
          </p:nvPr>
        </p:nvSpPr>
        <p:spPr/>
        <p:txBody>
          <a:bodyPr>
            <a:normAutofit lnSpcReduction="10000"/>
          </a:bodyPr>
          <a:lstStyle/>
          <a:p>
            <a:r>
              <a:rPr lang="en-US" dirty="0"/>
              <a:t>In order to include benefits from </a:t>
            </a:r>
            <a:r>
              <a:rPr lang="en-US" dirty="0" smtClean="0"/>
              <a:t>reducing carbon </a:t>
            </a:r>
            <a:r>
              <a:rPr lang="en-US" dirty="0"/>
              <a:t>dioxide emission, agencies use what is called the “social cost of carbon” to reflect </a:t>
            </a:r>
            <a:r>
              <a:rPr lang="en-US" dirty="0" smtClean="0"/>
              <a:t>what those </a:t>
            </a:r>
            <a:r>
              <a:rPr lang="en-US" dirty="0"/>
              <a:t>damages would have been in the absence of the </a:t>
            </a:r>
            <a:r>
              <a:rPr lang="en-US" dirty="0" smtClean="0"/>
              <a:t>reductions.</a:t>
            </a:r>
          </a:p>
          <a:p>
            <a:endParaRPr lang="en-US" dirty="0"/>
          </a:p>
          <a:p>
            <a:r>
              <a:rPr lang="en-US" dirty="0" smtClean="0"/>
              <a:t>The </a:t>
            </a:r>
            <a:r>
              <a:rPr lang="en-US" dirty="0"/>
              <a:t>social cost of carbon </a:t>
            </a:r>
            <a:r>
              <a:rPr lang="en-US" dirty="0" smtClean="0"/>
              <a:t>is the </a:t>
            </a:r>
            <a:r>
              <a:rPr lang="en-US" dirty="0"/>
              <a:t>marginal increase in the present value (in dollars) of the economic damages (e.g., sea </a:t>
            </a:r>
            <a:r>
              <a:rPr lang="en-US" dirty="0" smtClean="0"/>
              <a:t>level rise</a:t>
            </a:r>
            <a:r>
              <a:rPr lang="en-US" dirty="0"/>
              <a:t>, floods, changes in agricultural productivity, and altered ecosystem services) </a:t>
            </a:r>
            <a:r>
              <a:rPr lang="en-US" dirty="0" smtClean="0"/>
              <a:t>resulting from </a:t>
            </a:r>
            <a:r>
              <a:rPr lang="en-US" dirty="0"/>
              <a:t>a small increase (usually 1 metric ton) in carbon dioxide emissions. Since the social </a:t>
            </a:r>
            <a:r>
              <a:rPr lang="en-US" dirty="0" smtClean="0"/>
              <a:t>cost of </a:t>
            </a:r>
            <a:r>
              <a:rPr lang="en-US" dirty="0"/>
              <a:t>carbon is a present value calculation, both the timing of the emission reduction and </a:t>
            </a:r>
            <a:r>
              <a:rPr lang="en-US" dirty="0" smtClean="0"/>
              <a:t>the discount </a:t>
            </a:r>
            <a:r>
              <a:rPr lang="en-US" dirty="0"/>
              <a:t>rate play an important role</a:t>
            </a:r>
            <a:r>
              <a:rPr lang="en-US" dirty="0" smtClean="0"/>
              <a:t>.</a:t>
            </a:r>
            <a:endParaRPr lang="en-US" dirty="0"/>
          </a:p>
        </p:txBody>
      </p:sp>
    </p:spTree>
    <p:extLst>
      <p:ext uri="{BB962C8B-B14F-4D97-AF65-F5344CB8AC3E}">
        <p14:creationId xmlns:p14="http://schemas.microsoft.com/office/powerpoint/2010/main" val="992072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396</Words>
  <Application>Microsoft Office PowerPoint</Application>
  <PresentationFormat>Широкоэкранный</PresentationFormat>
  <Paragraphs>37</Paragraphs>
  <Slides>8</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Calibri</vt:lpstr>
      <vt:lpstr>Calibri Light</vt:lpstr>
      <vt:lpstr>Тема Office</vt:lpstr>
      <vt:lpstr>Evaluating Trade-Offs: Benefit-Cost Analysis and Other Decision-Making Metrics</vt:lpstr>
      <vt:lpstr>Benefit-Cost Analysis</vt:lpstr>
      <vt:lpstr>Comparing Benefits and Costs across Time</vt:lpstr>
      <vt:lpstr>Pollution Control in US (example)</vt:lpstr>
      <vt:lpstr>Issues in Benefit Estimation</vt:lpstr>
      <vt:lpstr>Approaches to Cost Estimation</vt:lpstr>
      <vt:lpstr>Thank you! Questions?</vt:lpstr>
      <vt:lpstr>Estimating Benefits of Carbon Dioxide Emission Reductions</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Trade-Offs: Benefit-Cost Analysis and Other Decision-Making Metrics</dc:title>
  <dc:creator>Rahat</dc:creator>
  <cp:lastModifiedBy>Rahat</cp:lastModifiedBy>
  <cp:revision>19</cp:revision>
  <dcterms:created xsi:type="dcterms:W3CDTF">2019-09-18T06:05:49Z</dcterms:created>
  <dcterms:modified xsi:type="dcterms:W3CDTF">2019-09-18T07:22:26Z</dcterms:modified>
</cp:coreProperties>
</file>