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70" r:id="rId2"/>
    <p:sldId id="257" r:id="rId3"/>
    <p:sldId id="430" r:id="rId4"/>
    <p:sldId id="436" r:id="rId5"/>
    <p:sldId id="438" r:id="rId6"/>
    <p:sldId id="435" r:id="rId7"/>
    <p:sldId id="458" r:id="rId8"/>
    <p:sldId id="464" r:id="rId9"/>
    <p:sldId id="465" r:id="rId10"/>
    <p:sldId id="466" r:id="rId11"/>
    <p:sldId id="477" r:id="rId12"/>
    <p:sldId id="467" r:id="rId13"/>
    <p:sldId id="476" r:id="rId14"/>
    <p:sldId id="446" r:id="rId15"/>
    <p:sldId id="478" r:id="rId16"/>
    <p:sldId id="451" r:id="rId17"/>
    <p:sldId id="483" r:id="rId18"/>
    <p:sldId id="473" r:id="rId19"/>
    <p:sldId id="479" r:id="rId20"/>
    <p:sldId id="482" r:id="rId21"/>
    <p:sldId id="379" r:id="rId22"/>
  </p:sldIdLst>
  <p:sldSz cx="9906000" cy="6858000" type="A4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2" initials="A" lastIdx="2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280"/>
    <a:srgbClr val="006400"/>
    <a:srgbClr val="002200"/>
    <a:srgbClr val="00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82" autoAdjust="0"/>
    <p:restoredTop sz="91667" autoAdjust="0"/>
  </p:normalViewPr>
  <p:slideViewPr>
    <p:cSldViewPr>
      <p:cViewPr>
        <p:scale>
          <a:sx n="100" d="100"/>
          <a:sy n="100" d="100"/>
        </p:scale>
        <p:origin x="-904" y="-8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commentAuthors" Target="commentAuthor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EB7E0-BF1D-43B4-9BA9-AF0D09E8DEC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82066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7665E-45B6-4C56-B1C9-57F0CC3C97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33684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13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Experiment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Public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game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mr-IN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provided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certan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threshold+critical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contributions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achived</a:t>
            </a: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200 </a:t>
            </a: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farmers</a:t>
            </a: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played</a:t>
            </a: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paper&amp;pencil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game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and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made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investement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desicions</a:t>
            </a:r>
            <a:endParaRPr lang="de-DE" sz="3200" kern="1200" dirty="0" smtClean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12 </a:t>
            </a: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rounds</a:t>
            </a: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(in </a:t>
            </a: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small</a:t>
            </a: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groups</a:t>
            </a: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of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6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players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and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large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group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of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10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players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with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and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without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leading</a:t>
            </a:r>
            <a:r>
              <a:rPr lang="de-DE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example</a:t>
            </a:r>
            <a:endParaRPr lang="de-DE" sz="3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Complemented</a:t>
            </a: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with</a:t>
            </a: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questionnaire</a:t>
            </a: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; </a:t>
            </a: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focus</a:t>
            </a: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groups</a:t>
            </a: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; in-</a:t>
            </a: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depth</a:t>
            </a:r>
            <a:r>
              <a: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de-DE" sz="3200" kern="1200" dirty="0" err="1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interviews</a:t>
            </a:r>
            <a:endParaRPr lang="de-DE" sz="3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3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333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3200" kern="1200" dirty="0" smtClean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4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Hyderabad’s traffic challenges &amp; coordination problem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actual share of public transport has been constantly declining (21%)</a:t>
            </a:r>
          </a:p>
          <a:p>
            <a:pPr marL="0" indent="0">
              <a:buFont typeface="Arial"/>
              <a:buNone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Coordination game among 6 players  (total </a:t>
            </a:r>
            <a:r>
              <a:rPr lang="de-DE" dirty="0" smtClean="0"/>
              <a:t>202 </a:t>
            </a:r>
            <a:r>
              <a:rPr lang="de-DE" dirty="0" err="1" smtClean="0"/>
              <a:t>subjects</a:t>
            </a:r>
            <a:r>
              <a:rPr lang="de-DE" baseline="0" dirty="0" smtClean="0"/>
              <a:t>)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traffic mode-choice decision situation: a situation where every morning they would decide to take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either a bus or car to commute to their offices</a:t>
            </a:r>
            <a:endParaRPr lang="de-D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many participants chose the car, travel times would increase and, hence, the expected benefit from car travel would decrease</a:t>
            </a:r>
          </a:p>
          <a:p>
            <a:pPr marL="628650" lvl="1" indent="-171450">
              <a:buFont typeface="Arial"/>
              <a:buChar char="•"/>
            </a:pP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social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optimum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player choosing car and five participants riding the bus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Payoff depends on operating costs as well as travel time.</a:t>
            </a:r>
            <a:endParaRPr lang="de-DE" baseline="0" dirty="0" smtClean="0"/>
          </a:p>
          <a:p>
            <a:pPr marL="0" indent="0">
              <a:buFont typeface="Arial"/>
              <a:buNone/>
            </a:pPr>
            <a:endParaRPr lang="de-DE" baseline="0" dirty="0" smtClean="0"/>
          </a:p>
          <a:p>
            <a:pPr marL="171450" indent="-171450">
              <a:buFont typeface="Arial"/>
              <a:buChar char="•"/>
            </a:pP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4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4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4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4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 smtClean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4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 smtClean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220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4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220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13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220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220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4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4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4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4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4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Überschrift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54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de-DE" sz="3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de-DE" sz="3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de-DE" sz="3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de-DE" sz="3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3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Environmental and Resource Economics III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37665E-45B6-4C56-B1C9-57F0CC3C977A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085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3" descr="husiegel_bw_klei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44450"/>
            <a:ext cx="76993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64"/>
          <p:cNvSpPr txBox="1">
            <a:spLocks noChangeArrowheads="1"/>
          </p:cNvSpPr>
          <p:nvPr userDrawn="1"/>
        </p:nvSpPr>
        <p:spPr bwMode="auto">
          <a:xfrm>
            <a:off x="6838950" y="6350"/>
            <a:ext cx="23431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DE" sz="800" b="1" smtClean="0">
                <a:solidFill>
                  <a:srgbClr val="6687A7"/>
                </a:solidFill>
                <a:latin typeface="Verdana" pitchFamily="1" charset="0"/>
              </a:rPr>
              <a:t>Division of Resource Economics</a:t>
            </a:r>
          </a:p>
        </p:txBody>
      </p:sp>
      <p:sp>
        <p:nvSpPr>
          <p:cNvPr id="21" name="Rectangle 74"/>
          <p:cNvSpPr>
            <a:spLocks noChangeArrowheads="1"/>
          </p:cNvSpPr>
          <p:nvPr userDrawn="1"/>
        </p:nvSpPr>
        <p:spPr bwMode="auto">
          <a:xfrm>
            <a:off x="0" y="6656388"/>
            <a:ext cx="9906000" cy="188912"/>
          </a:xfrm>
          <a:prstGeom prst="rect">
            <a:avLst/>
          </a:prstGeom>
          <a:solidFill>
            <a:srgbClr val="1A74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de-DE"/>
          </a:p>
        </p:txBody>
      </p:sp>
      <p:sp>
        <p:nvSpPr>
          <p:cNvPr id="22" name="Rectangle 76"/>
          <p:cNvSpPr>
            <a:spLocks noChangeArrowheads="1"/>
          </p:cNvSpPr>
          <p:nvPr userDrawn="1"/>
        </p:nvSpPr>
        <p:spPr bwMode="auto">
          <a:xfrm>
            <a:off x="0" y="6459538"/>
            <a:ext cx="9712325" cy="209550"/>
          </a:xfrm>
          <a:prstGeom prst="rect">
            <a:avLst/>
          </a:prstGeom>
          <a:solidFill>
            <a:srgbClr val="4D93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de-DE"/>
          </a:p>
        </p:txBody>
      </p:sp>
      <p:sp>
        <p:nvSpPr>
          <p:cNvPr id="23" name="Line 81"/>
          <p:cNvSpPr>
            <a:spLocks noChangeShapeType="1"/>
          </p:cNvSpPr>
          <p:nvPr userDrawn="1"/>
        </p:nvSpPr>
        <p:spPr bwMode="auto">
          <a:xfrm flipV="1">
            <a:off x="0" y="1412875"/>
            <a:ext cx="1363663" cy="0"/>
          </a:xfrm>
          <a:prstGeom prst="line">
            <a:avLst/>
          </a:prstGeom>
          <a:noFill/>
          <a:ln w="50800" cap="rnd">
            <a:solidFill>
              <a:srgbClr val="4D934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4" name="Picture 82" descr="rundeseckgrün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5945188"/>
            <a:ext cx="376238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64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33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002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06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72680" y="6656388"/>
            <a:ext cx="5544616" cy="188912"/>
          </a:xfrm>
        </p:spPr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00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4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250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907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742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215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7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DD. MMM., YYYY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[Enter - Lecture Title - Here]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13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3" descr="husiegel_bw_klein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44450"/>
            <a:ext cx="76993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4"/>
          <p:cNvSpPr txBox="1">
            <a:spLocks noChangeArrowheads="1"/>
          </p:cNvSpPr>
          <p:nvPr userDrawn="1"/>
        </p:nvSpPr>
        <p:spPr bwMode="auto">
          <a:xfrm>
            <a:off x="6838950" y="6350"/>
            <a:ext cx="23431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DE" sz="800" b="1" dirty="0" err="1" smtClean="0">
                <a:solidFill>
                  <a:srgbClr val="6687A7"/>
                </a:solidFill>
                <a:latin typeface="Verdana" pitchFamily="1" charset="0"/>
              </a:rPr>
              <a:t>Resource</a:t>
            </a:r>
            <a:r>
              <a:rPr lang="de-DE" sz="800" b="1" dirty="0" smtClean="0">
                <a:solidFill>
                  <a:srgbClr val="6687A7"/>
                </a:solidFill>
                <a:latin typeface="Verdana" pitchFamily="1" charset="0"/>
              </a:rPr>
              <a:t> Economics Group</a:t>
            </a:r>
          </a:p>
        </p:txBody>
      </p:sp>
      <p:sp>
        <p:nvSpPr>
          <p:cNvPr id="9" name="Rectangle 74"/>
          <p:cNvSpPr>
            <a:spLocks noChangeArrowheads="1"/>
          </p:cNvSpPr>
          <p:nvPr userDrawn="1"/>
        </p:nvSpPr>
        <p:spPr bwMode="auto">
          <a:xfrm>
            <a:off x="0" y="6656388"/>
            <a:ext cx="9906000" cy="188912"/>
          </a:xfrm>
          <a:prstGeom prst="rect">
            <a:avLst/>
          </a:prstGeom>
          <a:solidFill>
            <a:srgbClr val="1A74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de-DE"/>
          </a:p>
        </p:txBody>
      </p:sp>
      <p:sp>
        <p:nvSpPr>
          <p:cNvPr id="10" name="Rectangle 76"/>
          <p:cNvSpPr>
            <a:spLocks noChangeArrowheads="1"/>
          </p:cNvSpPr>
          <p:nvPr userDrawn="1"/>
        </p:nvSpPr>
        <p:spPr bwMode="auto">
          <a:xfrm>
            <a:off x="0" y="6459538"/>
            <a:ext cx="9712325" cy="209550"/>
          </a:xfrm>
          <a:prstGeom prst="rect">
            <a:avLst/>
          </a:prstGeom>
          <a:solidFill>
            <a:srgbClr val="4D93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de-DE"/>
          </a:p>
        </p:txBody>
      </p:sp>
      <p:sp>
        <p:nvSpPr>
          <p:cNvPr id="11" name="Line 81"/>
          <p:cNvSpPr>
            <a:spLocks noChangeShapeType="1"/>
          </p:cNvSpPr>
          <p:nvPr userDrawn="1"/>
        </p:nvSpPr>
        <p:spPr bwMode="auto">
          <a:xfrm flipV="1">
            <a:off x="0" y="1412875"/>
            <a:ext cx="1363663" cy="0"/>
          </a:xfrm>
          <a:prstGeom prst="line">
            <a:avLst/>
          </a:prstGeom>
          <a:noFill/>
          <a:ln w="50800" cap="rnd">
            <a:solidFill>
              <a:srgbClr val="4D934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2" name="Picture 82" descr="rundeseckgrün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5945188"/>
            <a:ext cx="376238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300" y="6656388"/>
            <a:ext cx="2311400" cy="18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B280"/>
                </a:solidFill>
              </a:defRPr>
            </a:lvl1pPr>
          </a:lstStyle>
          <a:p>
            <a:r>
              <a:rPr lang="de-DE" dirty="0" smtClean="0"/>
              <a:t>DD. MMM., YYYY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63663" y="6656388"/>
            <a:ext cx="7189737" cy="18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B280"/>
                </a:solidFill>
              </a:defRPr>
            </a:lvl1pPr>
          </a:lstStyle>
          <a:p>
            <a:r>
              <a:rPr lang="de-DE" dirty="0" smtClean="0"/>
              <a:t>[</a:t>
            </a:r>
            <a:r>
              <a:rPr lang="de-DE" dirty="0" err="1" smtClean="0"/>
              <a:t>Enter</a:t>
            </a:r>
            <a:r>
              <a:rPr lang="de-DE" dirty="0" smtClean="0"/>
              <a:t> - </a:t>
            </a:r>
            <a:r>
              <a:rPr lang="de-DE" dirty="0" err="1" smtClean="0"/>
              <a:t>Lecture</a:t>
            </a:r>
            <a:r>
              <a:rPr lang="de-DE" dirty="0" smtClean="0"/>
              <a:t> Title - </a:t>
            </a:r>
            <a:r>
              <a:rPr lang="de-DE" dirty="0" err="1" smtClean="0"/>
              <a:t>Here</a:t>
            </a:r>
            <a:r>
              <a:rPr lang="de-DE" dirty="0" smtClean="0"/>
              <a:t>]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99300" y="6656388"/>
            <a:ext cx="2311400" cy="18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B280"/>
                </a:solidFill>
              </a:defRPr>
            </a:lvl1pPr>
          </a:lstStyle>
          <a:p>
            <a:fld id="{6AD6485F-40A0-4E3B-9751-131B7A47821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467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0064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64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64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64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64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64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package" Target="../embeddings/Microsoft_Word_Document4.docx"/><Relationship Id="rId5" Type="http://schemas.openxmlformats.org/officeDocument/2006/relationships/image" Target="../media/image1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package" Target="../embeddings/Microsoft_Word_Document5.docx"/><Relationship Id="rId5" Type="http://schemas.openxmlformats.org/officeDocument/2006/relationships/image" Target="../media/image1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package" Target="../embeddings/Microsoft_Word_Document6.docx"/><Relationship Id="rId5" Type="http://schemas.openxmlformats.org/officeDocument/2006/relationships/image" Target="../media/image2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package" Target="../embeddings/Microsoft_Word_Document7.docx"/><Relationship Id="rId5" Type="http://schemas.openxmlformats.org/officeDocument/2006/relationships/image" Target="../media/image2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package" Target="../embeddings/Microsoft_Word_Document8.docx"/><Relationship Id="rId5" Type="http://schemas.openxmlformats.org/officeDocument/2006/relationships/image" Target="../media/image2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package" Target="../embeddings/Microsoft_Word_Document9.docx"/><Relationship Id="rId5" Type="http://schemas.openxmlformats.org/officeDocument/2006/relationships/image" Target="../media/image2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3.png"/><Relationship Id="rId6" Type="http://schemas.openxmlformats.org/officeDocument/2006/relationships/package" Target="../embeddings/Microsoft_Word_Document2.docx"/><Relationship Id="rId7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8120" y="1853952"/>
            <a:ext cx="89154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Field experiments in </a:t>
            </a:r>
            <a:r>
              <a:rPr lang="en-US" b="1" dirty="0" smtClean="0">
                <a:solidFill>
                  <a:schemeClr val="tx1"/>
                </a:solidFill>
              </a:rPr>
              <a:t>environmental governance </a:t>
            </a:r>
            <a:r>
              <a:rPr lang="en-US" b="1" dirty="0" smtClean="0">
                <a:solidFill>
                  <a:schemeClr val="tx1"/>
                </a:solidFill>
              </a:rPr>
              <a:t>studies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8240" y="4231629"/>
            <a:ext cx="6107088" cy="20776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8000"/>
                </a:solidFill>
              </a:rPr>
              <a:t>Ulan </a:t>
            </a:r>
            <a:r>
              <a:rPr lang="en-US" dirty="0">
                <a:solidFill>
                  <a:srgbClr val="008000"/>
                </a:solidFill>
                <a:latin typeface="+mj-lt"/>
              </a:rPr>
              <a:t>Kasymov</a:t>
            </a:r>
            <a:r>
              <a:rPr lang="en-US" sz="2800" dirty="0">
                <a:solidFill>
                  <a:srgbClr val="008000"/>
                </a:solidFill>
              </a:rPr>
              <a:t> 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AUCA, 19 September, </a:t>
            </a:r>
            <a:r>
              <a:rPr lang="en-US" sz="2800" dirty="0">
                <a:solidFill>
                  <a:srgbClr val="008000"/>
                </a:solidFill>
              </a:rPr>
              <a:t>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584" y="4149080"/>
            <a:ext cx="5687558" cy="2520280"/>
          </a:xfrm>
          <a:prstGeom prst="rect">
            <a:avLst/>
          </a:prstGeom>
        </p:spPr>
      </p:pic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chemeClr val="tx1"/>
                </a:solidFill>
              </a:rPr>
              <a:t>The </a:t>
            </a:r>
            <a:r>
              <a:rPr lang="de-DE" b="1" dirty="0" err="1">
                <a:solidFill>
                  <a:schemeClr val="tx1"/>
                </a:solidFill>
              </a:rPr>
              <a:t>coordination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problem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de-DE" dirty="0"/>
          </a:p>
          <a:p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EAB38-A336-4BCC-81ED-850B4D54D7D0}" type="slidenum">
              <a:rPr lang="de-DE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60400" y="1752600"/>
            <a:ext cx="89154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de-DE" sz="3200" dirty="0">
              <a:latin typeface="+mn-lt"/>
              <a:cs typeface="+mn-cs"/>
            </a:endParaRPr>
          </a:p>
        </p:txBody>
      </p:sp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552" y="1484784"/>
            <a:ext cx="4968552" cy="252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52600" y="4221088"/>
            <a:ext cx="2220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Binary</a:t>
            </a:r>
            <a:r>
              <a:rPr lang="en-US" dirty="0"/>
              <a:t>-choice step-level public goods games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235" y="1628800"/>
            <a:ext cx="4919409" cy="20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8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Research approach I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04528" y="4149080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239131"/>
              </p:ext>
            </p:extLst>
          </p:nvPr>
        </p:nvGraphicFramePr>
        <p:xfrm>
          <a:off x="361950" y="1471613"/>
          <a:ext cx="9182100" cy="391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2" name="Document" r:id="rId4" imgW="9182100" imgH="3911600" progId="Word.Document.12">
                  <p:embed/>
                </p:oleObj>
              </mc:Choice>
              <mc:Fallback>
                <p:oleObj name="Document" r:id="rId4" imgW="9182100" imgH="391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1950" y="1471613"/>
                        <a:ext cx="9182100" cy="391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708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104" y="836712"/>
            <a:ext cx="8915400" cy="1143000"/>
          </a:xfrm>
        </p:spPr>
        <p:txBody>
          <a:bodyPr>
            <a:noAutofit/>
          </a:bodyPr>
          <a:lstStyle/>
          <a:p>
            <a:r>
              <a:rPr lang="en-GB" sz="2800" b="1" dirty="0" smtClean="0">
                <a:solidFill>
                  <a:srgbClr val="000000"/>
                </a:solidFill>
              </a:rPr>
              <a:t>Chidambaram, Janssen, Rommel </a:t>
            </a:r>
            <a:r>
              <a:rPr lang="en-GB" sz="2800" b="1" dirty="0">
                <a:solidFill>
                  <a:srgbClr val="000000"/>
                </a:solidFill>
              </a:rPr>
              <a:t>&amp; </a:t>
            </a:r>
            <a:r>
              <a:rPr lang="en-GB" sz="2800" b="1" dirty="0" err="1" smtClean="0">
                <a:solidFill>
                  <a:srgbClr val="000000"/>
                </a:solidFill>
              </a:rPr>
              <a:t>Zikos</a:t>
            </a:r>
            <a:r>
              <a:rPr lang="en-GB" sz="2800" b="1" dirty="0" smtClean="0">
                <a:solidFill>
                  <a:srgbClr val="000000"/>
                </a:solidFill>
              </a:rPr>
              <a:t> (</a:t>
            </a:r>
            <a:r>
              <a:rPr lang="en-GB" sz="2800" b="1" dirty="0">
                <a:solidFill>
                  <a:srgbClr val="000000"/>
                </a:solidFill>
              </a:rPr>
              <a:t>2014</a:t>
            </a:r>
            <a:r>
              <a:rPr lang="en-GB" sz="2800" b="1" dirty="0" smtClean="0">
                <a:solidFill>
                  <a:srgbClr val="000000"/>
                </a:solidFill>
              </a:rPr>
              <a:t>): </a:t>
            </a:r>
            <a:r>
              <a:rPr lang="en-GB" sz="2800" b="1" dirty="0"/>
              <a:t>Commuters’ mode choice as a coordination problem: A framed field experiment on traffic policy in Hyderabad, India. Transportation Research Part A: Policy and Practice, 65, 9–22.</a:t>
            </a:r>
            <a:br>
              <a:rPr lang="en-GB" sz="2800" b="1" dirty="0"/>
            </a:b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04528" y="4149080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3"/>
          <a:stretch>
            <a:fillRect/>
          </a:stretch>
        </p:blipFill>
        <p:spPr bwMode="auto">
          <a:xfrm>
            <a:off x="116946" y="2261641"/>
            <a:ext cx="4992556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6456" y="6156012"/>
            <a:ext cx="3033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3333FF"/>
                </a:solidFill>
              </a:rPr>
              <a:t>Khairatabad</a:t>
            </a:r>
            <a:r>
              <a:rPr lang="en-US" dirty="0">
                <a:solidFill>
                  <a:srgbClr val="3333FF"/>
                </a:solidFill>
              </a:rPr>
              <a:t>, Hyderabad, India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52" y="2276872"/>
            <a:ext cx="8089900" cy="105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252" y="3561060"/>
            <a:ext cx="81153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Research approach I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04528" y="4149080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11997"/>
              </p:ext>
            </p:extLst>
          </p:nvPr>
        </p:nvGraphicFramePr>
        <p:xfrm>
          <a:off x="444500" y="1471613"/>
          <a:ext cx="9017000" cy="391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Document" r:id="rId4" imgW="9017000" imgH="3911600" progId="Word.Document.12">
                  <p:embed/>
                </p:oleObj>
              </mc:Choice>
              <mc:Fallback>
                <p:oleObj name="Document" r:id="rId4" imgW="9017000" imgH="391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500" y="1471613"/>
                        <a:ext cx="9017000" cy="391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360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68" y="1877507"/>
            <a:ext cx="3456385" cy="46901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072" y="413792"/>
            <a:ext cx="8915400" cy="1143000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Baerlein</a:t>
            </a:r>
            <a:r>
              <a:rPr lang="en-US" sz="2800" b="1" dirty="0">
                <a:solidFill>
                  <a:srgbClr val="000000"/>
                </a:solidFill>
              </a:rPr>
              <a:t>, T., Kasymov, U., </a:t>
            </a:r>
            <a:r>
              <a:rPr lang="en-US" sz="2800" b="1" dirty="0" err="1">
                <a:solidFill>
                  <a:srgbClr val="000000"/>
                </a:solidFill>
              </a:rPr>
              <a:t>Zikos</a:t>
            </a:r>
            <a:r>
              <a:rPr lang="en-US" sz="2800" b="1" dirty="0">
                <a:solidFill>
                  <a:srgbClr val="000000"/>
                </a:solidFill>
              </a:rPr>
              <a:t>, D. </a:t>
            </a:r>
            <a:r>
              <a:rPr lang="en-US" sz="2400" b="1" dirty="0"/>
              <a:t>(2015). Self-Governance and Sustainable Common </a:t>
            </a:r>
            <a:r>
              <a:rPr lang="en-US" sz="2400" b="1" dirty="0"/>
              <a:t>Pool Resource Management in Kyrgyzstan. Sustainability, 7 (1): 496-521. DOI:10.3390/su7010496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04528" y="4149080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55" y="1916832"/>
            <a:ext cx="5537619" cy="4077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168" y="1628800"/>
            <a:ext cx="3456384" cy="18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2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Research approach II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04528" y="4149080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98821"/>
              </p:ext>
            </p:extLst>
          </p:nvPr>
        </p:nvGraphicFramePr>
        <p:xfrm>
          <a:off x="444500" y="1724248"/>
          <a:ext cx="90170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Document" r:id="rId4" imgW="9017000" imgH="3937000" progId="Word.Document.12">
                  <p:embed/>
                </p:oleObj>
              </mc:Choice>
              <mc:Fallback>
                <p:oleObj name="Document" r:id="rId4" imgW="9017000" imgH="3937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500" y="1724248"/>
                        <a:ext cx="9017000" cy="393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890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1143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Kasymov and </a:t>
            </a:r>
            <a:r>
              <a:rPr lang="en-US" sz="2400" b="1" dirty="0" err="1" smtClean="0">
                <a:solidFill>
                  <a:srgbClr val="000000"/>
                </a:solidFill>
              </a:rPr>
              <a:t>Zikos</a:t>
            </a:r>
            <a:r>
              <a:rPr lang="en-US" sz="2400" b="1" dirty="0" smtClean="0">
                <a:solidFill>
                  <a:srgbClr val="000000"/>
                </a:solidFill>
              </a:rPr>
              <a:t> (2017): </a:t>
            </a:r>
            <a:r>
              <a:rPr lang="en-US" sz="2400" b="1" dirty="0" smtClean="0"/>
              <a:t>Understanding </a:t>
            </a:r>
            <a:r>
              <a:rPr lang="en-US" sz="2400" b="1" dirty="0"/>
              <a:t>Human Actions and Institutional Change: What Are the Impacts of Power Asymmetries on Efficiency in Pasture Use</a:t>
            </a:r>
            <a:r>
              <a:rPr lang="en-US" sz="2400" b="1" dirty="0" smtClean="0"/>
              <a:t>?,</a:t>
            </a:r>
            <a:r>
              <a:rPr lang="en-US" sz="2400" b="1" i="1" dirty="0" smtClean="0"/>
              <a:t> Resources, </a:t>
            </a:r>
            <a:r>
              <a:rPr lang="en-GB" sz="2400" dirty="0"/>
              <a:t> </a:t>
            </a:r>
            <a:r>
              <a:rPr lang="en-GB" sz="2400" i="1" dirty="0"/>
              <a:t>6</a:t>
            </a:r>
            <a:r>
              <a:rPr lang="en-GB" sz="2400" dirty="0"/>
              <a:t>(4), 71</a:t>
            </a:r>
            <a:br>
              <a:rPr lang="en-GB" sz="2400" dirty="0"/>
            </a:br>
            <a:r>
              <a:rPr lang="en-US" sz="2400" b="1" i="1" dirty="0" smtClean="0"/>
              <a:t>  </a:t>
            </a:r>
            <a:endParaRPr lang="en-GB" sz="2400" b="1" i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04528" y="4149080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pic>
        <p:nvPicPr>
          <p:cNvPr id="7" name="Bild 4" descr="game_fencing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945" y="1772816"/>
            <a:ext cx="6760751" cy="4680520"/>
          </a:xfrm>
          <a:prstGeom prst="rect">
            <a:avLst/>
          </a:prstGeom>
        </p:spPr>
      </p:pic>
      <p:pic>
        <p:nvPicPr>
          <p:cNvPr id="8" name="Bild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584" y="1772816"/>
            <a:ext cx="619268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9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480" y="274638"/>
            <a:ext cx="963352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Bargaining</a:t>
            </a:r>
            <a:r>
              <a:rPr lang="en-US" dirty="0"/>
              <a:t> </a:t>
            </a:r>
            <a:r>
              <a:rPr lang="en-US" sz="4000" b="1" dirty="0">
                <a:solidFill>
                  <a:schemeClr val="tx1"/>
                </a:solidFill>
              </a:rPr>
              <a:t>experiment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488504" y="1412776"/>
            <a:ext cx="80648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pie decreases for each player differently, according to her or his discount </a:t>
            </a:r>
            <a:r>
              <a:rPr lang="en-US" sz="2000" dirty="0" smtClean="0"/>
              <a:t>factor (power). 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stronger a player is, the higher their share will </a:t>
            </a:r>
            <a:r>
              <a:rPr lang="en-US" sz="2000" dirty="0" smtClean="0"/>
              <a:t>be:</a:t>
            </a:r>
          </a:p>
          <a:p>
            <a:r>
              <a:rPr lang="en-US" sz="2000" dirty="0" smtClean="0"/>
              <a:t>1</a:t>
            </a:r>
            <a:r>
              <a:rPr lang="en-US" sz="2000" dirty="0"/>
              <a:t>.	In the first round, player I</a:t>
            </a:r>
            <a:r>
              <a:rPr lang="en-US" sz="2000" dirty="0" smtClean="0"/>
              <a:t> </a:t>
            </a:r>
            <a:r>
              <a:rPr lang="en-US" sz="2000" dirty="0"/>
              <a:t>offers (1 − </a:t>
            </a:r>
            <a:r>
              <a:rPr lang="en-US" sz="2000" i="1" dirty="0"/>
              <a:t>d</a:t>
            </a:r>
            <a:r>
              <a:rPr lang="en-US" sz="2000" dirty="0"/>
              <a:t>2)/(1 − </a:t>
            </a:r>
            <a:r>
              <a:rPr lang="en-US" sz="2000" i="1" dirty="0"/>
              <a:t>d</a:t>
            </a:r>
            <a:r>
              <a:rPr lang="en-US" sz="2000" dirty="0"/>
              <a:t>1</a:t>
            </a:r>
            <a:r>
              <a:rPr lang="en-US" sz="2000" i="1" dirty="0"/>
              <a:t>d</a:t>
            </a:r>
            <a:r>
              <a:rPr lang="en-US" sz="2000" dirty="0"/>
              <a:t>2) for himself </a:t>
            </a:r>
            <a:r>
              <a:rPr lang="en-US" sz="2000" dirty="0" smtClean="0"/>
              <a:t>and 1 </a:t>
            </a:r>
            <a:r>
              <a:rPr lang="en-US" sz="2000" dirty="0"/>
              <a:t>− (1 − </a:t>
            </a:r>
            <a:r>
              <a:rPr lang="en-US" sz="2000" i="1" dirty="0"/>
              <a:t>d</a:t>
            </a:r>
            <a:r>
              <a:rPr lang="en-US" sz="2000" dirty="0"/>
              <a:t>2)/(1 − </a:t>
            </a:r>
            <a:r>
              <a:rPr lang="en-US" sz="2000" i="1" dirty="0"/>
              <a:t>d</a:t>
            </a:r>
            <a:r>
              <a:rPr lang="en-US" sz="2000" dirty="0"/>
              <a:t>1</a:t>
            </a:r>
            <a:r>
              <a:rPr lang="en-US" sz="2000" i="1" dirty="0"/>
              <a:t>d</a:t>
            </a:r>
            <a:r>
              <a:rPr lang="en-US" sz="2000" dirty="0"/>
              <a:t>2) for player 2.</a:t>
            </a:r>
            <a:endParaRPr lang="en-GB" sz="2000" dirty="0"/>
          </a:p>
          <a:p>
            <a:r>
              <a:rPr lang="en-US" sz="2000" dirty="0"/>
              <a:t>2.	Player </a:t>
            </a:r>
            <a:r>
              <a:rPr lang="en-US" sz="2000" dirty="0" smtClean="0"/>
              <a:t>II </a:t>
            </a:r>
            <a:r>
              <a:rPr lang="en-US" sz="2000" dirty="0"/>
              <a:t>will immediately accept this offer.</a:t>
            </a:r>
            <a:endParaRPr lang="en-GB" sz="2000" dirty="0"/>
          </a:p>
          <a:p>
            <a:endParaRPr lang="de-DE" sz="2000" b="1" dirty="0" smtClean="0"/>
          </a:p>
          <a:p>
            <a:r>
              <a:rPr lang="de-DE" sz="2000" b="1" dirty="0" err="1" smtClean="0"/>
              <a:t>Symmetric</a:t>
            </a:r>
            <a:r>
              <a:rPr lang="de-DE" sz="2000" b="1" dirty="0" smtClean="0"/>
              <a:t> </a:t>
            </a:r>
            <a:r>
              <a:rPr lang="de-DE" sz="2000" b="1" dirty="0" err="1"/>
              <a:t>and</a:t>
            </a:r>
            <a:r>
              <a:rPr lang="de-DE" sz="2000" b="1" dirty="0"/>
              <a:t> </a:t>
            </a:r>
            <a:r>
              <a:rPr lang="de-DE" sz="2000" b="1" dirty="0" err="1"/>
              <a:t>asymmetric</a:t>
            </a:r>
            <a:r>
              <a:rPr lang="de-DE" sz="2000" b="1" dirty="0"/>
              <a:t> </a:t>
            </a:r>
            <a:r>
              <a:rPr lang="de-DE" sz="2000" b="1" dirty="0" err="1" smtClean="0"/>
              <a:t>treatments</a:t>
            </a:r>
            <a:endParaRPr lang="de-DE" sz="2000" b="1" dirty="0" smtClean="0"/>
          </a:p>
          <a:p>
            <a:endParaRPr lang="de-DE" sz="2000" b="1" dirty="0"/>
          </a:p>
          <a:p>
            <a:endParaRPr lang="de-DE" sz="2000" b="1" dirty="0" smtClean="0"/>
          </a:p>
          <a:p>
            <a:endParaRPr lang="de-DE" sz="2000" b="1" dirty="0"/>
          </a:p>
          <a:p>
            <a:endParaRPr lang="de-DE" sz="2000" b="1" dirty="0" smtClean="0"/>
          </a:p>
          <a:p>
            <a:r>
              <a:rPr lang="en-GB" sz="2000" b="1" dirty="0" smtClean="0"/>
              <a:t> </a:t>
            </a:r>
            <a:endParaRPr lang="en-US" sz="2000" b="1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92627"/>
              </p:ext>
            </p:extLst>
          </p:nvPr>
        </p:nvGraphicFramePr>
        <p:xfrm>
          <a:off x="444500" y="4077072"/>
          <a:ext cx="9017000" cy="176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" name="Document" r:id="rId4" imgW="9017000" imgH="1765300" progId="Word.Document.12">
                  <p:embed/>
                </p:oleObj>
              </mc:Choice>
              <mc:Fallback>
                <p:oleObj name="Document" r:id="rId4" imgW="9017000" imgH="1765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500" y="4077072"/>
                        <a:ext cx="9017000" cy="176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080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Research approach II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04528" y="4149080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110557"/>
              </p:ext>
            </p:extLst>
          </p:nvPr>
        </p:nvGraphicFramePr>
        <p:xfrm>
          <a:off x="444500" y="1614264"/>
          <a:ext cx="9017000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Document" r:id="rId4" imgW="9017000" imgH="4191000" progId="Word.Document.12">
                  <p:embed/>
                </p:oleObj>
              </mc:Choice>
              <mc:Fallback>
                <p:oleObj name="Document" r:id="rId4" imgW="9017000" imgH="4191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500" y="1614264"/>
                        <a:ext cx="9017000" cy="419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169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480" y="274638"/>
            <a:ext cx="963352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What </a:t>
            </a:r>
            <a:r>
              <a:rPr lang="en-US" b="1" dirty="0">
                <a:solidFill>
                  <a:schemeClr val="tx1"/>
                </a:solidFill>
              </a:rPr>
              <a:t>our experiments tell us about institutions in SETS?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19</a:t>
            </a:fld>
            <a:endParaRPr lang="de-DE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933456"/>
              </p:ext>
            </p:extLst>
          </p:nvPr>
        </p:nvGraphicFramePr>
        <p:xfrm>
          <a:off x="444500" y="1733004"/>
          <a:ext cx="9017000" cy="443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Document" r:id="rId4" imgW="9017000" imgH="4432300" progId="Word.Document.12">
                  <p:embed/>
                </p:oleObj>
              </mc:Choice>
              <mc:Fallback>
                <p:oleObj name="Document" r:id="rId4" imgW="9017000" imgH="4432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500" y="1733004"/>
                        <a:ext cx="9017000" cy="443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7310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Outline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Tx/>
              <a:buAutoNum type="arabicPeriod"/>
            </a:pPr>
            <a:r>
              <a:rPr lang="en-US" sz="2800" dirty="0"/>
              <a:t>M</a:t>
            </a:r>
            <a:r>
              <a:rPr lang="en-US" sz="2800" dirty="0" smtClean="0"/>
              <a:t>otivation </a:t>
            </a:r>
          </a:p>
          <a:p>
            <a:pPr marL="514350" indent="-514350">
              <a:buFontTx/>
              <a:buAutoNum type="arabicPeriod"/>
            </a:pPr>
            <a:r>
              <a:rPr lang="en-US" sz="2800" dirty="0" smtClean="0"/>
              <a:t>Theoretical and methodological dimensions in studying environmental governance</a:t>
            </a:r>
          </a:p>
          <a:p>
            <a:pPr marL="514350" indent="-514350">
              <a:buFontTx/>
              <a:buAutoNum type="arabicPeriod"/>
            </a:pPr>
            <a:r>
              <a:rPr lang="en-US" sz="2800" dirty="0" smtClean="0"/>
              <a:t>Research approaches &amp; our experiences with field experiments on institutions </a:t>
            </a:r>
          </a:p>
          <a:p>
            <a:pPr marL="514350" indent="-514350">
              <a:buFontTx/>
              <a:buAutoNum type="arabicPeriod"/>
            </a:pPr>
            <a:r>
              <a:rPr lang="en-US" sz="2800" dirty="0" smtClean="0"/>
              <a:t>Discussion &amp; conclusion</a:t>
            </a:r>
            <a:endParaRPr lang="en-US" sz="28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060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480" y="485800"/>
            <a:ext cx="963352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What </a:t>
            </a:r>
            <a:r>
              <a:rPr lang="en-US" b="1" dirty="0">
                <a:solidFill>
                  <a:schemeClr val="tx1"/>
                </a:solidFill>
              </a:rPr>
              <a:t>our experiments tell us about institutions in SETS?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20</a:t>
            </a:fld>
            <a:endParaRPr lang="de-DE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301514"/>
              </p:ext>
            </p:extLst>
          </p:nvPr>
        </p:nvGraphicFramePr>
        <p:xfrm>
          <a:off x="444500" y="1820863"/>
          <a:ext cx="9017000" cy="369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4" name="Document" r:id="rId4" imgW="9017000" imgH="3695700" progId="Word.Document.12">
                  <p:embed/>
                </p:oleObj>
              </mc:Choice>
              <mc:Fallback>
                <p:oleObj name="Document" r:id="rId4" imgW="9017000" imgH="3695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500" y="1820863"/>
                        <a:ext cx="9017000" cy="369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596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480" y="274638"/>
            <a:ext cx="9633520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Thank you!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832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1143000"/>
          </a:xfrm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chemeClr val="tx1"/>
                </a:solidFill>
              </a:rPr>
              <a:t>Introduction: </a:t>
            </a:r>
            <a:r>
              <a:rPr lang="en-GB" dirty="0"/>
              <a:t>Motivation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8504" y="1556792"/>
            <a:ext cx="9138220" cy="2376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To contribute to the debate regarding using experimental methods to study environmental governance. </a:t>
            </a:r>
          </a:p>
          <a:p>
            <a:pPr marL="0" indent="0">
              <a:buNone/>
            </a:pPr>
            <a:r>
              <a:rPr lang="en-US" sz="2400" dirty="0" smtClean="0"/>
              <a:t>Specifically, I would like to discuss </a:t>
            </a:r>
            <a:r>
              <a:rPr lang="en-GB" sz="2400" dirty="0" smtClean="0"/>
              <a:t>how our experiments address</a:t>
            </a:r>
            <a:r>
              <a:rPr lang="en-US" sz="2400" dirty="0" smtClean="0"/>
              <a:t> key theoretical and methodological dimensions in studying institutions in social-ecological-technical systems (SETS):</a:t>
            </a:r>
          </a:p>
          <a:p>
            <a:r>
              <a:rPr lang="en-US" sz="2400" dirty="0" smtClean="0"/>
              <a:t>Types of institutions</a:t>
            </a:r>
          </a:p>
          <a:p>
            <a:r>
              <a:rPr lang="en-US" sz="2400" dirty="0" smtClean="0"/>
              <a:t>Levels </a:t>
            </a:r>
            <a:r>
              <a:rPr lang="en-US" sz="2400" dirty="0"/>
              <a:t>of </a:t>
            </a:r>
            <a:r>
              <a:rPr lang="en-US" sz="2400" dirty="0" smtClean="0"/>
              <a:t>institutional analysis</a:t>
            </a:r>
          </a:p>
          <a:p>
            <a:r>
              <a:rPr lang="en-US" sz="2400" dirty="0" smtClean="0"/>
              <a:t>Type of research question, time dimension &amp; research research approach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1352600" y="4077072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Conceptualization of institutions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8504" y="1556792"/>
            <a:ext cx="9138220" cy="2376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Two </a:t>
            </a:r>
            <a:r>
              <a:rPr lang="en-US" sz="2400" dirty="0"/>
              <a:t>principal conceptualizations </a:t>
            </a:r>
            <a:r>
              <a:rPr lang="en-US" sz="2400" dirty="0" smtClean="0"/>
              <a:t>(</a:t>
            </a:r>
            <a:r>
              <a:rPr lang="en-US" sz="2400" dirty="0" err="1"/>
              <a:t>Brousseau</a:t>
            </a:r>
            <a:r>
              <a:rPr lang="en-US" sz="2400" dirty="0"/>
              <a:t> et al. </a:t>
            </a:r>
            <a:r>
              <a:rPr lang="en-US" sz="2400" dirty="0" smtClean="0"/>
              <a:t>2011): 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nstitutions </a:t>
            </a:r>
            <a:r>
              <a:rPr lang="en-US" sz="2400" dirty="0"/>
              <a:t>as (external) </a:t>
            </a:r>
            <a:r>
              <a:rPr lang="en-US" sz="2400" dirty="0" smtClean="0"/>
              <a:t>rules (North 1990</a:t>
            </a:r>
            <a:r>
              <a:rPr lang="en-US" sz="2400" dirty="0"/>
              <a:t>)</a:t>
            </a:r>
            <a:endParaRPr lang="en-US" sz="2400" dirty="0" smtClean="0"/>
          </a:p>
          <a:p>
            <a:r>
              <a:rPr lang="en-US" sz="2400" dirty="0"/>
              <a:t>I</a:t>
            </a:r>
            <a:r>
              <a:rPr lang="en-US" sz="2400" dirty="0" smtClean="0"/>
              <a:t>nstitutions </a:t>
            </a:r>
            <a:r>
              <a:rPr lang="en-US" sz="2400" dirty="0"/>
              <a:t>as repositories of shared beliefs (about each other’s behavior)</a:t>
            </a:r>
            <a:r>
              <a:rPr lang="en-US" sz="2400" dirty="0" smtClean="0"/>
              <a:t>” (</a:t>
            </a:r>
            <a:r>
              <a:rPr lang="en-US" sz="2400" dirty="0" err="1"/>
              <a:t>Sugden</a:t>
            </a:r>
            <a:r>
              <a:rPr lang="en-US" sz="2400" dirty="0"/>
              <a:t> </a:t>
            </a:r>
            <a:r>
              <a:rPr lang="en-US" sz="2400" dirty="0" smtClean="0"/>
              <a:t>1989; Aoki 2010).</a:t>
            </a:r>
          </a:p>
          <a:p>
            <a:pPr marL="0" indent="0">
              <a:buNone/>
            </a:pPr>
            <a:r>
              <a:rPr lang="en-US" sz="2400" dirty="0"/>
              <a:t>“Duality of institutions”: the impact of institutions on people as well as the feedback of people on institutions and their subsequent change. (Hodgson, 2006) 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04528" y="4149080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23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Levels of institutional analysis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8504" y="1556792"/>
            <a:ext cx="9138220" cy="2376264"/>
          </a:xfrm>
        </p:spPr>
        <p:txBody>
          <a:bodyPr>
            <a:noAutofit/>
          </a:bodyPr>
          <a:lstStyle/>
          <a:p>
            <a:r>
              <a:rPr lang="en-US" sz="2400" dirty="0" smtClean="0"/>
              <a:t>Exogenous </a:t>
            </a:r>
            <a:r>
              <a:rPr lang="en-US" sz="2400" dirty="0"/>
              <a:t>institutions can be determined by the interplay between external rules at different levels (</a:t>
            </a:r>
            <a:r>
              <a:rPr lang="en-US" sz="2400" dirty="0" err="1"/>
              <a:t>Brousseau</a:t>
            </a:r>
            <a:r>
              <a:rPr lang="en-US" sz="2400" dirty="0"/>
              <a:t> et al. 2011). </a:t>
            </a:r>
          </a:p>
          <a:p>
            <a:r>
              <a:rPr lang="en-US" sz="2400" dirty="0" smtClean="0"/>
              <a:t>North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/>
              <a:t>(</a:t>
            </a:r>
            <a:r>
              <a:rPr lang="en-US" sz="2400" dirty="0"/>
              <a:t>1990</a:t>
            </a:r>
            <a:r>
              <a:rPr lang="en-US" sz="2400" dirty="0" smtClean="0"/>
              <a:t>) </a:t>
            </a:r>
            <a:r>
              <a:rPr lang="en-US" sz="2400" dirty="0"/>
              <a:t>distinguishes between “rules of the game” in the institutional environment and institutional arrangements. </a:t>
            </a:r>
            <a:endParaRPr lang="en-US" sz="2400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04528" y="4149080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58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What is our research question?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8504" y="1556792"/>
            <a:ext cx="9138220" cy="2376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Alston (1996) </a:t>
            </a:r>
            <a:r>
              <a:rPr lang="en-US" sz="2400" dirty="0"/>
              <a:t>distinguishes between research questions </a:t>
            </a:r>
            <a:r>
              <a:rPr lang="en-US" sz="2400" dirty="0" smtClean="0"/>
              <a:t>on the effects </a:t>
            </a:r>
            <a:r>
              <a:rPr lang="en-US" sz="2400" dirty="0"/>
              <a:t>of institutions and </a:t>
            </a:r>
            <a:r>
              <a:rPr lang="en-US" sz="2400" dirty="0" smtClean="0"/>
              <a:t>“</a:t>
            </a:r>
            <a:r>
              <a:rPr lang="en-US" sz="2400" dirty="0"/>
              <a:t>the dynamics of a system that leads to change</a:t>
            </a:r>
            <a:r>
              <a:rPr lang="en-US" sz="2400" dirty="0" smtClean="0"/>
              <a:t>”: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effects or consequences of institutions. </a:t>
            </a:r>
            <a:r>
              <a:rPr lang="en-US" sz="2400" dirty="0" smtClean="0"/>
              <a:t>A static analysis (e.g. </a:t>
            </a:r>
            <a:r>
              <a:rPr lang="en-US" sz="2400" dirty="0"/>
              <a:t>study the outcomes of an institution by comparing one situation where the institution is already in place with another situation where </a:t>
            </a:r>
            <a:r>
              <a:rPr lang="en-US" sz="2400" dirty="0" smtClean="0"/>
              <a:t>not)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complex dynamics of institutional </a:t>
            </a:r>
            <a:r>
              <a:rPr lang="en-US" sz="2400" dirty="0" smtClean="0"/>
              <a:t>change (e.g. driving </a:t>
            </a:r>
            <a:r>
              <a:rPr lang="en-US" sz="2400" dirty="0"/>
              <a:t>forces of “demand and supply” in a political </a:t>
            </a:r>
            <a:r>
              <a:rPr lang="en-US" sz="2400" dirty="0" smtClean="0"/>
              <a:t>process)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04528" y="4149080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77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</a:t>
            </a:r>
            <a:r>
              <a:rPr lang="en-US" b="1" dirty="0" smtClean="0">
                <a:solidFill>
                  <a:schemeClr val="tx1"/>
                </a:solidFill>
              </a:rPr>
              <a:t>ime dimension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8504" y="1556792"/>
            <a:ext cx="9138220" cy="2376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Bromley </a:t>
            </a:r>
            <a:r>
              <a:rPr lang="en-US" sz="2400" dirty="0" smtClean="0"/>
              <a:t>suggests </a:t>
            </a:r>
            <a:r>
              <a:rPr lang="en-US" sz="2400" dirty="0"/>
              <a:t>incorporating a time dimension in our understanding of </a:t>
            </a:r>
            <a:r>
              <a:rPr lang="en-US" sz="2400" dirty="0" smtClean="0"/>
              <a:t>human and institutions  – “</a:t>
            </a:r>
            <a:r>
              <a:rPr lang="en-US" sz="2400" dirty="0"/>
              <a:t>human will in action” (</a:t>
            </a:r>
            <a:r>
              <a:rPr lang="en-US" sz="2400" dirty="0" smtClean="0"/>
              <a:t>2006):</a:t>
            </a:r>
          </a:p>
          <a:p>
            <a:pPr marL="0" indent="0">
              <a:buNone/>
            </a:pPr>
            <a:r>
              <a:rPr lang="en-US" sz="2400" dirty="0"/>
              <a:t>H</a:t>
            </a:r>
            <a:r>
              <a:rPr lang="en-US" sz="2400" dirty="0" smtClean="0"/>
              <a:t>umans consider </a:t>
            </a:r>
            <a:r>
              <a:rPr lang="en-US" sz="2400" dirty="0"/>
              <a:t>possible future outcomes of their actions and act </a:t>
            </a:r>
            <a:r>
              <a:rPr lang="en-US" sz="2400" dirty="0" smtClean="0"/>
              <a:t>accordingly</a:t>
            </a:r>
            <a:r>
              <a:rPr lang="en-US" sz="2400" dirty="0"/>
              <a:t>:</a:t>
            </a:r>
            <a:r>
              <a:rPr lang="en-US" sz="2400" dirty="0" smtClean="0"/>
              <a:t> “</a:t>
            </a:r>
            <a:r>
              <a:rPr lang="en-US" sz="2400" dirty="0"/>
              <a:t>Reasoning backward [, which] is precisely the act of understanding the present in terms of the future, and deciding how we wish the future to unfold for us. Final cause – reason – is concerned precisely with this idea</a:t>
            </a:r>
            <a:r>
              <a:rPr lang="en-US" sz="2400" dirty="0" smtClean="0"/>
              <a:t>”. </a:t>
            </a:r>
          </a:p>
          <a:p>
            <a:pPr marL="0" indent="0">
              <a:buNone/>
            </a:pPr>
            <a:r>
              <a:rPr lang="en-US" sz="2400" dirty="0"/>
              <a:t>S</a:t>
            </a:r>
            <a:r>
              <a:rPr lang="en-US" sz="2400" dirty="0" smtClean="0"/>
              <a:t>everal </a:t>
            </a:r>
            <a:r>
              <a:rPr lang="en-US" sz="2400" dirty="0"/>
              <a:t>plausible reasons (or final causes) may require </a:t>
            </a:r>
            <a:r>
              <a:rPr lang="en-US" sz="2400" dirty="0" smtClean="0"/>
              <a:t>investigation.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04528" y="4149080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556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Research approaches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485F-40A0-4E3B-9751-131B7A47821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04528" y="4149080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00"/>
              </a:solidFill>
              <a:effectLst/>
              <a:uLnTx/>
              <a:uFillTx/>
              <a:latin typeface="Verdana" charset="0"/>
              <a:ea typeface="+mn-ea"/>
              <a:cs typeface="+mn-cs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10067"/>
              </p:ext>
            </p:extLst>
          </p:nvPr>
        </p:nvGraphicFramePr>
        <p:xfrm>
          <a:off x="444500" y="1556792"/>
          <a:ext cx="90170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Document" r:id="rId4" imgW="9017000" imgH="3124200" progId="Word.Document.12">
                  <p:embed/>
                </p:oleObj>
              </mc:Choice>
              <mc:Fallback>
                <p:oleObj name="Document" r:id="rId4" imgW="9017000" imgH="312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500" y="1556792"/>
                        <a:ext cx="9017000" cy="312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331078"/>
              </p:ext>
            </p:extLst>
          </p:nvPr>
        </p:nvGraphicFramePr>
        <p:xfrm>
          <a:off x="444500" y="4437112"/>
          <a:ext cx="9017000" cy="231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Document" r:id="rId6" imgW="9017000" imgH="2311400" progId="Word.Document.12">
                  <p:embed/>
                </p:oleObj>
              </mc:Choice>
              <mc:Fallback>
                <p:oleObj name="Document" r:id="rId6" imgW="9017000" imgH="2311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4500" y="4437112"/>
                        <a:ext cx="9017000" cy="231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990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701824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rgbClr val="000000"/>
                </a:solidFill>
              </a:rPr>
              <a:t>Müller, Rommel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smtClean="0">
                <a:solidFill>
                  <a:srgbClr val="000000"/>
                </a:solidFill>
              </a:rPr>
              <a:t>&amp; </a:t>
            </a:r>
            <a:r>
              <a:rPr lang="en-US" sz="2700" b="1" dirty="0" err="1" smtClean="0">
                <a:solidFill>
                  <a:srgbClr val="000000"/>
                </a:solidFill>
              </a:rPr>
              <a:t>Kumrich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>
                <a:solidFill>
                  <a:srgbClr val="000000"/>
                </a:solidFill>
              </a:rPr>
              <a:t>(</a:t>
            </a:r>
            <a:r>
              <a:rPr lang="en-US" sz="2700" b="1" dirty="0" smtClean="0">
                <a:solidFill>
                  <a:srgbClr val="000000"/>
                </a:solidFill>
              </a:rPr>
              <a:t>2016</a:t>
            </a:r>
            <a:r>
              <a:rPr lang="en-US" sz="2700" b="1" dirty="0">
                <a:solidFill>
                  <a:srgbClr val="000000"/>
                </a:solidFill>
              </a:rPr>
              <a:t>): </a:t>
            </a:r>
            <a:r>
              <a:rPr lang="en-US" sz="2700" b="1" dirty="0"/>
              <a:t>Farmers’ Adoption of Irrigation Technologies: Experimental Evidence from a Coordination Game with Positive Network Externalities in India, G</a:t>
            </a:r>
            <a:r>
              <a:rPr lang="en-US" sz="2700" b="1" i="1" dirty="0" smtClean="0"/>
              <a:t>erman </a:t>
            </a:r>
            <a:r>
              <a:rPr lang="en-US" sz="2700" b="1" i="1" dirty="0"/>
              <a:t>Economic </a:t>
            </a:r>
            <a:r>
              <a:rPr lang="en-US" sz="2700" b="1" i="1" dirty="0" smtClean="0"/>
              <a:t>Review 19 (2): 119-139</a:t>
            </a:r>
            <a:r>
              <a:rPr lang="en-US" dirty="0"/>
              <a:t/>
            </a:r>
            <a:br>
              <a:rPr lang="en-US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pPr>
              <a:defRPr/>
            </a:pPr>
            <a:fld id="{60E9A066-0681-40CE-AE89-FFC03A2E3A53}" type="slidenum">
              <a:rPr lang="de-DE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1027" name="Picture 3" descr="D:\Eigene Dateien\Desktop\DSC_0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0" y="1772816"/>
            <a:ext cx="335802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Eigene Dateien\Desktop\DSC_06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22" y="1788107"/>
            <a:ext cx="3347054" cy="466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Eigene Dateien\Desktop\starter box_reduc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6" y="1788130"/>
            <a:ext cx="3384376" cy="471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96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22235</TotalTime>
  <Words>1278</Words>
  <Application>Microsoft Macintosh PowerPoint</Application>
  <PresentationFormat>A4 Paper (210x297 mm)</PresentationFormat>
  <Paragraphs>189</Paragraphs>
  <Slides>21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Larissa</vt:lpstr>
      <vt:lpstr>Document</vt:lpstr>
      <vt:lpstr>Microsoft Word Document</vt:lpstr>
      <vt:lpstr>Field experiments in environmental governance studies</vt:lpstr>
      <vt:lpstr>Outline</vt:lpstr>
      <vt:lpstr>Introduction: Motivation</vt:lpstr>
      <vt:lpstr>Conceptualization of institutions</vt:lpstr>
      <vt:lpstr>Levels of institutional analysis</vt:lpstr>
      <vt:lpstr>What is our research question?</vt:lpstr>
      <vt:lpstr>Time dimension</vt:lpstr>
      <vt:lpstr>Research approaches</vt:lpstr>
      <vt:lpstr>Müller, Rommel &amp; Kumrich (2016): Farmers’ Adoption of Irrigation Technologies: Experimental Evidence from a Coordination Game with Positive Network Externalities in India, German Economic Review 19 (2): 119-139 </vt:lpstr>
      <vt:lpstr>The coordination problem</vt:lpstr>
      <vt:lpstr>Research approach I</vt:lpstr>
      <vt:lpstr>Chidambaram, Janssen, Rommel &amp; Zikos (2014): Commuters’ mode choice as a coordination problem: A framed field experiment on traffic policy in Hyderabad, India. Transportation Research Part A: Policy and Practice, 65, 9–22. </vt:lpstr>
      <vt:lpstr>Research approach I</vt:lpstr>
      <vt:lpstr>Baerlein, T., Kasymov, U., Zikos, D. (2015). Self-Governance and Sustainable Common Pool Resource Management in Kyrgyzstan. Sustainability, 7 (1): 496-521. DOI:10.3390/su7010496 </vt:lpstr>
      <vt:lpstr>Research approach II</vt:lpstr>
      <vt:lpstr>Kasymov and Zikos (2017): Understanding Human Actions and Institutional Change: What Are the Impacts of Power Asymmetries on Efficiency in Pasture Use?, Resources,  6(4), 71   </vt:lpstr>
      <vt:lpstr>Bargaining experiment</vt:lpstr>
      <vt:lpstr>Research approach II</vt:lpstr>
      <vt:lpstr>What our experiments tell us about institutions in SETS?  </vt:lpstr>
      <vt:lpstr>What our experiments tell us about institutions in SETS?  </vt:lpstr>
      <vt:lpstr>Thank you!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Ulan Kasymov</dc:creator>
  <cp:keywords/>
  <dc:description/>
  <cp:lastModifiedBy>Ulan Kasymov</cp:lastModifiedBy>
  <cp:revision>712</cp:revision>
  <dcterms:created xsi:type="dcterms:W3CDTF">2015-04-16T15:21:20Z</dcterms:created>
  <dcterms:modified xsi:type="dcterms:W3CDTF">2018-09-19T05:11:21Z</dcterms:modified>
  <cp:category/>
</cp:coreProperties>
</file>