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61"/>
  </p:notesMasterIdLst>
  <p:sldIdLst>
    <p:sldId id="256" r:id="rId2"/>
    <p:sldId id="351" r:id="rId3"/>
    <p:sldId id="367" r:id="rId4"/>
    <p:sldId id="368" r:id="rId5"/>
    <p:sldId id="370" r:id="rId6"/>
    <p:sldId id="371" r:id="rId7"/>
    <p:sldId id="372" r:id="rId8"/>
    <p:sldId id="37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6" r:id="rId59"/>
    <p:sldId id="437" r:id="rId60"/>
    <p:sldId id="438" r:id="rId61"/>
    <p:sldId id="439" r:id="rId62"/>
    <p:sldId id="440" r:id="rId63"/>
    <p:sldId id="441" r:id="rId64"/>
    <p:sldId id="442" r:id="rId65"/>
    <p:sldId id="443" r:id="rId66"/>
    <p:sldId id="444" r:id="rId67"/>
    <p:sldId id="445" r:id="rId68"/>
    <p:sldId id="446" r:id="rId69"/>
    <p:sldId id="447" r:id="rId70"/>
    <p:sldId id="448" r:id="rId71"/>
    <p:sldId id="449" r:id="rId72"/>
    <p:sldId id="450" r:id="rId73"/>
    <p:sldId id="451" r:id="rId74"/>
    <p:sldId id="452" r:id="rId75"/>
    <p:sldId id="453" r:id="rId76"/>
    <p:sldId id="547" r:id="rId77"/>
    <p:sldId id="455" r:id="rId78"/>
    <p:sldId id="457" r:id="rId79"/>
    <p:sldId id="459" r:id="rId80"/>
    <p:sldId id="460" r:id="rId81"/>
    <p:sldId id="461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470" r:id="rId90"/>
    <p:sldId id="471" r:id="rId91"/>
    <p:sldId id="472" r:id="rId92"/>
    <p:sldId id="473" r:id="rId93"/>
    <p:sldId id="474" r:id="rId94"/>
    <p:sldId id="475" r:id="rId95"/>
    <p:sldId id="476" r:id="rId96"/>
    <p:sldId id="477" r:id="rId97"/>
    <p:sldId id="478" r:id="rId98"/>
    <p:sldId id="479" r:id="rId99"/>
    <p:sldId id="480" r:id="rId100"/>
    <p:sldId id="481" r:id="rId101"/>
    <p:sldId id="482" r:id="rId102"/>
    <p:sldId id="548" r:id="rId103"/>
    <p:sldId id="483" r:id="rId104"/>
    <p:sldId id="484" r:id="rId105"/>
    <p:sldId id="485" r:id="rId106"/>
    <p:sldId id="486" r:id="rId107"/>
    <p:sldId id="487" r:id="rId108"/>
    <p:sldId id="488" r:id="rId109"/>
    <p:sldId id="489" r:id="rId110"/>
    <p:sldId id="490" r:id="rId111"/>
    <p:sldId id="491" r:id="rId112"/>
    <p:sldId id="492" r:id="rId113"/>
    <p:sldId id="493" r:id="rId114"/>
    <p:sldId id="494" r:id="rId115"/>
    <p:sldId id="495" r:id="rId116"/>
    <p:sldId id="498" r:id="rId117"/>
    <p:sldId id="499" r:id="rId118"/>
    <p:sldId id="500" r:id="rId119"/>
    <p:sldId id="501" r:id="rId120"/>
    <p:sldId id="502" r:id="rId121"/>
    <p:sldId id="503" r:id="rId122"/>
    <p:sldId id="504" r:id="rId123"/>
    <p:sldId id="505" r:id="rId124"/>
    <p:sldId id="506" r:id="rId125"/>
    <p:sldId id="507" r:id="rId126"/>
    <p:sldId id="508" r:id="rId127"/>
    <p:sldId id="509" r:id="rId128"/>
    <p:sldId id="510" r:id="rId129"/>
    <p:sldId id="511" r:id="rId130"/>
    <p:sldId id="512" r:id="rId131"/>
    <p:sldId id="513" r:id="rId132"/>
    <p:sldId id="514" r:id="rId133"/>
    <p:sldId id="515" r:id="rId134"/>
    <p:sldId id="516" r:id="rId135"/>
    <p:sldId id="517" r:id="rId136"/>
    <p:sldId id="518" r:id="rId137"/>
    <p:sldId id="519" r:id="rId138"/>
    <p:sldId id="520" r:id="rId139"/>
    <p:sldId id="521" r:id="rId140"/>
    <p:sldId id="522" r:id="rId141"/>
    <p:sldId id="523" r:id="rId142"/>
    <p:sldId id="524" r:id="rId143"/>
    <p:sldId id="525" r:id="rId144"/>
    <p:sldId id="527" r:id="rId145"/>
    <p:sldId id="549" r:id="rId146"/>
    <p:sldId id="528" r:id="rId147"/>
    <p:sldId id="529" r:id="rId148"/>
    <p:sldId id="530" r:id="rId149"/>
    <p:sldId id="531" r:id="rId150"/>
    <p:sldId id="532" r:id="rId151"/>
    <p:sldId id="533" r:id="rId152"/>
    <p:sldId id="534" r:id="rId153"/>
    <p:sldId id="535" r:id="rId154"/>
    <p:sldId id="536" r:id="rId155"/>
    <p:sldId id="537" r:id="rId156"/>
    <p:sldId id="538" r:id="rId157"/>
    <p:sldId id="539" r:id="rId158"/>
    <p:sldId id="540" r:id="rId159"/>
    <p:sldId id="541" r:id="rId1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notesMaster" Target="notesMasters/notesMaster1.xml"/><Relationship Id="rId16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presProps" Target="presProps.xml"/><Relationship Id="rId164" Type="http://schemas.openxmlformats.org/officeDocument/2006/relationships/viewProps" Target="viewProps.xml"/><Relationship Id="rId165" Type="http://schemas.openxmlformats.org/officeDocument/2006/relationships/theme" Target="theme/theme1.xml"/><Relationship Id="rId16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C5AE3-AA73-E049-BA52-AF30B1BD3C23}" type="datetimeFigureOut">
              <a:rPr lang="ru-RU" smtClean="0"/>
              <a:t>25.09.17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2E890-0A97-4849-AA96-AEED2894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8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EF8B-2D74-F64D-9C7E-436107889780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1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Понедельник, 25 Сентябрь 17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Понедельник, 25 Сентябрь 17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gi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137076" y="1410406"/>
            <a:ext cx="5006924" cy="1927225"/>
          </a:xfrm>
        </p:spPr>
        <p:txBody>
          <a:bodyPr/>
          <a:lstStyle/>
          <a:p>
            <a:r>
              <a:rPr lang="en-US" dirty="0" smtClean="0"/>
              <a:t>Energy resource management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95289" y="3382481"/>
            <a:ext cx="6400800" cy="141829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Instructor: Aikerim Motukeeva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Class 3-4: Oil Market Development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6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in ancient times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2934255" cy="4876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Roman Empire </a:t>
            </a:r>
            <a:r>
              <a:rPr lang="en-US" dirty="0" smtClean="0"/>
              <a:t>- medicine (stop bleeding, relieve toothache, stop fever)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Babylon</a:t>
            </a:r>
            <a:r>
              <a:rPr lang="en-US" dirty="0" smtClean="0"/>
              <a:t> – building walls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Troy</a:t>
            </a:r>
            <a:r>
              <a:rPr lang="en-US" dirty="0" smtClean="0"/>
              <a:t> – military purpose (burn ships) </a:t>
            </a:r>
            <a:endParaRPr lang="ru-RU" dirty="0"/>
          </a:p>
        </p:txBody>
      </p:sp>
      <p:pic>
        <p:nvPicPr>
          <p:cNvPr id="4" name="Изображение 3" descr="Greekfire-madridskylitzes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55" y="1386928"/>
            <a:ext cx="6209745" cy="50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38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apan-take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5" r="-9405"/>
          <a:stretch>
            <a:fillRect/>
          </a:stretch>
        </p:blipFill>
        <p:spPr>
          <a:xfrm>
            <a:off x="-680413" y="166300"/>
            <a:ext cx="10508605" cy="6310700"/>
          </a:xfrm>
        </p:spPr>
      </p:pic>
    </p:spTree>
    <p:extLst>
      <p:ext uri="{BB962C8B-B14F-4D97-AF65-F5344CB8AC3E}">
        <p14:creationId xmlns:p14="http://schemas.microsoft.com/office/powerpoint/2010/main" val="75949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9674" y="-10856"/>
            <a:ext cx="8229600" cy="4039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Japan’s debt</a:t>
            </a:r>
            <a:endParaRPr lang="ru-RU" dirty="0"/>
          </a:p>
        </p:txBody>
      </p:sp>
      <p:pic>
        <p:nvPicPr>
          <p:cNvPr id="4" name="Содержимое 3" descr="Japan_government_dept_prop_GDP_1970_2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" r="-625"/>
          <a:stretch>
            <a:fillRect/>
          </a:stretch>
        </p:blipFill>
        <p:spPr>
          <a:xfrm>
            <a:off x="-136083" y="574491"/>
            <a:ext cx="9404825" cy="6137995"/>
          </a:xfrm>
        </p:spPr>
      </p:pic>
    </p:spTree>
    <p:extLst>
      <p:ext uri="{BB962C8B-B14F-4D97-AF65-F5344CB8AC3E}">
        <p14:creationId xmlns:p14="http://schemas.microsoft.com/office/powerpoint/2010/main" val="237052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8000"/>
                </a:solidFill>
              </a:rPr>
              <a:t>What were the consequences of the energy crisis?</a:t>
            </a:r>
            <a:endParaRPr lang="ru-RU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010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1973 </a:t>
            </a:r>
            <a:r>
              <a:rPr lang="en-US" dirty="0"/>
              <a:t>aftermath</a:t>
            </a:r>
            <a:br>
              <a:rPr lang="en-US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600200"/>
            <a:ext cx="8520745" cy="4876800"/>
          </a:xfrm>
        </p:spPr>
        <p:txBody>
          <a:bodyPr/>
          <a:lstStyle/>
          <a:p>
            <a:r>
              <a:rPr lang="en-US" b="1" dirty="0" smtClean="0"/>
              <a:t>IEA</a:t>
            </a:r>
            <a:r>
              <a:rPr lang="en-US" dirty="0" smtClean="0"/>
              <a:t>: negotiating platform; strategic reserves; research</a:t>
            </a:r>
          </a:p>
          <a:p>
            <a:r>
              <a:rPr lang="en-US" dirty="0" smtClean="0"/>
              <a:t>New energy policy initiatives: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Conservation / fuel efficiency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Security of S </a:t>
            </a:r>
            <a:r>
              <a:rPr lang="en-US" dirty="0" smtClean="0"/>
              <a:t>(diversification in terms of suppliers and fuels)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Japan</a:t>
            </a:r>
            <a:r>
              <a:rPr lang="en-US" dirty="0" smtClean="0"/>
              <a:t> (nuclear; imports of coal/LNG; Pacific Rim suppliers, shift from energy-intensive to knowledge intensive industries)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France</a:t>
            </a:r>
            <a:r>
              <a:rPr lang="en-US" dirty="0" smtClean="0"/>
              <a:t> (nuclear, conservation – ban on ad campaigns, shift to coal)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08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97336"/>
            <a:ext cx="8229600" cy="524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OPEC Golden Age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43157"/>
            <a:ext cx="8229600" cy="5433843"/>
          </a:xfrm>
        </p:spPr>
        <p:txBody>
          <a:bodyPr/>
          <a:lstStyle/>
          <a:p>
            <a:r>
              <a:rPr lang="en-US" dirty="0" smtClean="0"/>
              <a:t>1974 – 1978 – OPEC’s golden age</a:t>
            </a:r>
          </a:p>
          <a:p>
            <a:endParaRPr lang="ru-RU" dirty="0"/>
          </a:p>
        </p:txBody>
      </p:sp>
      <p:pic>
        <p:nvPicPr>
          <p:cNvPr id="5" name="Изображение 4" descr="Opecr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57177"/>
            <a:ext cx="8025286" cy="53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49617"/>
            <a:ext cx="8229600" cy="990600"/>
          </a:xfrm>
        </p:spPr>
        <p:txBody>
          <a:bodyPr/>
          <a:lstStyle/>
          <a:p>
            <a:r>
              <a:rPr lang="en-US" dirty="0" smtClean="0"/>
              <a:t>Saudi Arabia </a:t>
            </a:r>
            <a:endParaRPr lang="ru-RU" dirty="0"/>
          </a:p>
        </p:txBody>
      </p:sp>
      <p:pic>
        <p:nvPicPr>
          <p:cNvPr id="4" name="Содержимое 3" descr="Annual-Oil-Income-Per-Capita-Saudi-Arabia-300x225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r="-13281"/>
          <a:stretch>
            <a:fillRect/>
          </a:stretch>
        </p:blipFill>
        <p:spPr>
          <a:xfrm>
            <a:off x="-559451" y="1040217"/>
            <a:ext cx="9703451" cy="5817783"/>
          </a:xfrm>
        </p:spPr>
      </p:pic>
    </p:spTree>
    <p:extLst>
      <p:ext uri="{BB962C8B-B14F-4D97-AF65-F5344CB8AC3E}">
        <p14:creationId xmlns:p14="http://schemas.microsoft.com/office/powerpoint/2010/main" val="92314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745" y="351981"/>
            <a:ext cx="8229600" cy="990600"/>
          </a:xfrm>
        </p:spPr>
        <p:txBody>
          <a:bodyPr/>
          <a:lstStyle/>
          <a:p>
            <a:r>
              <a:rPr lang="en-US" dirty="0" smtClean="0"/>
              <a:t>Saudi Arabia: infrastructure</a:t>
            </a:r>
            <a:endParaRPr lang="ru-RU" dirty="0"/>
          </a:p>
        </p:txBody>
      </p:sp>
      <p:pic>
        <p:nvPicPr>
          <p:cNvPr id="4" name="Содержимое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5475"/>
          <a:stretch>
            <a:fillRect/>
          </a:stretch>
        </p:blipFill>
        <p:spPr>
          <a:xfrm>
            <a:off x="302407" y="1889777"/>
            <a:ext cx="8841594" cy="4891319"/>
          </a:xfrm>
        </p:spPr>
      </p:pic>
      <p:sp>
        <p:nvSpPr>
          <p:cNvPr id="5" name="TextBox 4"/>
          <p:cNvSpPr txBox="1"/>
          <p:nvPr/>
        </p:nvSpPr>
        <p:spPr>
          <a:xfrm>
            <a:off x="76745" y="1342581"/>
            <a:ext cx="745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1970’s – Annual growth = 10% (1980’s = 1.3%)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60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55445"/>
            <a:ext cx="8229600" cy="7062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Saudi Arabia infrastructure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Содержимое 3" descr="set-of-15-1970s-saudi-arabia-postcards-ministry-of-info-5c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1" r="-8481"/>
          <a:stretch>
            <a:fillRect/>
          </a:stretch>
        </p:blipFill>
        <p:spPr>
          <a:xfrm>
            <a:off x="-544331" y="1118748"/>
            <a:ext cx="10054997" cy="5358251"/>
          </a:xfrm>
        </p:spPr>
      </p:pic>
      <p:sp>
        <p:nvSpPr>
          <p:cNvPr id="5" name="TextBox 4"/>
          <p:cNvSpPr txBox="1"/>
          <p:nvPr/>
        </p:nvSpPr>
        <p:spPr>
          <a:xfrm>
            <a:off x="181444" y="567999"/>
            <a:ext cx="867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Rapid urban development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75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" y="832157"/>
            <a:ext cx="9401295" cy="598569"/>
          </a:xfrm>
        </p:spPr>
        <p:txBody>
          <a:bodyPr>
            <a:noAutofit/>
          </a:bodyPr>
          <a:lstStyle/>
          <a:p>
            <a:r>
              <a:rPr lang="en-US" sz="3300" dirty="0" smtClean="0"/>
              <a:t>Companies </a:t>
            </a:r>
            <a:r>
              <a:rPr lang="en-US" sz="3300" dirty="0" err="1" smtClean="0"/>
              <a:t>vs</a:t>
            </a:r>
            <a:r>
              <a:rPr lang="en-US" sz="3300" dirty="0" smtClean="0"/>
              <a:t> </a:t>
            </a:r>
            <a:r>
              <a:rPr lang="en-US" sz="3300" dirty="0"/>
              <a:t>Governments: Nationalization wave</a:t>
            </a:r>
            <a:br>
              <a:rPr lang="en-US" sz="3300" dirty="0"/>
            </a:br>
            <a:endParaRPr lang="ru-RU" sz="3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 of </a:t>
            </a:r>
            <a:r>
              <a:rPr lang="en-US" dirty="0" smtClean="0">
                <a:solidFill>
                  <a:srgbClr val="0000FF"/>
                </a:solidFill>
              </a:rPr>
              <a:t>nationalizations:</a:t>
            </a:r>
          </a:p>
          <a:p>
            <a:pPr>
              <a:buFontTx/>
              <a:buChar char="-"/>
            </a:pPr>
            <a:r>
              <a:rPr lang="en-US" dirty="0" smtClean="0"/>
              <a:t>Iran in 1951</a:t>
            </a:r>
          </a:p>
          <a:p>
            <a:pPr>
              <a:buFontTx/>
              <a:buChar char="-"/>
            </a:pPr>
            <a:r>
              <a:rPr lang="en-US" dirty="0" smtClean="0"/>
              <a:t>Iraq in 1972 (IPC)</a:t>
            </a:r>
          </a:p>
          <a:p>
            <a:pPr>
              <a:buFontTx/>
              <a:buChar char="-"/>
            </a:pPr>
            <a:r>
              <a:rPr lang="en-US" dirty="0" smtClean="0"/>
              <a:t>Kuwait in 1975 (50 </a:t>
            </a:r>
            <a:r>
              <a:rPr lang="en-US" dirty="0" err="1" smtClean="0"/>
              <a:t>mln</a:t>
            </a:r>
            <a:r>
              <a:rPr lang="en-US" dirty="0" smtClean="0"/>
              <a:t>$ compensation to BP, Gulf)</a:t>
            </a:r>
          </a:p>
          <a:p>
            <a:pPr>
              <a:buFontTx/>
              <a:buChar char="-"/>
            </a:pPr>
            <a:r>
              <a:rPr lang="en-US" dirty="0" smtClean="0"/>
              <a:t>Venezuela in 1976 </a:t>
            </a:r>
          </a:p>
          <a:p>
            <a:pPr>
              <a:buFontTx/>
              <a:buChar char="-"/>
            </a:pPr>
            <a:r>
              <a:rPr lang="en-US" dirty="0" smtClean="0"/>
              <a:t>Saudi Arabia (1974 took 60%, fully nationalized in 1980, compensation based on book value)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55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Autofit/>
          </a:bodyPr>
          <a:lstStyle/>
          <a:p>
            <a:r>
              <a:rPr lang="en-US" sz="3300" dirty="0"/>
              <a:t>Companies </a:t>
            </a:r>
            <a:r>
              <a:rPr lang="en-US" sz="3300" dirty="0" err="1"/>
              <a:t>vs</a:t>
            </a:r>
            <a:r>
              <a:rPr lang="en-US" sz="3300" dirty="0"/>
              <a:t> Governments: Nationalization wave</a:t>
            </a:r>
            <a:br>
              <a:rPr lang="en-US" sz="3300" dirty="0"/>
            </a:br>
            <a:endParaRPr lang="ru-RU" sz="3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1970’s </a:t>
            </a:r>
            <a:r>
              <a:rPr lang="en-US" dirty="0" smtClean="0">
                <a:solidFill>
                  <a:srgbClr val="0000FF"/>
                </a:solidFill>
              </a:rPr>
              <a:t>Contractual agreements </a:t>
            </a:r>
          </a:p>
          <a:p>
            <a:r>
              <a:rPr lang="en-US" dirty="0" smtClean="0"/>
              <a:t>Companies bought oil from governments (as middlemen). Ex: Exxon contract: will buy 900,000 b/d from Venezuela</a:t>
            </a:r>
          </a:p>
          <a:p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ate 1970’s Governments went </a:t>
            </a:r>
            <a:r>
              <a:rPr lang="en-US" dirty="0" smtClean="0">
                <a:solidFill>
                  <a:srgbClr val="0000FF"/>
                </a:solidFill>
              </a:rPr>
              <a:t>downstream:</a:t>
            </a:r>
          </a:p>
          <a:p>
            <a:r>
              <a:rPr lang="en-US" dirty="0" smtClean="0"/>
              <a:t>1973 – 8% of OPEC oil sold directly on the market</a:t>
            </a:r>
          </a:p>
          <a:p>
            <a:r>
              <a:rPr lang="en-US" dirty="0" smtClean="0"/>
              <a:t>1979 – 42% sold directly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27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Pennsylvania Boom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871174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1854 - George </a:t>
            </a:r>
            <a:r>
              <a:rPr lang="en-US" dirty="0" err="1" smtClean="0"/>
              <a:t>Bissel</a:t>
            </a:r>
            <a:r>
              <a:rPr lang="en-US" dirty="0" smtClean="0"/>
              <a:t> established </a:t>
            </a:r>
            <a:r>
              <a:rPr lang="en-US" dirty="0" smtClean="0">
                <a:solidFill>
                  <a:srgbClr val="0000FF"/>
                </a:solidFill>
              </a:rPr>
              <a:t>Pennsylvania Rock Oil Company</a:t>
            </a:r>
          </a:p>
          <a:p>
            <a:pPr marL="0" indent="0">
              <a:buNone/>
            </a:pPr>
            <a:r>
              <a:rPr lang="en-US" dirty="0" smtClean="0"/>
              <a:t>– use of oil in lighting.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Economic background </a:t>
            </a:r>
            <a:r>
              <a:rPr lang="en-US" dirty="0" smtClean="0"/>
              <a:t>– population and demand for lighting increased (whale oil was scarcer) </a:t>
            </a:r>
            <a:endParaRPr lang="ru-RU" dirty="0"/>
          </a:p>
        </p:txBody>
      </p:sp>
      <p:pic>
        <p:nvPicPr>
          <p:cNvPr id="4" name="Изображение 3" descr="Biss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88" y="1053778"/>
            <a:ext cx="3469112" cy="39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441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Expectation of rising D and P</a:t>
            </a:r>
          </a:p>
          <a:p>
            <a:r>
              <a:rPr lang="en-US" b="1" dirty="0" smtClean="0"/>
              <a:t>OPEC: 1973 = 65% of global production; 1978 = 62%</a:t>
            </a:r>
          </a:p>
          <a:p>
            <a:endParaRPr lang="en-US" dirty="0"/>
          </a:p>
          <a:p>
            <a:r>
              <a:rPr lang="en-US" dirty="0" smtClean="0"/>
              <a:t>But supplies from </a:t>
            </a:r>
            <a:r>
              <a:rPr lang="en-US" dirty="0" smtClean="0">
                <a:solidFill>
                  <a:srgbClr val="0000FF"/>
                </a:solidFill>
              </a:rPr>
              <a:t>new fields </a:t>
            </a:r>
            <a:r>
              <a:rPr lang="en-US" dirty="0" smtClean="0"/>
              <a:t>added:</a:t>
            </a:r>
          </a:p>
          <a:p>
            <a:pPr marL="0" indent="0">
              <a:buNone/>
            </a:pPr>
            <a:r>
              <a:rPr lang="en-US" dirty="0" smtClean="0"/>
              <a:t>Alaska 1978 – 1 </a:t>
            </a:r>
            <a:r>
              <a:rPr lang="en-US" dirty="0" err="1" smtClean="0"/>
              <a:t>mln</a:t>
            </a:r>
            <a:r>
              <a:rPr lang="en-US" dirty="0" smtClean="0"/>
              <a:t> b/d</a:t>
            </a:r>
          </a:p>
          <a:p>
            <a:pPr marL="0" indent="0">
              <a:buNone/>
            </a:pPr>
            <a:r>
              <a:rPr lang="en-US" dirty="0" smtClean="0"/>
              <a:t>Mexico 1980 – 1.9 </a:t>
            </a:r>
            <a:r>
              <a:rPr lang="en-US" dirty="0" err="1" smtClean="0"/>
              <a:t>mln</a:t>
            </a:r>
            <a:r>
              <a:rPr lang="en-US" dirty="0" smtClean="0"/>
              <a:t> b/d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24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Oil Crisis</a:t>
            </a:r>
            <a:endParaRPr lang="ru-RU" dirty="0"/>
          </a:p>
        </p:txBody>
      </p:sp>
      <p:pic>
        <p:nvPicPr>
          <p:cNvPr id="4" name="Содержимое 3" descr="20112615014583797_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52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5501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oil crisis 1979: Iranian Revolution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 1978 Shah fled; exports stopped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/>
              <a:t>Spot P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20%</a:t>
            </a:r>
            <a:endParaRPr lang="en-US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Oil crisis (panic)</a:t>
            </a:r>
          </a:p>
          <a:p>
            <a:pPr marL="457200" indent="-457200">
              <a:buAutoNum type="arabicParenR"/>
            </a:pP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Link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Wingdings"/>
                <a:cs typeface="Arial"/>
                <a:sym typeface="Wingdings"/>
              </a:rPr>
              <a:t>between upstream and downstream 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severed (BP) </a:t>
            </a:r>
          </a:p>
          <a:p>
            <a:pPr marL="457200" indent="-457200">
              <a:buAutoNum type="arabicParenR"/>
            </a:pP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Build-up of 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Wingdings"/>
                <a:cs typeface="Arial"/>
                <a:sym typeface="Wingdings"/>
              </a:rPr>
              <a:t>inventories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 (companies/utilities/industries/motorists) Total shortage 5 </a:t>
            </a:r>
            <a:r>
              <a:rPr lang="en-US" dirty="0" err="1" smtClean="0">
                <a:latin typeface="Arial"/>
                <a:ea typeface="Wingdings"/>
                <a:cs typeface="Arial"/>
                <a:sym typeface="Wingdings"/>
              </a:rPr>
              <a:t>mln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 b/d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Spot market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Wingdings"/>
                <a:cs typeface="Arial"/>
                <a:sym typeface="Wingdings"/>
              </a:rPr>
              <a:t>Embargo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dirty="0" err="1" smtClean="0">
                <a:latin typeface="Arial"/>
                <a:ea typeface="Wingdings"/>
                <a:cs typeface="Arial"/>
                <a:sym typeface="Wingdings"/>
              </a:rPr>
              <a:t>vs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 Iranian oil (disrupted contracts) 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Wingdings"/>
                <a:cs typeface="Arial"/>
                <a:sym typeface="Wingdings"/>
              </a:rPr>
              <a:t>OPEC</a:t>
            </a:r>
            <a:r>
              <a:rPr lang="en-US" dirty="0" smtClean="0">
                <a:latin typeface="Arial"/>
                <a:ea typeface="Wingdings"/>
                <a:cs typeface="Arial"/>
                <a:sym typeface="Wingdings"/>
              </a:rPr>
              <a:t> took advantage to increase P</a:t>
            </a:r>
            <a:endParaRPr lang="en-US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endParaRPr lang="en-US" dirty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endParaRPr lang="en-US" dirty="0">
              <a:latin typeface="Arial"/>
              <a:ea typeface="Wingdings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9026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oil crisis </a:t>
            </a:r>
            <a:r>
              <a:rPr lang="en-US" dirty="0" smtClean="0"/>
              <a:t>1979: dual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Official</a:t>
            </a:r>
            <a:r>
              <a:rPr lang="en-US" dirty="0" smtClean="0"/>
              <a:t> (G sold oil to companies at official P – LTC). 1979: Saudi Arabia – 18$/b; rest – 28$/b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Spot market </a:t>
            </a:r>
            <a:r>
              <a:rPr lang="en-US" dirty="0" smtClean="0"/>
              <a:t>(speculation intensifying panic). 1979: P = 40 – 850$/b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1979 – OPEC sold oil mostly in spot market (at higher P) </a:t>
            </a:r>
          </a:p>
          <a:p>
            <a:pPr marL="0" indent="0">
              <a:buNone/>
            </a:pPr>
            <a:r>
              <a:rPr lang="en-US" dirty="0" smtClean="0"/>
              <a:t>March 1979: OPEC meeting (abandonment of official P, except Saudi Arabia). Buyers chasing scarce 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37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lines</a:t>
            </a:r>
          </a:p>
          <a:p>
            <a:r>
              <a:rPr lang="en-US" dirty="0" smtClean="0"/>
              <a:t>Inflation</a:t>
            </a:r>
          </a:p>
          <a:p>
            <a:r>
              <a:rPr lang="en-US" dirty="0" smtClean="0"/>
              <a:t>Interest rate </a:t>
            </a:r>
          </a:p>
          <a:p>
            <a:r>
              <a:rPr lang="en-US" dirty="0" smtClean="0"/>
              <a:t>Carter’s approval rating = 25% </a:t>
            </a:r>
          </a:p>
          <a:p>
            <a:endParaRPr lang="en-US" dirty="0"/>
          </a:p>
          <a:p>
            <a:r>
              <a:rPr lang="en-US" dirty="0" smtClean="0"/>
              <a:t>But </a:t>
            </a:r>
            <a:r>
              <a:rPr lang="en-US" dirty="0" smtClean="0">
                <a:solidFill>
                  <a:srgbClr val="0000FF"/>
                </a:solidFill>
              </a:rPr>
              <a:t>S/D imbalance </a:t>
            </a:r>
            <a:r>
              <a:rPr lang="en-US" dirty="0" smtClean="0"/>
              <a:t>couldn’t endure for long. High P spurred </a:t>
            </a:r>
            <a:r>
              <a:rPr lang="en-US" dirty="0" smtClean="0">
                <a:solidFill>
                  <a:srgbClr val="FF0000"/>
                </a:solidFill>
              </a:rPr>
              <a:t>investments</a:t>
            </a:r>
            <a:r>
              <a:rPr lang="en-US" dirty="0" smtClean="0"/>
              <a:t>, which increased S and led to oil glut that persisted throughout 1980’s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69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1973 oil crisis led to </a:t>
            </a:r>
            <a:r>
              <a:rPr lang="en-US" b="1" dirty="0" smtClean="0">
                <a:solidFill>
                  <a:srgbClr val="FF0000"/>
                </a:solidFill>
              </a:rPr>
              <a:t>recession</a:t>
            </a:r>
            <a:r>
              <a:rPr lang="en-US" dirty="0" smtClean="0"/>
              <a:t> in oil importing countries but benefited oil exporting ones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OPEC</a:t>
            </a:r>
            <a:r>
              <a:rPr lang="en-US" dirty="0" smtClean="0"/>
              <a:t> gained the </a:t>
            </a:r>
            <a:r>
              <a:rPr lang="en-US" b="1" dirty="0" smtClean="0">
                <a:solidFill>
                  <a:srgbClr val="FF0000"/>
                </a:solidFill>
              </a:rPr>
              <a:t>monopoly over P </a:t>
            </a:r>
            <a:r>
              <a:rPr lang="en-US" dirty="0" smtClean="0"/>
              <a:t>setting throughout 1970’s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Nationalization</a:t>
            </a:r>
            <a:r>
              <a:rPr lang="en-US" dirty="0" smtClean="0"/>
              <a:t> wave resulted in </a:t>
            </a:r>
            <a:r>
              <a:rPr lang="en-US" b="1" dirty="0" smtClean="0">
                <a:solidFill>
                  <a:srgbClr val="FF0000"/>
                </a:solidFill>
              </a:rPr>
              <a:t>severed supply chains </a:t>
            </a:r>
            <a:r>
              <a:rPr lang="en-US" dirty="0" smtClean="0"/>
              <a:t>and transformed oil industry structure (new significance of the spot market)</a:t>
            </a:r>
          </a:p>
          <a:p>
            <a:r>
              <a:rPr lang="en-US" dirty="0" smtClean="0"/>
              <a:t>Tight market and panic sparked by Iranian revolution led to the </a:t>
            </a:r>
            <a:r>
              <a:rPr lang="en-US" b="1" dirty="0" smtClean="0">
                <a:solidFill>
                  <a:srgbClr val="FF0000"/>
                </a:solidFill>
              </a:rPr>
              <a:t>second oil crisis</a:t>
            </a:r>
          </a:p>
          <a:p>
            <a:r>
              <a:rPr lang="en-US" dirty="0" smtClean="0"/>
              <a:t>Unlike 1973, 1979 crisis did not reflect the real situation of the oil industry, it was a crisis of </a:t>
            </a:r>
            <a:r>
              <a:rPr lang="en-US" b="1" dirty="0" smtClean="0">
                <a:solidFill>
                  <a:srgbClr val="FF0000"/>
                </a:solidFill>
              </a:rPr>
              <a:t>panic and information asymmetry 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7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Glut of 1980’s</a:t>
            </a:r>
            <a:endParaRPr lang="ru-RU" dirty="0"/>
          </a:p>
        </p:txBody>
      </p:sp>
      <p:pic>
        <p:nvPicPr>
          <p:cNvPr id="4" name="Содержимое 3" descr="origi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 b="9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45291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1980’s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="1" dirty="0" smtClean="0"/>
              <a:t>Strong S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0000FF"/>
                </a:solidFill>
              </a:rPr>
              <a:t>new oil fields </a:t>
            </a:r>
            <a:r>
              <a:rPr lang="en-US" dirty="0" smtClean="0"/>
              <a:t>(North Sea, Alaska, Mexico, Angola, China, Malaysia)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b="1" dirty="0" smtClean="0"/>
              <a:t>weak D</a:t>
            </a:r>
            <a:r>
              <a:rPr lang="en-US" dirty="0" smtClean="0"/>
              <a:t> due to </a:t>
            </a:r>
            <a:r>
              <a:rPr lang="en-US" dirty="0" smtClean="0">
                <a:solidFill>
                  <a:srgbClr val="0000FF"/>
                </a:solidFill>
              </a:rPr>
              <a:t>recession and shift to alternatives</a:t>
            </a:r>
            <a:r>
              <a:rPr lang="en-US" dirty="0" smtClean="0"/>
              <a:t>, like coal, nuclear, renewables.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1978: oil = 53% of total energy market; 1985 = 43% </a:t>
            </a:r>
          </a:p>
          <a:p>
            <a:pPr>
              <a:buFontTx/>
              <a:buChar char="-"/>
            </a:pPr>
            <a:endParaRPr lang="en-US" i="1" dirty="0" smtClean="0"/>
          </a:p>
          <a:p>
            <a:pPr>
              <a:buFontTx/>
              <a:buChar char="-"/>
            </a:pPr>
            <a:r>
              <a:rPr lang="en-US" b="1" i="1" dirty="0" smtClean="0">
                <a:solidFill>
                  <a:srgbClr val="0000FF"/>
                </a:solidFill>
              </a:rPr>
              <a:t>Energy efficiency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C by 2mb/d in US (1973-1985: US – 25% more energy efficient and 32% more oil efficient; Japan – 31% and 51%)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514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41611"/>
            <a:ext cx="8229600" cy="990600"/>
          </a:xfrm>
        </p:spPr>
        <p:txBody>
          <a:bodyPr/>
          <a:lstStyle/>
          <a:p>
            <a:r>
              <a:rPr lang="en-US" dirty="0" smtClean="0"/>
              <a:t>1980’s: structure of the oil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1604" y="1600199"/>
            <a:ext cx="4175096" cy="5257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New dominance of the </a:t>
            </a:r>
            <a:r>
              <a:rPr lang="en-US" b="1" dirty="0" smtClean="0">
                <a:solidFill>
                  <a:srgbClr val="FF0000"/>
                </a:solidFill>
              </a:rPr>
              <a:t>spot market </a:t>
            </a:r>
            <a:r>
              <a:rPr lang="en-US" dirty="0" smtClean="0"/>
              <a:t>(non-OPEC productions &gt; OPEC and sold in spot market) </a:t>
            </a:r>
          </a:p>
          <a:p>
            <a:endParaRPr lang="en-US" dirty="0" smtClean="0"/>
          </a:p>
          <a:p>
            <a:r>
              <a:rPr lang="en-US" dirty="0" smtClean="0"/>
              <a:t>1970’s: spot market = </a:t>
            </a:r>
            <a:r>
              <a:rPr lang="en-US" dirty="0" smtClean="0">
                <a:solidFill>
                  <a:srgbClr val="0000FF"/>
                </a:solidFill>
              </a:rPr>
              <a:t>10%</a:t>
            </a:r>
            <a:r>
              <a:rPr lang="en-US" dirty="0" smtClean="0"/>
              <a:t> of int. traded oil; 1982 = </a:t>
            </a:r>
            <a:r>
              <a:rPr lang="en-US" dirty="0" smtClean="0">
                <a:solidFill>
                  <a:srgbClr val="0000FF"/>
                </a:solidFill>
              </a:rPr>
              <a:t>52% </a:t>
            </a:r>
            <a:r>
              <a:rPr lang="en-US" dirty="0" smtClean="0"/>
              <a:t>(oil companies as traders) </a:t>
            </a:r>
          </a:p>
          <a:p>
            <a:endParaRPr lang="en-US" dirty="0" smtClean="0"/>
          </a:p>
          <a:p>
            <a:r>
              <a:rPr lang="en-US" dirty="0" smtClean="0"/>
              <a:t>1983 </a:t>
            </a:r>
            <a:r>
              <a:rPr lang="en-US" dirty="0" smtClean="0">
                <a:solidFill>
                  <a:srgbClr val="FF0000"/>
                </a:solidFill>
              </a:rPr>
              <a:t>– NYMEX </a:t>
            </a:r>
            <a:r>
              <a:rPr lang="en-US" dirty="0" smtClean="0"/>
              <a:t>introduced futures contracts (hedging)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new players (fin</a:t>
            </a:r>
            <a:r>
              <a:rPr lang="en-US" dirty="0"/>
              <a:t>.</a:t>
            </a:r>
            <a:r>
              <a:rPr lang="en-US" dirty="0" smtClean="0"/>
              <a:t> firms - speculators) </a:t>
            </a:r>
            <a:endParaRPr lang="en-US" dirty="0"/>
          </a:p>
          <a:p>
            <a:r>
              <a:rPr lang="en-US" i="1" dirty="0" smtClean="0">
                <a:solidFill>
                  <a:srgbClr val="008000"/>
                </a:solidFill>
              </a:rPr>
              <a:t>How NYMEX works?</a:t>
            </a:r>
          </a:p>
          <a:p>
            <a:endParaRPr lang="ru-RU" dirty="0"/>
          </a:p>
        </p:txBody>
      </p:sp>
      <p:pic>
        <p:nvPicPr>
          <p:cNvPr id="4" name="Изображение 3" descr="Nymex-p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0"/>
          <a:stretch/>
        </p:blipFill>
        <p:spPr>
          <a:xfrm>
            <a:off x="4269677" y="1391526"/>
            <a:ext cx="4874322" cy="54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1980’s: structure of the oil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oil P: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Mergers</a:t>
            </a:r>
            <a:r>
              <a:rPr lang="en-US" dirty="0" smtClean="0"/>
              <a:t> (Shell + </a:t>
            </a:r>
            <a:r>
              <a:rPr lang="en-US" dirty="0" err="1" smtClean="0"/>
              <a:t>Belridge</a:t>
            </a:r>
            <a:r>
              <a:rPr lang="en-US" dirty="0" smtClean="0"/>
              <a:t>; Texaco + Getty oil; Chevron + Gulf for 13.2 </a:t>
            </a:r>
            <a:r>
              <a:rPr lang="en-US" dirty="0" err="1" smtClean="0"/>
              <a:t>bn</a:t>
            </a:r>
            <a:r>
              <a:rPr lang="en-US" dirty="0" smtClean="0"/>
              <a:t>$).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10 </a:t>
            </a:r>
            <a:r>
              <a:rPr lang="en-US" dirty="0" err="1" smtClean="0"/>
              <a:t>mb</a:t>
            </a:r>
            <a:r>
              <a:rPr lang="en-US" dirty="0" smtClean="0"/>
              <a:t>/d </a:t>
            </a:r>
            <a:r>
              <a:rPr lang="en-US" dirty="0" smtClean="0">
                <a:solidFill>
                  <a:srgbClr val="FF0000"/>
                </a:solidFill>
              </a:rPr>
              <a:t>global excess capacity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Изображение 3" descr="exxonmob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33" y="3890871"/>
            <a:ext cx="4999024" cy="29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Boom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1859 – first oil drilled in the city of </a:t>
            </a:r>
            <a:r>
              <a:rPr lang="en-US" b="1" dirty="0" smtClean="0">
                <a:solidFill>
                  <a:srgbClr val="0000FF"/>
                </a:solidFill>
              </a:rPr>
              <a:t>Titusville</a:t>
            </a:r>
            <a:r>
              <a:rPr lang="en-US" dirty="0" smtClean="0"/>
              <a:t> (Pennsylvania)</a:t>
            </a:r>
          </a:p>
          <a:p>
            <a:r>
              <a:rPr lang="en-US" dirty="0" smtClean="0"/>
              <a:t>Refined into </a:t>
            </a:r>
            <a:r>
              <a:rPr lang="en-US" dirty="0" smtClean="0">
                <a:solidFill>
                  <a:srgbClr val="0000FF"/>
                </a:solidFill>
              </a:rPr>
              <a:t>kerosene</a:t>
            </a:r>
            <a:r>
              <a:rPr lang="en-US" dirty="0" smtClean="0"/>
              <a:t> (productivity increased) </a:t>
            </a:r>
          </a:p>
          <a:p>
            <a:r>
              <a:rPr lang="en-US" dirty="0" smtClean="0"/>
              <a:t>Oil rush (price of land soared from 4$ to 2mln$)</a:t>
            </a:r>
          </a:p>
          <a:p>
            <a:r>
              <a:rPr lang="en-US" dirty="0" smtClean="0"/>
              <a:t>1862 – 3 </a:t>
            </a:r>
            <a:r>
              <a:rPr lang="en-US" dirty="0" err="1" smtClean="0"/>
              <a:t>mln</a:t>
            </a:r>
            <a:r>
              <a:rPr lang="en-US" dirty="0" smtClean="0"/>
              <a:t> barrels produced. Price slumped from 10$/b to 10 cents/barrel 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The rule of capture</a:t>
            </a:r>
            <a:r>
              <a:rPr lang="en-US" dirty="0" smtClean="0"/>
              <a:t>” – pump as much as you can until the oil field is drained by someone else (waste/damage)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3168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1980’s: OPEC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1986: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revenues Saudi Arabia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11%; Kuwait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4%; Libya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40%; Iran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42%; Algeria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45%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527"/>
            <a:ext cx="9144000" cy="41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3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1980’s: structure of the oil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Pricing: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Netback pricing </a:t>
            </a:r>
            <a:r>
              <a:rPr lang="en-US" dirty="0" smtClean="0"/>
              <a:t>(Saudi Arabia to retake market share)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single pricing mechanism: </a:t>
            </a:r>
            <a:r>
              <a:rPr lang="en-US" dirty="0" smtClean="0">
                <a:solidFill>
                  <a:srgbClr val="0000FF"/>
                </a:solidFill>
              </a:rPr>
              <a:t>netback deals, spot deals, barter deals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Buyers’ market</a:t>
            </a:r>
          </a:p>
          <a:p>
            <a:pPr marL="0" indent="0">
              <a:buNone/>
            </a:pPr>
            <a:r>
              <a:rPr lang="en-US" dirty="0" smtClean="0"/>
              <a:t>Benefit to oil importing countries = 50 </a:t>
            </a:r>
            <a:r>
              <a:rPr lang="en-US" dirty="0" err="1" smtClean="0"/>
              <a:t>bn</a:t>
            </a:r>
            <a:r>
              <a:rPr lang="en-US" dirty="0" smtClean="0"/>
              <a:t>$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45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16621" r="-16621"/>
          <a:stretch>
            <a:fillRect/>
          </a:stretch>
        </p:blipFill>
        <p:spPr>
          <a:xfrm>
            <a:off x="-1254213" y="361486"/>
            <a:ext cx="11460375" cy="6496513"/>
          </a:xfrm>
        </p:spPr>
      </p:pic>
    </p:spTree>
    <p:extLst>
      <p:ext uri="{BB962C8B-B14F-4D97-AF65-F5344CB8AC3E}">
        <p14:creationId xmlns:p14="http://schemas.microsoft.com/office/powerpoint/2010/main" val="108751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in 1990’s: Gulf War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Aug 1990 – Feb 1991 (Coalition of 34 nations (US) </a:t>
            </a:r>
            <a:r>
              <a:rPr lang="en-US" dirty="0" err="1" smtClean="0"/>
              <a:t>vs</a:t>
            </a:r>
            <a:r>
              <a:rPr lang="en-US" dirty="0" smtClean="0"/>
              <a:t> Iraq’s annexation of Kuwait)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Изображение 3" descr="map-of-meiddel-east-350-x-2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8" y="2499346"/>
            <a:ext cx="6542545" cy="42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8100"/>
            <a:ext cx="8229600" cy="990600"/>
          </a:xfrm>
        </p:spPr>
        <p:txBody>
          <a:bodyPr/>
          <a:lstStyle/>
          <a:p>
            <a:r>
              <a:rPr lang="en-US" dirty="0"/>
              <a:t>Gulf War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2582"/>
            <a:ext cx="8229600" cy="4876800"/>
          </a:xfrm>
        </p:spPr>
        <p:txBody>
          <a:bodyPr/>
          <a:lstStyle/>
          <a:p>
            <a:r>
              <a:rPr lang="en-US" dirty="0" smtClean="0"/>
              <a:t>Coalition (fear of destabilized region; disrupted oil S for the precarious global economy)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UN resolutions </a:t>
            </a:r>
            <a:r>
              <a:rPr lang="en-US" dirty="0" smtClean="0"/>
              <a:t>661; 665 – economic sanctions, naval blockade </a:t>
            </a:r>
            <a:endParaRPr lang="ru-RU" dirty="0"/>
          </a:p>
        </p:txBody>
      </p:sp>
      <p:pic>
        <p:nvPicPr>
          <p:cNvPr id="4" name="Изображение 3" descr="security-council-1024x5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6" y="2945174"/>
            <a:ext cx="7819860" cy="39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3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33400"/>
            <a:ext cx="926550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Intentional oil spill to keep US naval ships away</a:t>
            </a:r>
            <a:endParaRPr lang="ru-RU" dirty="0"/>
          </a:p>
        </p:txBody>
      </p:sp>
      <p:pic>
        <p:nvPicPr>
          <p:cNvPr id="4" name="Содержимое 3" descr="2010-05-15-bpgulfoilspillinsertiontub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2" r="-4972"/>
          <a:stretch>
            <a:fillRect/>
          </a:stretch>
        </p:blipFill>
        <p:spPr>
          <a:xfrm>
            <a:off x="-282198" y="1600200"/>
            <a:ext cx="9657444" cy="5257800"/>
          </a:xfrm>
        </p:spPr>
      </p:pic>
    </p:spTree>
    <p:extLst>
      <p:ext uri="{BB962C8B-B14F-4D97-AF65-F5344CB8AC3E}">
        <p14:creationId xmlns:p14="http://schemas.microsoft.com/office/powerpoint/2010/main" val="220667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Iraqi troops set fire 700 oil wells in Kuwait (10 months – 6 </a:t>
            </a:r>
            <a:r>
              <a:rPr lang="en-US" dirty="0" err="1" smtClean="0"/>
              <a:t>mb</a:t>
            </a:r>
            <a:r>
              <a:rPr lang="en-US" dirty="0" smtClean="0"/>
              <a:t>/d lost)</a:t>
            </a:r>
            <a:endParaRPr lang="ru-RU" dirty="0"/>
          </a:p>
        </p:txBody>
      </p:sp>
      <p:pic>
        <p:nvPicPr>
          <p:cNvPr id="3" name="Содержимое 2" descr="30d0a6f4ec57528eef2d39cc95e134f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 b="5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88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283"/>
            <a:ext cx="9144000" cy="454434"/>
          </a:xfrm>
        </p:spPr>
        <p:txBody>
          <a:bodyPr>
            <a:noAutofit/>
          </a:bodyPr>
          <a:lstStyle/>
          <a:p>
            <a:r>
              <a:rPr lang="en-US" sz="3300" dirty="0" smtClean="0"/>
              <a:t>Oil Price (other OPEC compensated for lost oil)</a:t>
            </a:r>
            <a:endParaRPr lang="ru-RU" sz="3300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88" r="-14188"/>
          <a:stretch>
            <a:fillRect/>
          </a:stretch>
        </p:blipFill>
        <p:spPr>
          <a:xfrm>
            <a:off x="-924982" y="454717"/>
            <a:ext cx="10551070" cy="6022283"/>
          </a:xfrm>
        </p:spPr>
      </p:pic>
    </p:spTree>
    <p:extLst>
      <p:ext uri="{BB962C8B-B14F-4D97-AF65-F5344CB8AC3E}">
        <p14:creationId xmlns:p14="http://schemas.microsoft.com/office/powerpoint/2010/main" val="392530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IN 2000’s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great-oil-swindle-peak-oil-world-energy-outl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389"/>
            <a:ext cx="9144000" cy="57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51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oil-pric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8" r="-7118"/>
          <a:stretch>
            <a:fillRect/>
          </a:stretch>
        </p:blipFill>
        <p:spPr>
          <a:xfrm>
            <a:off x="-830917" y="0"/>
            <a:ext cx="10880301" cy="6858000"/>
          </a:xfrm>
        </p:spPr>
      </p:pic>
    </p:spTree>
    <p:extLst>
      <p:ext uri="{BB962C8B-B14F-4D97-AF65-F5344CB8AC3E}">
        <p14:creationId xmlns:p14="http://schemas.microsoft.com/office/powerpoint/2010/main" val="409213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Titusville oil rush</a:t>
            </a:r>
            <a:endParaRPr lang="ru-RU" dirty="0"/>
          </a:p>
        </p:txBody>
      </p:sp>
      <p:pic>
        <p:nvPicPr>
          <p:cNvPr id="4" name="Содержимое 3" descr="Edwin_Drake_58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110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15852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Oil market in 2000’</a:t>
            </a:r>
            <a:r>
              <a:rPr lang="en-US" dirty="0" smtClean="0"/>
              <a:t>s (tight S)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16729"/>
            <a:ext cx="3713060" cy="4876800"/>
          </a:xfrm>
        </p:spPr>
        <p:txBody>
          <a:bodyPr/>
          <a:lstStyle/>
          <a:p>
            <a:r>
              <a:rPr lang="en-US" dirty="0" smtClean="0"/>
              <a:t>2002 onwards – price increase due to </a:t>
            </a:r>
            <a:r>
              <a:rPr lang="en-US" dirty="0" smtClean="0">
                <a:solidFill>
                  <a:srgbClr val="0000FF"/>
                </a:solidFill>
              </a:rPr>
              <a:t>aggregate oil disruption</a:t>
            </a:r>
            <a:r>
              <a:rPr lang="en-US" dirty="0" smtClean="0"/>
              <a:t>: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Venezuela 2002 </a:t>
            </a:r>
            <a:r>
              <a:rPr lang="en-US" dirty="0" smtClean="0"/>
              <a:t>– General strike to call Chavez on referendum (oil S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 from 3.1 </a:t>
            </a:r>
            <a:r>
              <a:rPr lang="en-US" dirty="0" err="1" smtClean="0"/>
              <a:t>mb</a:t>
            </a:r>
            <a:r>
              <a:rPr lang="en-US" dirty="0" smtClean="0"/>
              <a:t>/d to 200,000 b/d). Recovered only in 2003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Изображение 3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60" y="1524000"/>
            <a:ext cx="5430940" cy="51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market in 2000’s (tight S)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922788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2) </a:t>
            </a:r>
            <a:r>
              <a:rPr lang="en-US" dirty="0" smtClean="0">
                <a:solidFill>
                  <a:srgbClr val="FF0000"/>
                </a:solidFill>
              </a:rPr>
              <a:t>Nigeria</a:t>
            </a:r>
            <a:r>
              <a:rPr lang="en-US" dirty="0" smtClean="0"/>
              <a:t> (8</a:t>
            </a:r>
            <a:r>
              <a:rPr lang="en-US" baseline="30000" dirty="0" smtClean="0"/>
              <a:t>th</a:t>
            </a:r>
            <a:r>
              <a:rPr lang="en-US" dirty="0" smtClean="0"/>
              <a:t> OPEC) </a:t>
            </a:r>
          </a:p>
          <a:p>
            <a:pPr marL="0" indent="0">
              <a:buNone/>
            </a:pPr>
            <a:r>
              <a:rPr lang="en-US" dirty="0" smtClean="0"/>
              <a:t>Oil &amp; gas = 40% of GDP </a:t>
            </a:r>
          </a:p>
          <a:p>
            <a:pPr marL="0" indent="0">
              <a:buNone/>
            </a:pPr>
            <a:r>
              <a:rPr lang="en-US" dirty="0" smtClean="0"/>
              <a:t>Population = 155 </a:t>
            </a:r>
            <a:r>
              <a:rPr lang="en-US" dirty="0" err="1" smtClean="0"/>
              <a:t>mln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250 ethnic groups</a:t>
            </a:r>
          </a:p>
          <a:p>
            <a:pPr marL="0" indent="0">
              <a:buNone/>
            </a:pPr>
            <a:r>
              <a:rPr lang="en-US" dirty="0" smtClean="0"/>
              <a:t>Muslim North </a:t>
            </a:r>
            <a:r>
              <a:rPr lang="en-US" dirty="0" err="1" smtClean="0"/>
              <a:t>vs</a:t>
            </a:r>
            <a:r>
              <a:rPr lang="en-US" dirty="0" smtClean="0"/>
              <a:t> Christian South </a:t>
            </a:r>
          </a:p>
          <a:p>
            <a:pPr marL="0" indent="0">
              <a:buNone/>
            </a:pPr>
            <a:r>
              <a:rPr lang="en-US" dirty="0" smtClean="0"/>
              <a:t>Oil produced in Niger Delta but local G got 13% of revenues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2003 Gang attacks on facilities </a:t>
            </a:r>
            <a:r>
              <a:rPr lang="en-US" dirty="0" smtClean="0"/>
              <a:t>(10% of oil production stolen); 2006 –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40% of oil output  </a:t>
            </a:r>
            <a:endParaRPr lang="ru-RU" dirty="0"/>
          </a:p>
        </p:txBody>
      </p:sp>
      <p:pic>
        <p:nvPicPr>
          <p:cNvPr id="4" name="Изображение 3" descr="nigeriaGunbo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13" y="1524000"/>
            <a:ext cx="4660187" cy="43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market in 2000’s (tight S)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105001" cy="4876800"/>
          </a:xfrm>
        </p:spPr>
        <p:txBody>
          <a:bodyPr/>
          <a:lstStyle/>
          <a:p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Hurricane Katrina 2005</a:t>
            </a:r>
          </a:p>
          <a:p>
            <a:pPr marL="0" indent="0">
              <a:buNone/>
            </a:pPr>
            <a:r>
              <a:rPr lang="en-US" dirty="0" smtClean="0"/>
              <a:t>155 platforms destroyed in the Gulf of Mexico; 535 pipeline segments damaged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Decline of 29% of oil production and 30% of refining capacity </a:t>
            </a:r>
          </a:p>
          <a:p>
            <a:pPr marL="0" indent="0">
              <a:buNone/>
            </a:pPr>
            <a:r>
              <a:rPr lang="en-US" dirty="0" smtClean="0"/>
              <a:t>Electricity shut down (oil locked in storage tanks)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1.5 </a:t>
            </a:r>
            <a:r>
              <a:rPr lang="en-US" dirty="0" err="1" smtClean="0"/>
              <a:t>mb</a:t>
            </a:r>
            <a:r>
              <a:rPr lang="en-US" dirty="0" smtClean="0"/>
              <a:t>/d loss</a:t>
            </a:r>
            <a:endParaRPr lang="ru-RU" dirty="0"/>
          </a:p>
        </p:txBody>
      </p:sp>
      <p:pic>
        <p:nvPicPr>
          <p:cNvPr id="4" name="Изображение 3" descr="051115_oilspill_hmed_11a.grid-6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2" y="1808297"/>
            <a:ext cx="5038998" cy="48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5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atrina2_larg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16" r="-11816"/>
          <a:stretch>
            <a:fillRect/>
          </a:stretch>
        </p:blipFill>
        <p:spPr>
          <a:xfrm>
            <a:off x="-956337" y="360638"/>
            <a:ext cx="10911656" cy="6497362"/>
          </a:xfrm>
        </p:spPr>
      </p:pic>
    </p:spTree>
    <p:extLst>
      <p:ext uri="{BB962C8B-B14F-4D97-AF65-F5344CB8AC3E}">
        <p14:creationId xmlns:p14="http://schemas.microsoft.com/office/powerpoint/2010/main" val="198318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market in 2000’s (tight S)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844" y="1312359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4) Iraq 2003 </a:t>
            </a:r>
          </a:p>
          <a:p>
            <a:pPr marL="0" indent="0">
              <a:buNone/>
            </a:pPr>
            <a:r>
              <a:rPr lang="en-US" dirty="0" smtClean="0"/>
              <a:t>Oil facilities looted; pipeline blown up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1.6 </a:t>
            </a:r>
            <a:r>
              <a:rPr lang="en-US" dirty="0" err="1" smtClean="0">
                <a:solidFill>
                  <a:srgbClr val="0000FF"/>
                </a:solidFill>
              </a:rPr>
              <a:t>mb</a:t>
            </a:r>
            <a:r>
              <a:rPr lang="en-US" dirty="0" smtClean="0">
                <a:solidFill>
                  <a:srgbClr val="0000FF"/>
                </a:solidFill>
              </a:rPr>
              <a:t>/d loss </a:t>
            </a:r>
            <a:r>
              <a:rPr lang="en-US" dirty="0" smtClean="0"/>
              <a:t>(recovered only in 2009)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Изображение 3" descr="iraq-wa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4" y="2823584"/>
            <a:ext cx="6763325" cy="39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6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23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Iraq 2003</a:t>
            </a:r>
            <a:endParaRPr lang="ru-RU" dirty="0"/>
          </a:p>
        </p:txBody>
      </p:sp>
      <p:pic>
        <p:nvPicPr>
          <p:cNvPr id="4" name="Содержимое 3" descr="oil-pipelines-are-burning-near-nasiriya-in-south-iraq-on-22-march-D4RBX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5" r="-10815" b="10250"/>
          <a:stretch/>
        </p:blipFill>
        <p:spPr>
          <a:xfrm>
            <a:off x="-486008" y="1238713"/>
            <a:ext cx="10300228" cy="5393888"/>
          </a:xfrm>
        </p:spPr>
      </p:pic>
    </p:spTree>
    <p:extLst>
      <p:ext uri="{BB962C8B-B14F-4D97-AF65-F5344CB8AC3E}">
        <p14:creationId xmlns:p14="http://schemas.microsoft.com/office/powerpoint/2010/main" val="393154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market in 2000’s </a:t>
            </a:r>
            <a:r>
              <a:rPr lang="en-US" b="1" dirty="0" smtClean="0"/>
              <a:t>(strong D)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1980 – 2000 D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25%</a:t>
            </a:r>
          </a:p>
          <a:p>
            <a:r>
              <a:rPr lang="en-US" dirty="0" smtClean="0"/>
              <a:t>2000 – 2010 D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12%</a:t>
            </a:r>
          </a:p>
          <a:p>
            <a:pPr marL="0" indent="0">
              <a:buNone/>
            </a:pPr>
            <a:r>
              <a:rPr lang="en-US" dirty="0" smtClean="0"/>
              <a:t>Not only developed but also </a:t>
            </a:r>
            <a:r>
              <a:rPr lang="en-US" dirty="0" smtClean="0">
                <a:solidFill>
                  <a:srgbClr val="FF0000"/>
                </a:solidFill>
              </a:rPr>
              <a:t>emerging economies </a:t>
            </a:r>
            <a:r>
              <a:rPr lang="en-US" dirty="0" smtClean="0"/>
              <a:t>(2004-2008 </a:t>
            </a:r>
            <a:r>
              <a:rPr lang="en-US" dirty="0" smtClean="0">
                <a:solidFill>
                  <a:srgbClr val="0000FF"/>
                </a:solidFill>
              </a:rPr>
              <a:t>China </a:t>
            </a:r>
            <a:r>
              <a:rPr lang="en-US" dirty="0" smtClean="0"/>
              <a:t>grew at 11% and imported 3,7 </a:t>
            </a:r>
            <a:r>
              <a:rPr lang="en-US" dirty="0" err="1" smtClean="0"/>
              <a:t>mb</a:t>
            </a:r>
            <a:r>
              <a:rPr lang="en-US" dirty="0" smtClean="0"/>
              <a:t>/d in 2007, </a:t>
            </a:r>
            <a:r>
              <a:rPr lang="en-US" dirty="0" smtClean="0">
                <a:solidFill>
                  <a:srgbClr val="0000FF"/>
                </a:solidFill>
              </a:rPr>
              <a:t>India </a:t>
            </a:r>
            <a:r>
              <a:rPr lang="en-US" dirty="0" smtClean="0"/>
              <a:t>– 8%)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While S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Venezuela, Nigeria, Iraq</a:t>
            </a:r>
          </a:p>
          <a:p>
            <a:pPr marL="0" indent="0">
              <a:buNone/>
            </a:pPr>
            <a:r>
              <a:rPr lang="en-US" dirty="0" smtClean="0"/>
              <a:t>Saudi output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; investments in new oil fields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(1997)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2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31779" y="360921"/>
            <a:ext cx="8229600" cy="5955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Oil consumption in China, 1980 - 2007</a:t>
            </a:r>
            <a:endParaRPr lang="ru-RU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 t="-3044" b="-3044"/>
          <a:stretch>
            <a:fillRect/>
          </a:stretch>
        </p:blipFill>
        <p:spPr>
          <a:xfrm>
            <a:off x="-1" y="956474"/>
            <a:ext cx="9312535" cy="5901526"/>
          </a:xfrm>
        </p:spPr>
      </p:pic>
    </p:spTree>
    <p:extLst>
      <p:ext uri="{BB962C8B-B14F-4D97-AF65-F5344CB8AC3E}">
        <p14:creationId xmlns:p14="http://schemas.microsoft.com/office/powerpoint/2010/main" val="422836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Financial Crisis</a:t>
            </a:r>
            <a:endParaRPr lang="ru-RU" dirty="0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5" b="-2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52944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lowChart0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2" r="-13492"/>
          <a:stretch>
            <a:fillRect/>
          </a:stretch>
        </p:blipFill>
        <p:spPr>
          <a:xfrm>
            <a:off x="-830916" y="282238"/>
            <a:ext cx="10566748" cy="6194762"/>
          </a:xfrm>
        </p:spPr>
      </p:pic>
    </p:spTree>
    <p:extLst>
      <p:ext uri="{BB962C8B-B14F-4D97-AF65-F5344CB8AC3E}">
        <p14:creationId xmlns:p14="http://schemas.microsoft.com/office/powerpoint/2010/main" val="238002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Boom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1870 - </a:t>
            </a:r>
            <a:r>
              <a:rPr lang="en-US" dirty="0" smtClean="0">
                <a:solidFill>
                  <a:srgbClr val="0000FF"/>
                </a:solidFill>
              </a:rPr>
              <a:t>trade of oil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Spot sale </a:t>
            </a:r>
            <a:r>
              <a:rPr lang="en-US" dirty="0" smtClean="0"/>
              <a:t>(immediate delivery and payment)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Regular</a:t>
            </a:r>
            <a:r>
              <a:rPr lang="en-US" dirty="0" smtClean="0"/>
              <a:t> sale (within 10 days)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Futures</a:t>
            </a:r>
            <a:r>
              <a:rPr lang="en-US" dirty="0" smtClean="0"/>
              <a:t> sale (certain Q for certain P at certain point in time) – speculation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Chaotic disorganized market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0526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Crisis 2008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</a:rPr>
              <a:t>ow r</a:t>
            </a:r>
            <a:r>
              <a:rPr lang="en-US" b="1" dirty="0" smtClean="0"/>
              <a:t> </a:t>
            </a:r>
            <a:r>
              <a:rPr lang="en-US" dirty="0" smtClean="0"/>
              <a:t>(recycling of petrodollars , investing into US treasuries, corporate bonds, asset market)</a:t>
            </a:r>
          </a:p>
          <a:p>
            <a:r>
              <a:rPr lang="en-US" dirty="0"/>
              <a:t>Cheap $ led to </a:t>
            </a:r>
            <a:r>
              <a:rPr lang="en-US" dirty="0">
                <a:solidFill>
                  <a:srgbClr val="0000FF"/>
                </a:solidFill>
              </a:rPr>
              <a:t>flight to commodities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Many players (banks, pension funds, hedge funds, sovereign wealth funds, individuals). </a:t>
            </a:r>
          </a:p>
          <a:p>
            <a:r>
              <a:rPr lang="en-US" dirty="0" smtClean="0"/>
              <a:t>Expectations of ever strong D</a:t>
            </a:r>
          </a:p>
          <a:p>
            <a:r>
              <a:rPr lang="en-US" dirty="0" smtClean="0"/>
              <a:t>Futures P translated into spot P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Electronic P</a:t>
            </a:r>
            <a:r>
              <a:rPr lang="en-US" dirty="0" smtClean="0"/>
              <a:t> got divorced from </a:t>
            </a:r>
            <a:r>
              <a:rPr lang="en-US" dirty="0" smtClean="0">
                <a:solidFill>
                  <a:srgbClr val="FF0000"/>
                </a:solidFill>
              </a:rPr>
              <a:t>physical market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4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Crisis 2008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July 2008 – peak P of 147.27 $/b </a:t>
            </a:r>
            <a:endParaRPr lang="ru-RU" dirty="0" smtClean="0"/>
          </a:p>
          <a:p>
            <a:r>
              <a:rPr lang="en-US" dirty="0" smtClean="0"/>
              <a:t>D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 (econ. crisis)  </a:t>
            </a:r>
          </a:p>
          <a:p>
            <a:r>
              <a:rPr lang="en-US" dirty="0" smtClean="0"/>
              <a:t>December 2008 – bottom P of 32$</a:t>
            </a:r>
            <a:endParaRPr lang="ru-RU" dirty="0"/>
          </a:p>
        </p:txBody>
      </p:sp>
      <p:pic>
        <p:nvPicPr>
          <p:cNvPr id="4" name="Изображение 3" descr="bp-tr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62" y="2972789"/>
            <a:ext cx="6336238" cy="38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1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oil-pric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8" r="-7118"/>
          <a:stretch>
            <a:fillRect/>
          </a:stretch>
        </p:blipFill>
        <p:spPr>
          <a:xfrm>
            <a:off x="-830917" y="0"/>
            <a:ext cx="10880301" cy="6858000"/>
          </a:xfrm>
        </p:spPr>
      </p:pic>
    </p:spTree>
    <p:extLst>
      <p:ext uri="{BB962C8B-B14F-4D97-AF65-F5344CB8AC3E}">
        <p14:creationId xmlns:p14="http://schemas.microsoft.com/office/powerpoint/2010/main" val="195775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043"/>
            <a:ext cx="8229600" cy="2760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Arab Spring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336" y="966831"/>
            <a:ext cx="3031545" cy="4876800"/>
          </a:xfrm>
        </p:spPr>
        <p:txBody>
          <a:bodyPr/>
          <a:lstStyle/>
          <a:p>
            <a:r>
              <a:rPr lang="en-US" dirty="0" smtClean="0"/>
              <a:t>February 2011 </a:t>
            </a:r>
          </a:p>
          <a:p>
            <a:r>
              <a:rPr lang="en-US" dirty="0" smtClean="0"/>
              <a:t>P rose to 95 $/b</a:t>
            </a:r>
            <a:endParaRPr lang="ru-RU" dirty="0" smtClean="0"/>
          </a:p>
          <a:p>
            <a:r>
              <a:rPr lang="en-US" dirty="0" smtClean="0"/>
              <a:t>June 2011 P = 114.83 $/b</a:t>
            </a:r>
            <a:endParaRPr lang="ru-RU" dirty="0"/>
          </a:p>
        </p:txBody>
      </p:sp>
      <p:pic>
        <p:nvPicPr>
          <p:cNvPr id="4" name="Содержимое 5"/>
          <p:cNvPicPr>
            <a:picLocks noChangeAspect="1"/>
          </p:cNvPicPr>
          <p:nvPr/>
        </p:nvPicPr>
        <p:blipFill>
          <a:blip r:embed="rId2"/>
          <a:srcRect l="-16" r="-16"/>
          <a:stretch>
            <a:fillRect/>
          </a:stretch>
        </p:blipFill>
        <p:spPr>
          <a:xfrm>
            <a:off x="3446881" y="966831"/>
            <a:ext cx="5595945" cy="43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Oil price drop</a:t>
            </a:r>
          </a:p>
          <a:p>
            <a:r>
              <a:rPr lang="en-US" dirty="0" smtClean="0"/>
              <a:t>2012 – Greek concern alleviated, cheaper $ </a:t>
            </a:r>
            <a:endParaRPr lang="ru-RU" dirty="0"/>
          </a:p>
        </p:txBody>
      </p:sp>
      <p:pic>
        <p:nvPicPr>
          <p:cNvPr id="4" name="Изображение 3" descr="fdd08192015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60"/>
            <a:ext cx="914400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6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8000"/>
                </a:solidFill>
              </a:rPr>
              <a:t>What is the state of the current oil industry?</a:t>
            </a:r>
            <a:endParaRPr lang="ru-RU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901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9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oil markets: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2684"/>
            <a:ext cx="8229600" cy="5494316"/>
          </a:xfrm>
        </p:spPr>
        <p:txBody>
          <a:bodyPr>
            <a:normAutofit/>
          </a:bodyPr>
          <a:lstStyle/>
          <a:p>
            <a:r>
              <a:rPr lang="en-US" dirty="0" smtClean="0"/>
              <a:t>Global Supply = 96.3 million b/d</a:t>
            </a:r>
          </a:p>
          <a:p>
            <a:r>
              <a:rPr lang="en-US" dirty="0" smtClean="0"/>
              <a:t>Global Demand = 94.8 million b/d</a:t>
            </a:r>
          </a:p>
          <a:p>
            <a:r>
              <a:rPr lang="en-US" dirty="0" smtClean="0"/>
              <a:t>Oversupply = 1.5 million b/d</a:t>
            </a:r>
          </a:p>
          <a:p>
            <a:pPr marL="0" indent="0">
              <a:buNone/>
            </a:pPr>
            <a:r>
              <a:rPr lang="en-US" dirty="0" smtClean="0"/>
              <a:t>P = 33.56$/barrel</a:t>
            </a:r>
            <a:endParaRPr lang="en-US" dirty="0"/>
          </a:p>
        </p:txBody>
      </p:sp>
      <p:pic>
        <p:nvPicPr>
          <p:cNvPr id="4" name="Содержимое 3"/>
          <p:cNvPicPr>
            <a:picLocks noChangeAspect="1"/>
          </p:cNvPicPr>
          <p:nvPr/>
        </p:nvPicPr>
        <p:blipFill>
          <a:blip r:embed="rId2"/>
          <a:srcRect l="-41587" r="-41587"/>
          <a:stretch>
            <a:fillRect/>
          </a:stretch>
        </p:blipFill>
        <p:spPr>
          <a:xfrm>
            <a:off x="-378008" y="2781751"/>
            <a:ext cx="12307922" cy="40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oil markets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US </a:t>
            </a:r>
            <a:r>
              <a:rPr lang="en-US" b="1" dirty="0">
                <a:solidFill>
                  <a:srgbClr val="FF0000"/>
                </a:solidFill>
              </a:rPr>
              <a:t>stocks of crude oil </a:t>
            </a:r>
            <a:r>
              <a:rPr lang="en-US" dirty="0"/>
              <a:t>– 1.3 billion barrels (record). 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OPEC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abandoned </a:t>
            </a:r>
            <a:r>
              <a:rPr lang="en-US" b="1" dirty="0">
                <a:solidFill>
                  <a:srgbClr val="FF0000"/>
                </a:solidFill>
              </a:rPr>
              <a:t>quotas </a:t>
            </a:r>
            <a:r>
              <a:rPr lang="en-US" dirty="0" smtClean="0"/>
              <a:t>(2015 December </a:t>
            </a:r>
            <a:r>
              <a:rPr lang="en-US" dirty="0"/>
              <a:t>meeting – prisoner’s </a:t>
            </a:r>
            <a:r>
              <a:rPr lang="en-US" dirty="0" smtClean="0"/>
              <a:t>dilemma, +Russia/US)</a:t>
            </a:r>
            <a:r>
              <a:rPr lang="en-US" dirty="0"/>
              <a:t>. 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US</a:t>
            </a:r>
            <a:r>
              <a:rPr lang="en-US" dirty="0" smtClean="0"/>
              <a:t> </a:t>
            </a:r>
            <a:r>
              <a:rPr lang="en-US" dirty="0"/>
              <a:t>lifted ban on </a:t>
            </a:r>
            <a:r>
              <a:rPr lang="en-US" b="1" dirty="0">
                <a:solidFill>
                  <a:srgbClr val="FF0000"/>
                </a:solidFill>
              </a:rPr>
              <a:t>oil exports </a:t>
            </a:r>
            <a:r>
              <a:rPr lang="en-US" dirty="0"/>
              <a:t>(December 2015) . 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Iran</a:t>
            </a:r>
            <a:r>
              <a:rPr lang="en-US" dirty="0" smtClean="0"/>
              <a:t> </a:t>
            </a:r>
            <a:r>
              <a:rPr lang="en-US" dirty="0"/>
              <a:t>– 3-4 million b/d (potential output), 500 000 - immediate. 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Demand</a:t>
            </a:r>
            <a:r>
              <a:rPr lang="en-US" dirty="0"/>
              <a:t> is expected to decrease (</a:t>
            </a:r>
            <a:r>
              <a:rPr lang="en-US" b="1" dirty="0">
                <a:solidFill>
                  <a:srgbClr val="0000FF"/>
                </a:solidFill>
              </a:rPr>
              <a:t>China</a:t>
            </a:r>
            <a:r>
              <a:rPr lang="en-US" dirty="0"/>
              <a:t>, Europe, Middle East – new gasoline prices)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24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8000"/>
                </a:solidFill>
              </a:rPr>
              <a:t>Are low oil prices good/bad for global economy?</a:t>
            </a:r>
          </a:p>
          <a:p>
            <a:endParaRPr lang="en-US" dirty="0" smtClean="0"/>
          </a:p>
          <a:p>
            <a:r>
              <a:rPr lang="en-US" dirty="0" smtClean="0"/>
              <a:t>New economy of oil:</a:t>
            </a:r>
          </a:p>
          <a:p>
            <a:pPr>
              <a:buFontTx/>
              <a:buChar char="-"/>
            </a:pPr>
            <a:r>
              <a:rPr lang="en-US" dirty="0" smtClean="0"/>
              <a:t>Globalization </a:t>
            </a:r>
          </a:p>
          <a:p>
            <a:pPr>
              <a:buFontTx/>
              <a:buChar char="-"/>
            </a:pPr>
            <a:r>
              <a:rPr lang="en-US" dirty="0" err="1" smtClean="0"/>
              <a:t>Financialization</a:t>
            </a:r>
            <a:r>
              <a:rPr lang="en-US" dirty="0" smtClean="0"/>
              <a:t> (S&amp;P 500, Dow Jones) 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44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Less D</a:t>
            </a:r>
            <a:r>
              <a:rPr lang="en-US" dirty="0" smtClean="0"/>
              <a:t> (EU – recession (oil drags CPI lower); ME – recession)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Global markets </a:t>
            </a:r>
            <a:r>
              <a:rPr lang="en-US" dirty="0" smtClean="0"/>
              <a:t>fell 7% since 1 January 2016 (China concern – regulatory efficiency, lower demand,</a:t>
            </a:r>
            <a:r>
              <a:rPr lang="ru-RU" dirty="0"/>
              <a:t> </a:t>
            </a:r>
            <a:r>
              <a:rPr lang="en-US" dirty="0" smtClean="0"/>
              <a:t>industrial overcapacity – 1.8 </a:t>
            </a:r>
            <a:r>
              <a:rPr lang="en-US" dirty="0" err="1" smtClean="0"/>
              <a:t>mln</a:t>
            </a:r>
            <a:r>
              <a:rPr lang="en-US" dirty="0" smtClean="0"/>
              <a:t> lay offs – 15%).</a:t>
            </a:r>
          </a:p>
        </p:txBody>
      </p:sp>
    </p:spTree>
    <p:extLst>
      <p:ext uri="{BB962C8B-B14F-4D97-AF65-F5344CB8AC3E}">
        <p14:creationId xmlns:p14="http://schemas.microsoft.com/office/powerpoint/2010/main" val="264583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oil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3680"/>
            <a:ext cx="5693331" cy="4876800"/>
          </a:xfrm>
        </p:spPr>
        <p:txBody>
          <a:bodyPr/>
          <a:lstStyle/>
          <a:p>
            <a:r>
              <a:rPr lang="en-US" dirty="0" smtClean="0"/>
              <a:t>1865 – </a:t>
            </a:r>
            <a:r>
              <a:rPr lang="en-US" dirty="0" smtClean="0">
                <a:solidFill>
                  <a:srgbClr val="0000FF"/>
                </a:solidFill>
              </a:rPr>
              <a:t>John D. Rockefeller </a:t>
            </a:r>
            <a:r>
              <a:rPr lang="en-US" dirty="0" smtClean="0"/>
              <a:t>- Integrated supply chain (own tank cars, warehouses)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Economies of scale </a:t>
            </a:r>
            <a:r>
              <a:rPr lang="en-US" dirty="0" smtClean="0"/>
              <a:t>(refined in big Q, got </a:t>
            </a:r>
            <a:r>
              <a:rPr lang="en-US" dirty="0" smtClean="0">
                <a:solidFill>
                  <a:srgbClr val="008000"/>
                </a:solidFill>
              </a:rPr>
              <a:t>rebates</a:t>
            </a:r>
            <a:r>
              <a:rPr lang="en-US" dirty="0" smtClean="0"/>
              <a:t> on transportation by train)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Drawbacks</a:t>
            </a:r>
            <a:r>
              <a:rPr lang="en-US" dirty="0" smtClean="0"/>
              <a:t> (forced railroads to pay Standard oil 25 cents on every 1$ shipped by competitors)</a:t>
            </a:r>
          </a:p>
          <a:p>
            <a:r>
              <a:rPr lang="en-US" i="1" dirty="0" smtClean="0"/>
              <a:t>Economic background </a:t>
            </a:r>
            <a:r>
              <a:rPr lang="en-US" dirty="0" smtClean="0"/>
              <a:t>(civil war ended, economic growth)</a:t>
            </a:r>
            <a:endParaRPr lang="ru-RU" dirty="0"/>
          </a:p>
        </p:txBody>
      </p:sp>
      <p:pic>
        <p:nvPicPr>
          <p:cNvPr id="4" name="Изображение 3" descr="john-d-rockefeller-biopic-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31" y="1623680"/>
            <a:ext cx="3684242" cy="503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9592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38005"/>
            <a:ext cx="8229600" cy="990600"/>
          </a:xfrm>
        </p:spPr>
        <p:txBody>
          <a:bodyPr/>
          <a:lstStyle/>
          <a:p>
            <a:r>
              <a:rPr lang="en-US" dirty="0" smtClean="0"/>
              <a:t>Chinese industrial overcapacity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13" r="-18213"/>
          <a:stretch>
            <a:fillRect/>
          </a:stretch>
        </p:blipFill>
        <p:spPr>
          <a:xfrm>
            <a:off x="-1255947" y="1172367"/>
            <a:ext cx="11303532" cy="5568745"/>
          </a:xfrm>
        </p:spPr>
      </p:pic>
    </p:spTree>
    <p:extLst>
      <p:ext uri="{BB962C8B-B14F-4D97-AF65-F5344CB8AC3E}">
        <p14:creationId xmlns:p14="http://schemas.microsoft.com/office/powerpoint/2010/main" val="193717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5923" r="-5923"/>
          <a:stretch>
            <a:fillRect/>
          </a:stretch>
        </p:blipFill>
        <p:spPr>
          <a:xfrm>
            <a:off x="-166323" y="533400"/>
            <a:ext cx="9480425" cy="5943600"/>
          </a:xfrm>
        </p:spPr>
      </p:pic>
    </p:spTree>
    <p:extLst>
      <p:ext uri="{BB962C8B-B14F-4D97-AF65-F5344CB8AC3E}">
        <p14:creationId xmlns:p14="http://schemas.microsoft.com/office/powerpoint/2010/main" val="41229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34226" r="-34226"/>
          <a:stretch>
            <a:fillRect/>
          </a:stretch>
        </p:blipFill>
        <p:spPr>
          <a:xfrm>
            <a:off x="-2162203" y="533400"/>
            <a:ext cx="12202081" cy="6265345"/>
          </a:xfrm>
        </p:spPr>
      </p:pic>
    </p:spTree>
    <p:extLst>
      <p:ext uri="{BB962C8B-B14F-4D97-AF65-F5344CB8AC3E}">
        <p14:creationId xmlns:p14="http://schemas.microsoft.com/office/powerpoint/2010/main" val="381154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9837_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29" r="-31829"/>
          <a:stretch>
            <a:fillRect/>
          </a:stretch>
        </p:blipFill>
        <p:spPr>
          <a:xfrm>
            <a:off x="-1216047" y="324239"/>
            <a:ext cx="11106565" cy="6152761"/>
          </a:xfrm>
        </p:spPr>
      </p:pic>
    </p:spTree>
    <p:extLst>
      <p:ext uri="{BB962C8B-B14F-4D97-AF65-F5344CB8AC3E}">
        <p14:creationId xmlns:p14="http://schemas.microsoft.com/office/powerpoint/2010/main" val="1359980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Saudi Arabia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067003" cy="48768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Budget deficit – 15%</a:t>
            </a:r>
            <a:r>
              <a:rPr lang="en-US" dirty="0"/>
              <a:t> of GDP (90% revenue - from oil)</a:t>
            </a:r>
          </a:p>
          <a:p>
            <a:endParaRPr lang="en-US" dirty="0" smtClean="0"/>
          </a:p>
          <a:p>
            <a:r>
              <a:rPr lang="en-US" dirty="0" smtClean="0"/>
              <a:t>IPO of </a:t>
            </a:r>
            <a:r>
              <a:rPr lang="en-US" dirty="0" smtClean="0">
                <a:solidFill>
                  <a:srgbClr val="FF0000"/>
                </a:solidFill>
              </a:rPr>
              <a:t>Aramco</a:t>
            </a:r>
            <a:r>
              <a:rPr lang="en-US" dirty="0" smtClean="0"/>
              <a:t> (most valuable oil company) – 10.2 million b/d (more than the whole US), low cost producer. 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Reforms</a:t>
            </a:r>
            <a:r>
              <a:rPr lang="en-US" dirty="0" smtClean="0"/>
              <a:t> - price increase on water, electricity (AC), gasoline (50%), 5%VAT</a:t>
            </a:r>
          </a:p>
          <a:p>
            <a:endParaRPr lang="ru-RU" dirty="0"/>
          </a:p>
        </p:txBody>
      </p:sp>
      <p:pic>
        <p:nvPicPr>
          <p:cNvPr id="4" name="Изображение 3" descr="Saudi-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03" y="1600200"/>
            <a:ext cx="472893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S-crude-oil-rig-count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4" r="-10304"/>
          <a:stretch>
            <a:fillRect/>
          </a:stretch>
        </p:blipFill>
        <p:spPr>
          <a:xfrm>
            <a:off x="-711704" y="362876"/>
            <a:ext cx="9726620" cy="6114124"/>
          </a:xfrm>
        </p:spPr>
      </p:pic>
    </p:spTree>
    <p:extLst>
      <p:ext uri="{BB962C8B-B14F-4D97-AF65-F5344CB8AC3E}">
        <p14:creationId xmlns:p14="http://schemas.microsoft.com/office/powerpoint/2010/main" val="27095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15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Brazil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40937"/>
            <a:ext cx="4160511" cy="5752105"/>
          </a:xfrm>
        </p:spPr>
        <p:txBody>
          <a:bodyPr>
            <a:normAutofit/>
          </a:bodyPr>
          <a:lstStyle/>
          <a:p>
            <a:r>
              <a:rPr lang="en-US" dirty="0" smtClean="0"/>
              <a:t>2015 – GDP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2% </a:t>
            </a:r>
          </a:p>
          <a:p>
            <a:endParaRPr lang="en-US" dirty="0" smtClean="0"/>
          </a:p>
          <a:p>
            <a:r>
              <a:rPr lang="en-US" dirty="0" smtClean="0"/>
              <a:t>December 2015 – Fitch </a:t>
            </a:r>
            <a:r>
              <a:rPr lang="en-US" dirty="0" smtClean="0">
                <a:solidFill>
                  <a:srgbClr val="FF0000"/>
                </a:solidFill>
              </a:rPr>
              <a:t>downgraded to junk status</a:t>
            </a:r>
          </a:p>
          <a:p>
            <a:endParaRPr lang="en-US" dirty="0" smtClean="0"/>
          </a:p>
          <a:p>
            <a:r>
              <a:rPr lang="en-US" dirty="0" err="1" smtClean="0"/>
              <a:t>Dilma</a:t>
            </a:r>
            <a:r>
              <a:rPr lang="en-US" dirty="0" smtClean="0"/>
              <a:t> </a:t>
            </a:r>
            <a:r>
              <a:rPr lang="en-US" dirty="0" err="1" smtClean="0"/>
              <a:t>Rousseff</a:t>
            </a:r>
            <a:r>
              <a:rPr lang="en-US" dirty="0"/>
              <a:t> </a:t>
            </a:r>
            <a:r>
              <a:rPr lang="en-US" dirty="0" smtClean="0">
                <a:solidFill>
                  <a:srgbClr val="0000FF"/>
                </a:solidFill>
              </a:rPr>
              <a:t>impeached</a:t>
            </a:r>
            <a:r>
              <a:rPr lang="en-US" dirty="0" smtClean="0"/>
              <a:t> </a:t>
            </a:r>
          </a:p>
        </p:txBody>
      </p:sp>
      <p:pic>
        <p:nvPicPr>
          <p:cNvPr id="4" name="Изображение 3" descr="Dilma_Rousseff_-_foto_oficial_2011-01-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3" y="394180"/>
            <a:ext cx="4571347" cy="64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20890" y="226816"/>
            <a:ext cx="8229600" cy="990600"/>
          </a:xfrm>
        </p:spPr>
        <p:txBody>
          <a:bodyPr/>
          <a:lstStyle/>
          <a:p>
            <a:r>
              <a:rPr lang="en-US" dirty="0" smtClean="0"/>
              <a:t>Venezuela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9945" y="1007350"/>
            <a:ext cx="8229600" cy="4452772"/>
          </a:xfrm>
        </p:spPr>
        <p:txBody>
          <a:bodyPr/>
          <a:lstStyle/>
          <a:p>
            <a:r>
              <a:rPr lang="en-US" dirty="0" smtClean="0"/>
              <a:t>Rampant inflation (141%)</a:t>
            </a:r>
          </a:p>
          <a:p>
            <a:r>
              <a:rPr lang="en-US" dirty="0" smtClean="0"/>
              <a:t>Economic state of emergency, </a:t>
            </a:r>
            <a:r>
              <a:rPr lang="en-US" b="1" dirty="0" smtClean="0"/>
              <a:t>GDP shrank by 7%</a:t>
            </a:r>
          </a:p>
          <a:p>
            <a:r>
              <a:rPr lang="en-US" dirty="0" smtClean="0"/>
              <a:t>Government deficit – 24% of GDP</a:t>
            </a:r>
          </a:p>
          <a:p>
            <a:r>
              <a:rPr lang="en-US" dirty="0" smtClean="0"/>
              <a:t>Civil unrest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Изображение 3" descr="nicolas-madu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02" y="2481872"/>
            <a:ext cx="5757198" cy="43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10% cut in public spending</a:t>
            </a:r>
          </a:p>
          <a:p>
            <a:r>
              <a:rPr lang="ru-RU" dirty="0" smtClean="0"/>
              <a:t>74</a:t>
            </a:r>
            <a:r>
              <a:rPr lang="en-US" dirty="0" smtClean="0"/>
              <a:t> </a:t>
            </a:r>
            <a:r>
              <a:rPr lang="en-US" dirty="0" err="1" smtClean="0"/>
              <a:t>roubles</a:t>
            </a:r>
            <a:r>
              <a:rPr lang="en-US" dirty="0" smtClean="0"/>
              <a:t> / $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GDP shrank 4%, inflation – 13%</a:t>
            </a:r>
          </a:p>
          <a:p>
            <a:endParaRPr lang="en-US" dirty="0" smtClean="0"/>
          </a:p>
          <a:p>
            <a:r>
              <a:rPr lang="en-US" dirty="0" smtClean="0"/>
              <a:t>Budget deficit rises by 1% for every 5% drop in oil prices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Real wages fell by 9% </a:t>
            </a:r>
            <a:r>
              <a:rPr lang="en-US" dirty="0" smtClean="0"/>
              <a:t>in 2015</a:t>
            </a:r>
          </a:p>
          <a:p>
            <a:r>
              <a:rPr lang="en-US" dirty="0" smtClean="0"/>
              <a:t>2015 – 2 million people fell into poverty</a:t>
            </a:r>
          </a:p>
          <a:p>
            <a:r>
              <a:rPr lang="en-US" dirty="0" smtClean="0"/>
              <a:t>Retail sales dropped 13%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Remittances</a:t>
            </a:r>
            <a:r>
              <a:rPr lang="en-US" dirty="0" smtClean="0"/>
              <a:t> to Central Asia decreased by 44% in Tajikistan, 50% in Uzbekistan, 30% in </a:t>
            </a:r>
            <a:r>
              <a:rPr lang="en-US" dirty="0"/>
              <a:t>K</a:t>
            </a:r>
            <a:r>
              <a:rPr lang="en-US" dirty="0" smtClean="0"/>
              <a:t>yrgyzstan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8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Russia’s real wages fall 9%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31586" r="-31586"/>
          <a:stretch>
            <a:fillRect/>
          </a:stretch>
        </p:blipFill>
        <p:spPr>
          <a:xfrm>
            <a:off x="-317527" y="1600200"/>
            <a:ext cx="10009637" cy="5257800"/>
          </a:xfrm>
        </p:spPr>
      </p:pic>
    </p:spTree>
    <p:extLst>
      <p:ext uri="{BB962C8B-B14F-4D97-AF65-F5344CB8AC3E}">
        <p14:creationId xmlns:p14="http://schemas.microsoft.com/office/powerpoint/2010/main" val="309144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</a:t>
            </a:r>
            <a:r>
              <a:rPr lang="en-US" dirty="0" smtClean="0"/>
              <a:t>oil: Domestic Market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1872 – P slumped. Standard bought competitors who went bankrupt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Predatory pricing </a:t>
            </a:r>
          </a:p>
          <a:p>
            <a:r>
              <a:rPr lang="en-US" dirty="0" smtClean="0"/>
              <a:t>By 1879 – Standard </a:t>
            </a:r>
            <a:r>
              <a:rPr lang="en-US" dirty="0" smtClean="0">
                <a:solidFill>
                  <a:srgbClr val="0000FF"/>
                </a:solidFill>
              </a:rPr>
              <a:t>controlled 90% of US refining </a:t>
            </a:r>
            <a:r>
              <a:rPr lang="en-US" dirty="0" smtClean="0"/>
              <a:t>(pipeline system, transportation) </a:t>
            </a:r>
          </a:p>
          <a:p>
            <a:r>
              <a:rPr lang="en-US" dirty="0" smtClean="0"/>
              <a:t>1885 – Standard started producing oil (</a:t>
            </a:r>
            <a:r>
              <a:rPr lang="en-US" dirty="0" smtClean="0">
                <a:solidFill>
                  <a:srgbClr val="0000FF"/>
                </a:solidFill>
              </a:rPr>
              <a:t>1/4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of US oil production</a:t>
            </a:r>
            <a:r>
              <a:rPr lang="en-US" dirty="0" smtClean="0"/>
              <a:t>) – vertically integrated company.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Standard Oil controlled P on oil. </a:t>
            </a:r>
          </a:p>
        </p:txBody>
      </p:sp>
    </p:spTree>
    <p:extLst>
      <p:ext uri="{BB962C8B-B14F-4D97-AF65-F5344CB8AC3E}">
        <p14:creationId xmlns:p14="http://schemas.microsoft.com/office/powerpoint/2010/main" val="1865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Oil: </a:t>
            </a:r>
            <a:r>
              <a:rPr lang="en-US" dirty="0"/>
              <a:t>C</a:t>
            </a:r>
            <a:r>
              <a:rPr lang="en-US" dirty="0" smtClean="0"/>
              <a:t>orporate </a:t>
            </a:r>
            <a:r>
              <a:rPr lang="en-US" dirty="0"/>
              <a:t>W</a:t>
            </a:r>
            <a:r>
              <a:rPr lang="en-US" dirty="0" smtClean="0"/>
              <a:t>ars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 for oil in Europe </a:t>
            </a:r>
            <a:r>
              <a:rPr lang="en-US" dirty="0"/>
              <a:t>increased</a:t>
            </a:r>
            <a:endParaRPr lang="en-US" dirty="0" smtClean="0"/>
          </a:p>
          <a:p>
            <a:r>
              <a:rPr lang="en-US" dirty="0" smtClean="0"/>
              <a:t>1870 – 80’s </a:t>
            </a:r>
            <a:r>
              <a:rPr lang="en-US" dirty="0" smtClean="0">
                <a:solidFill>
                  <a:srgbClr val="0000FF"/>
                </a:solidFill>
              </a:rPr>
              <a:t>kerosene exports – 50% of US oil output </a:t>
            </a:r>
            <a:r>
              <a:rPr lang="en-US" dirty="0" smtClean="0"/>
              <a:t>(90% of exports by Standard Oil) but competition arose</a:t>
            </a:r>
          </a:p>
          <a:p>
            <a:r>
              <a:rPr lang="en-US" dirty="0" smtClean="0"/>
              <a:t>1873 – </a:t>
            </a:r>
            <a:r>
              <a:rPr lang="en-US" dirty="0" smtClean="0">
                <a:solidFill>
                  <a:srgbClr val="FF0000"/>
                </a:solidFill>
              </a:rPr>
              <a:t>Nobel family </a:t>
            </a:r>
            <a:r>
              <a:rPr lang="en-US" dirty="0" smtClean="0"/>
              <a:t>went into refining in Baku. Adopted integrated structure of the company. By 1884 – 10.8 </a:t>
            </a:r>
            <a:r>
              <a:rPr lang="en-US" dirty="0" err="1" smtClean="0"/>
              <a:t>mln</a:t>
            </a:r>
            <a:r>
              <a:rPr lang="en-US" dirty="0" smtClean="0"/>
              <a:t> barrels. </a:t>
            </a:r>
          </a:p>
          <a:p>
            <a:r>
              <a:rPr lang="en-US" dirty="0" smtClean="0"/>
              <a:t>Standard was ousted from Russia, but </a:t>
            </a:r>
            <a:r>
              <a:rPr lang="en-US" dirty="0" err="1" smtClean="0"/>
              <a:t>Nobels</a:t>
            </a:r>
            <a:r>
              <a:rPr lang="en-US" dirty="0" smtClean="0"/>
              <a:t> had only Russian domestic market (distance, winters, weak D). Needed transportation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12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oil production site in Baku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b="2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63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corporate wars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649536" cy="4876800"/>
          </a:xfrm>
        </p:spPr>
        <p:txBody>
          <a:bodyPr/>
          <a:lstStyle/>
          <a:p>
            <a:r>
              <a:rPr lang="en-US" dirty="0" smtClean="0"/>
              <a:t>1883 – Paris </a:t>
            </a:r>
            <a:r>
              <a:rPr lang="en-US" dirty="0" err="1" smtClean="0">
                <a:solidFill>
                  <a:srgbClr val="0000FF"/>
                </a:solidFill>
              </a:rPr>
              <a:t>Rothschilds</a:t>
            </a:r>
            <a:r>
              <a:rPr lang="en-US" dirty="0" smtClean="0">
                <a:solidFill>
                  <a:srgbClr val="0000FF"/>
                </a:solidFill>
              </a:rPr>
              <a:t> financed </a:t>
            </a:r>
            <a:r>
              <a:rPr lang="en-US" dirty="0" smtClean="0"/>
              <a:t>railroad Baku-</a:t>
            </a:r>
            <a:r>
              <a:rPr lang="en-US" dirty="0" err="1" smtClean="0"/>
              <a:t>Batum</a:t>
            </a:r>
            <a:r>
              <a:rPr lang="en-US" dirty="0" smtClean="0"/>
              <a:t> (</a:t>
            </a:r>
            <a:r>
              <a:rPr lang="en-US" dirty="0" err="1" smtClean="0"/>
              <a:t>Bnito</a:t>
            </a:r>
            <a:r>
              <a:rPr lang="en-US" dirty="0" smtClean="0"/>
              <a:t> company)  </a:t>
            </a:r>
          </a:p>
          <a:p>
            <a:r>
              <a:rPr lang="en-US" dirty="0" smtClean="0"/>
              <a:t>Standard dominated European market, </a:t>
            </a:r>
            <a:r>
              <a:rPr lang="en-US" dirty="0" err="1" smtClean="0"/>
              <a:t>Nobels</a:t>
            </a:r>
            <a:r>
              <a:rPr lang="en-US" dirty="0" smtClean="0"/>
              <a:t> had Russian market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Rothschilds</a:t>
            </a:r>
            <a:r>
              <a:rPr lang="en-US" dirty="0" smtClean="0">
                <a:sym typeface="Wingdings"/>
              </a:rPr>
              <a:t> went East</a:t>
            </a:r>
          </a:p>
          <a:p>
            <a:r>
              <a:rPr lang="en-US" dirty="0" smtClean="0">
                <a:sym typeface="Wingdings"/>
              </a:rPr>
              <a:t>Samuel Marcus – merchant contracted by </a:t>
            </a:r>
            <a:r>
              <a:rPr lang="en-US" dirty="0" err="1" smtClean="0">
                <a:sym typeface="Wingdings"/>
              </a:rPr>
              <a:t>Rothschilds</a:t>
            </a:r>
            <a:r>
              <a:rPr lang="en-US" dirty="0" smtClean="0">
                <a:sym typeface="Wingdings"/>
              </a:rPr>
              <a:t> shipped oil through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Suez Canal to Shanghai, Singapore, Japan.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Изображение 3" descr="mw1093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36" y="2175289"/>
            <a:ext cx="3494464" cy="4682711"/>
          </a:xfrm>
          <a:prstGeom prst="rect">
            <a:avLst/>
          </a:prstGeom>
        </p:spPr>
      </p:pic>
      <p:pic>
        <p:nvPicPr>
          <p:cNvPr id="5" name="Изображение 4" descr="Shell_195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42" y="0"/>
            <a:ext cx="1844858" cy="21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Supply </a:t>
            </a:r>
            <a:r>
              <a:rPr lang="en-US" dirty="0" smtClean="0"/>
              <a:t>chain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90" b="2379"/>
          <a:stretch/>
        </p:blipFill>
        <p:spPr>
          <a:xfrm>
            <a:off x="105842" y="1904895"/>
            <a:ext cx="8580958" cy="3598135"/>
          </a:xfrm>
        </p:spPr>
      </p:pic>
      <p:sp>
        <p:nvSpPr>
          <p:cNvPr id="3" name="TextBox 2"/>
          <p:cNvSpPr txBox="1"/>
          <p:nvPr/>
        </p:nvSpPr>
        <p:spPr>
          <a:xfrm>
            <a:off x="608024" y="6228098"/>
            <a:ext cx="542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=8W8SW98-sXQ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05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 l="-4881" r="-4881"/>
          <a:stretch>
            <a:fillRect/>
          </a:stretch>
        </p:blipFill>
        <p:spPr>
          <a:xfrm>
            <a:off x="-335761" y="145993"/>
            <a:ext cx="9810047" cy="6525866"/>
          </a:xfrm>
        </p:spPr>
      </p:pic>
    </p:spTree>
    <p:extLst>
      <p:ext uri="{BB962C8B-B14F-4D97-AF65-F5344CB8AC3E}">
        <p14:creationId xmlns:p14="http://schemas.microsoft.com/office/powerpoint/2010/main" val="4268092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corporate wars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1890 – Royal Dutch produced oil in Sumatra (Dutch East Indies)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Royal Dutch + Shell </a:t>
            </a:r>
            <a:r>
              <a:rPr lang="en-US" dirty="0" smtClean="0"/>
              <a:t>= 50% of Russian/Eastern exports</a:t>
            </a:r>
          </a:p>
          <a:p>
            <a:r>
              <a:rPr lang="en-US" dirty="0" smtClean="0"/>
              <a:t>1907 – merged into </a:t>
            </a:r>
            <a:r>
              <a:rPr lang="en-US" dirty="0" smtClean="0">
                <a:solidFill>
                  <a:srgbClr val="0000FF"/>
                </a:solidFill>
              </a:rPr>
              <a:t>Royal Dutch/Shell Group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Standard in US, Europe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Nobels</a:t>
            </a:r>
            <a:r>
              <a:rPr lang="en-US" dirty="0" smtClean="0">
                <a:solidFill>
                  <a:srgbClr val="008000"/>
                </a:solidFill>
              </a:rPr>
              <a:t> in Russia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Royal Dutch/Shell in the East </a:t>
            </a:r>
          </a:p>
          <a:p>
            <a:r>
              <a:rPr lang="en-US" dirty="0" smtClean="0"/>
              <a:t>Oil wars (P cuts, sabotage, slander)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88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corporate </a:t>
            </a:r>
            <a:r>
              <a:rPr lang="en-US" dirty="0" smtClean="0"/>
              <a:t>wars (US market)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575175" cy="4876800"/>
          </a:xfrm>
        </p:spPr>
        <p:txBody>
          <a:bodyPr/>
          <a:lstStyle/>
          <a:p>
            <a:r>
              <a:rPr lang="en-US" dirty="0" smtClean="0"/>
              <a:t>1877 – Thomas Edison invented light bulb</a:t>
            </a:r>
          </a:p>
          <a:p>
            <a:r>
              <a:rPr lang="en-US" dirty="0" smtClean="0"/>
              <a:t>D for oil decreased BUT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Internal combustion engine </a:t>
            </a:r>
          </a:p>
          <a:p>
            <a:endParaRPr lang="en-US" dirty="0"/>
          </a:p>
          <a:p>
            <a:r>
              <a:rPr lang="en-US" i="1" dirty="0" smtClean="0"/>
              <a:t>“The man who owns a motorcar gets for himself, besides the joys of touring, the adulation of the walking crowd, and</a:t>
            </a:r>
            <a:r>
              <a:rPr lang="is-IS" i="1" dirty="0" smtClean="0"/>
              <a:t>…is a god to women”</a:t>
            </a:r>
            <a:endParaRPr lang="ru-RU" i="1" dirty="0"/>
          </a:p>
        </p:txBody>
      </p:sp>
      <p:pic>
        <p:nvPicPr>
          <p:cNvPr id="4" name="Изображение 3" descr="Motor-Car-in-WA-1901-2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5" y="1600200"/>
            <a:ext cx="4597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corporate wars (US market)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600200"/>
            <a:ext cx="7813675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1900 – 8000 automobiles; 1912 – 902 000 automobiles 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Oil was refined into gasoline now.</a:t>
            </a:r>
            <a:r>
              <a:rPr lang="en-US" dirty="0" smtClean="0"/>
              <a:t> D grew</a:t>
            </a:r>
          </a:p>
          <a:p>
            <a:r>
              <a:rPr lang="en-US" dirty="0" smtClean="0"/>
              <a:t>Production grew out of Pennsylvania</a:t>
            </a:r>
          </a:p>
          <a:p>
            <a:r>
              <a:rPr lang="en-US" dirty="0" smtClean="0"/>
              <a:t>1901 – </a:t>
            </a:r>
            <a:r>
              <a:rPr lang="en-US" dirty="0" err="1" smtClean="0"/>
              <a:t>Spindletop</a:t>
            </a:r>
            <a:r>
              <a:rPr lang="en-US" dirty="0" smtClean="0"/>
              <a:t> oil field in Texas </a:t>
            </a:r>
          </a:p>
          <a:p>
            <a:r>
              <a:rPr lang="en-US" dirty="0" smtClean="0"/>
              <a:t>1905 – Glenn Pool field in Oklahoma</a:t>
            </a:r>
          </a:p>
          <a:p>
            <a:r>
              <a:rPr lang="en-US" dirty="0" smtClean="0"/>
              <a:t>New companies reduced </a:t>
            </a:r>
            <a:r>
              <a:rPr lang="en-US" dirty="0" smtClean="0">
                <a:solidFill>
                  <a:srgbClr val="0000FF"/>
                </a:solidFill>
              </a:rPr>
              <a:t>Standard refining </a:t>
            </a:r>
            <a:r>
              <a:rPr lang="en-US" dirty="0" smtClean="0"/>
              <a:t>capacity to </a:t>
            </a:r>
            <a:r>
              <a:rPr lang="en-US" dirty="0" smtClean="0">
                <a:solidFill>
                  <a:srgbClr val="0000FF"/>
                </a:solidFill>
              </a:rPr>
              <a:t>61%</a:t>
            </a:r>
            <a:r>
              <a:rPr lang="en-US" dirty="0" smtClean="0"/>
              <a:t> in 1911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23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oil producing states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1129" b="1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5768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corporate wars (US market)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580306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1906 Theodor Roosevelt’s administration brought suit </a:t>
            </a:r>
            <a:r>
              <a:rPr lang="en-US" dirty="0" err="1" smtClean="0"/>
              <a:t>vs</a:t>
            </a:r>
            <a:r>
              <a:rPr lang="en-US" dirty="0" smtClean="0"/>
              <a:t> Standard Oil (under 1890 </a:t>
            </a:r>
            <a:r>
              <a:rPr lang="en-US" dirty="0" smtClean="0">
                <a:solidFill>
                  <a:srgbClr val="0000FF"/>
                </a:solidFill>
              </a:rPr>
              <a:t>Sherman Antitrust Act)</a:t>
            </a:r>
            <a:r>
              <a:rPr lang="en-US" dirty="0" smtClean="0"/>
              <a:t> </a:t>
            </a:r>
          </a:p>
          <a:p>
            <a:r>
              <a:rPr lang="en-US" dirty="0" smtClean="0"/>
              <a:t>1911 Standard was divided in 34 companies</a:t>
            </a:r>
          </a:p>
          <a:p>
            <a:r>
              <a:rPr lang="en-US" dirty="0" smtClean="0"/>
              <a:t>By 1911 – </a:t>
            </a:r>
            <a:r>
              <a:rPr lang="en-US" dirty="0" smtClean="0">
                <a:solidFill>
                  <a:srgbClr val="0000FF"/>
                </a:solidFill>
              </a:rPr>
              <a:t>Standard</a:t>
            </a:r>
            <a:r>
              <a:rPr lang="en-US" dirty="0" smtClean="0"/>
              <a:t> had 60% of </a:t>
            </a:r>
            <a:r>
              <a:rPr lang="en-US" dirty="0" smtClean="0">
                <a:solidFill>
                  <a:srgbClr val="008000"/>
                </a:solidFill>
              </a:rPr>
              <a:t>refining</a:t>
            </a:r>
            <a:r>
              <a:rPr lang="en-US" dirty="0" smtClean="0"/>
              <a:t>, 50% of </a:t>
            </a:r>
            <a:r>
              <a:rPr lang="en-US" dirty="0" smtClean="0">
                <a:solidFill>
                  <a:srgbClr val="008000"/>
                </a:solidFill>
              </a:rPr>
              <a:t>tank cars</a:t>
            </a:r>
            <a:r>
              <a:rPr lang="en-US" dirty="0" smtClean="0"/>
              <a:t>, 4/5% of kerosene </a:t>
            </a:r>
            <a:r>
              <a:rPr lang="en-US" dirty="0" smtClean="0">
                <a:solidFill>
                  <a:srgbClr val="008000"/>
                </a:solidFill>
              </a:rPr>
              <a:t>exported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Standard Oil of New Jersey (Exxon), Standard Oil of New York (Mobil), Standard Oil of California (Chevron), Standard Oil of Ohio (</a:t>
            </a:r>
            <a:r>
              <a:rPr lang="en-US" dirty="0" err="1" smtClean="0"/>
              <a:t>Sohio</a:t>
            </a:r>
            <a:r>
              <a:rPr lang="en-US" dirty="0" smtClean="0"/>
              <a:t>), Standard Oil of Indiana (Amoco), Continental Oil (Conoco), Atlantic (Sun)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</a:rPr>
              <a:t>Did it hurt Standard Oil shareholders?</a:t>
            </a:r>
            <a:endParaRPr lang="ru-RU" i="1" dirty="0">
              <a:solidFill>
                <a:srgbClr val="008000"/>
              </a:solidFill>
            </a:endParaRPr>
          </a:p>
        </p:txBody>
      </p:sp>
      <p:pic>
        <p:nvPicPr>
          <p:cNvPr id="4" name="Изображение 3" descr="standard-oil-trust-monopo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06" y="837618"/>
            <a:ext cx="3563694" cy="60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5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&amp; GEOPOLITICS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46" y="2604771"/>
            <a:ext cx="5410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2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in geopolitics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600200"/>
            <a:ext cx="4778374" cy="5257800"/>
          </a:xfrm>
        </p:spPr>
        <p:txBody>
          <a:bodyPr/>
          <a:lstStyle/>
          <a:p>
            <a:r>
              <a:rPr lang="en-US" dirty="0" smtClean="0"/>
              <a:t>1911 – Churchill </a:t>
            </a:r>
            <a:r>
              <a:rPr lang="en-US" dirty="0" smtClean="0">
                <a:solidFill>
                  <a:srgbClr val="0000FF"/>
                </a:solidFill>
              </a:rPr>
              <a:t>converted British fleet from coal (21 knots) to oil (25 knots) </a:t>
            </a:r>
            <a:r>
              <a:rPr lang="en-US" dirty="0" smtClean="0"/>
              <a:t>– faster, easier to refuel</a:t>
            </a:r>
          </a:p>
          <a:p>
            <a:r>
              <a:rPr lang="en-US" dirty="0" smtClean="0"/>
              <a:t>British oil </a:t>
            </a:r>
            <a:r>
              <a:rPr lang="en-US" dirty="0" smtClean="0">
                <a:solidFill>
                  <a:srgbClr val="0000FF"/>
                </a:solidFill>
              </a:rPr>
              <a:t>national policy</a:t>
            </a:r>
            <a:r>
              <a:rPr lang="en-US" dirty="0" smtClean="0"/>
              <a:t>: government bought 51% shares in Anglo-Persian, contracted Royal Dutch/Shell  </a:t>
            </a:r>
            <a:endParaRPr lang="ru-RU" dirty="0"/>
          </a:p>
        </p:txBody>
      </p:sp>
      <p:pic>
        <p:nvPicPr>
          <p:cNvPr id="4" name="Изображение 3" descr="church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533400"/>
            <a:ext cx="43656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46075" y="25400"/>
            <a:ext cx="8229600" cy="990600"/>
          </a:xfrm>
        </p:spPr>
        <p:txBody>
          <a:bodyPr/>
          <a:lstStyle/>
          <a:p>
            <a:r>
              <a:rPr lang="en-US" dirty="0"/>
              <a:t>Oil in </a:t>
            </a:r>
            <a:r>
              <a:rPr lang="en-US" dirty="0" smtClean="0"/>
              <a:t>geopolitics: WWI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16000"/>
            <a:ext cx="4095750" cy="6334126"/>
          </a:xfrm>
        </p:spPr>
        <p:txBody>
          <a:bodyPr>
            <a:normAutofit/>
          </a:bodyPr>
          <a:lstStyle/>
          <a:p>
            <a:r>
              <a:rPr lang="en-US" dirty="0" smtClean="0"/>
              <a:t>WWI – </a:t>
            </a:r>
            <a:r>
              <a:rPr lang="en-US" dirty="0" smtClean="0">
                <a:solidFill>
                  <a:srgbClr val="0000FF"/>
                </a:solidFill>
              </a:rPr>
              <a:t>first mechanized war</a:t>
            </a:r>
            <a:r>
              <a:rPr lang="en-US" dirty="0" smtClean="0"/>
              <a:t> (internal combustion engine changed every dimension of war – sea, ground, air) </a:t>
            </a:r>
          </a:p>
        </p:txBody>
      </p:sp>
      <p:pic>
        <p:nvPicPr>
          <p:cNvPr id="4" name="Изображение 3" descr="taxisdelaMar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92" y="2904801"/>
            <a:ext cx="5524499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2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09575"/>
            <a:ext cx="8229600" cy="990600"/>
          </a:xfrm>
        </p:spPr>
        <p:txBody>
          <a:bodyPr/>
          <a:lstStyle/>
          <a:p>
            <a:r>
              <a:rPr lang="en-US" dirty="0"/>
              <a:t>Oil in geopolitics: WWI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5080000"/>
          </a:xfrm>
        </p:spPr>
        <p:txBody>
          <a:bodyPr/>
          <a:lstStyle/>
          <a:p>
            <a:r>
              <a:rPr lang="en-US" dirty="0" smtClean="0"/>
              <a:t>Allies </a:t>
            </a:r>
            <a:r>
              <a:rPr lang="en-US" dirty="0"/>
              <a:t>relied on </a:t>
            </a:r>
            <a:r>
              <a:rPr lang="en-US" dirty="0">
                <a:solidFill>
                  <a:srgbClr val="0000FF"/>
                </a:solidFill>
              </a:rPr>
              <a:t>motorcars for mobility</a:t>
            </a:r>
            <a:r>
              <a:rPr lang="en-US" dirty="0"/>
              <a:t>, while Germans relied on </a:t>
            </a:r>
            <a:r>
              <a:rPr lang="en-US" dirty="0">
                <a:solidFill>
                  <a:srgbClr val="0000FF"/>
                </a:solidFill>
              </a:rPr>
              <a:t>railroads 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4" name="Изображение 3" descr="4webBattle-of-Amiens-Tank-moving-for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8" y="2794001"/>
            <a:ext cx="6524625" cy="36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Geographical studies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aerial and satellite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photography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eophysical surveys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F7F7F"/>
                </a:solidFill>
              </a:rPr>
              <a:t>(</a:t>
            </a:r>
            <a:r>
              <a:rPr lang="en-US" dirty="0">
                <a:solidFill>
                  <a:srgbClr val="7F7F7F"/>
                </a:solidFill>
              </a:rPr>
              <a:t>gravitational </a:t>
            </a:r>
            <a:r>
              <a:rPr lang="en-US" dirty="0" smtClean="0">
                <a:solidFill>
                  <a:srgbClr val="7F7F7F"/>
                </a:solidFill>
              </a:rPr>
              <a:t>/ magnetic </a:t>
            </a:r>
            <a:r>
              <a:rPr lang="en-US" dirty="0">
                <a:solidFill>
                  <a:srgbClr val="7F7F7F"/>
                </a:solidFill>
              </a:rPr>
              <a:t>filed </a:t>
            </a:r>
            <a:r>
              <a:rPr lang="en-US" dirty="0" smtClean="0">
                <a:solidFill>
                  <a:srgbClr val="7F7F7F"/>
                </a:solidFill>
              </a:rPr>
              <a:t>change</a:t>
            </a:r>
            <a:r>
              <a:rPr lang="en-US" b="1" dirty="0" smtClean="0">
                <a:solidFill>
                  <a:srgbClr val="7F7F7F"/>
                </a:solidFill>
              </a:rPr>
              <a:t>)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 smtClean="0"/>
              <a:t>Seismic </a:t>
            </a:r>
            <a:r>
              <a:rPr lang="en-US" dirty="0"/>
              <a:t>surveys </a:t>
            </a:r>
          </a:p>
          <a:p>
            <a:r>
              <a:rPr lang="en-US" dirty="0" smtClean="0"/>
              <a:t>Exploratory drilling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Cost</a:t>
            </a:r>
            <a:r>
              <a:rPr lang="en-US" dirty="0" smtClean="0"/>
              <a:t>: </a:t>
            </a:r>
            <a:r>
              <a:rPr lang="en-US" dirty="0"/>
              <a:t>cost of </a:t>
            </a:r>
            <a:r>
              <a:rPr lang="en-US" i="1" dirty="0" smtClean="0"/>
              <a:t>surveys </a:t>
            </a:r>
            <a:r>
              <a:rPr lang="en-US" i="1" dirty="0"/>
              <a:t>and </a:t>
            </a:r>
            <a:r>
              <a:rPr lang="en-US" i="1" dirty="0" smtClean="0"/>
              <a:t>studies</a:t>
            </a:r>
            <a:r>
              <a:rPr lang="en-US" i="1" dirty="0"/>
              <a:t> </a:t>
            </a:r>
            <a:r>
              <a:rPr lang="en-US" dirty="0" smtClean="0"/>
              <a:t>+ cost </a:t>
            </a:r>
            <a:r>
              <a:rPr lang="en-US" dirty="0"/>
              <a:t>of </a:t>
            </a:r>
            <a:r>
              <a:rPr lang="en-US" i="1" dirty="0" smtClean="0"/>
              <a:t>drilling</a:t>
            </a:r>
            <a:r>
              <a:rPr lang="en-US" dirty="0"/>
              <a:t> </a:t>
            </a:r>
            <a:r>
              <a:rPr lang="en-US" dirty="0" smtClean="0"/>
              <a:t>(with the </a:t>
            </a:r>
            <a:r>
              <a:rPr lang="en-US" dirty="0"/>
              <a:t>possibility of finding dry </a:t>
            </a:r>
            <a:r>
              <a:rPr lang="en-US" dirty="0" smtClean="0"/>
              <a:t>holes) + cost of</a:t>
            </a:r>
            <a:r>
              <a:rPr lang="en-US" dirty="0"/>
              <a:t> </a:t>
            </a:r>
            <a:r>
              <a:rPr lang="en-US" i="1" dirty="0" smtClean="0"/>
              <a:t>rentals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943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46075" y="168275"/>
            <a:ext cx="8229600" cy="990600"/>
          </a:xfrm>
        </p:spPr>
        <p:txBody>
          <a:bodyPr/>
          <a:lstStyle/>
          <a:p>
            <a:r>
              <a:rPr lang="en-US" dirty="0"/>
              <a:t>Oil in geopolitics: WWI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476875"/>
          </a:xfrm>
        </p:spPr>
        <p:txBody>
          <a:bodyPr>
            <a:normAutofit/>
          </a:bodyPr>
          <a:lstStyle/>
          <a:p>
            <a:r>
              <a:rPr lang="en-US" dirty="0" smtClean="0"/>
              <a:t>May 31, 1916 British </a:t>
            </a:r>
            <a:r>
              <a:rPr lang="en-US" dirty="0" smtClean="0">
                <a:solidFill>
                  <a:srgbClr val="0000FF"/>
                </a:solidFill>
              </a:rPr>
              <a:t>fleet</a:t>
            </a:r>
            <a:r>
              <a:rPr lang="en-US" dirty="0" smtClean="0"/>
              <a:t> (oil) pushed the German fleet (coal) off the North Sea </a:t>
            </a:r>
          </a:p>
          <a:p>
            <a:endParaRPr lang="en-US" dirty="0" smtClean="0"/>
          </a:p>
        </p:txBody>
      </p:sp>
      <p:pic>
        <p:nvPicPr>
          <p:cNvPr id="4" name="Изображение 3" descr="SUBseal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2709246"/>
            <a:ext cx="8686800" cy="36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8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1900" y="306356"/>
            <a:ext cx="8229600" cy="990600"/>
          </a:xfrm>
        </p:spPr>
        <p:txBody>
          <a:bodyPr/>
          <a:lstStyle/>
          <a:p>
            <a:r>
              <a:rPr lang="en-US" dirty="0"/>
              <a:t>Oil in geopolitics: WWI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839500" cy="4876800"/>
          </a:xfrm>
        </p:spPr>
        <p:txBody>
          <a:bodyPr/>
          <a:lstStyle/>
          <a:p>
            <a:r>
              <a:rPr lang="en-US" dirty="0" smtClean="0"/>
              <a:t>80</a:t>
            </a:r>
            <a:r>
              <a:rPr lang="en-US" dirty="0"/>
              <a:t>% of oil </a:t>
            </a:r>
            <a:r>
              <a:rPr lang="en-US" dirty="0">
                <a:solidFill>
                  <a:srgbClr val="0000FF"/>
                </a:solidFill>
              </a:rPr>
              <a:t>demand of Allies – satisfied by the US</a:t>
            </a:r>
            <a:r>
              <a:rPr lang="en-US" dirty="0"/>
              <a:t>, while oil S to </a:t>
            </a:r>
            <a:r>
              <a:rPr lang="en-US" dirty="0">
                <a:solidFill>
                  <a:srgbClr val="008000"/>
                </a:solidFill>
              </a:rPr>
              <a:t>Germany was blocked</a:t>
            </a:r>
            <a:r>
              <a:rPr lang="en-US" dirty="0"/>
              <a:t>. </a:t>
            </a:r>
          </a:p>
          <a:p>
            <a:r>
              <a:rPr lang="en-US" dirty="0" smtClean="0"/>
              <a:t>11 </a:t>
            </a:r>
            <a:r>
              <a:rPr lang="en-US" dirty="0"/>
              <a:t>November 2018 – Compiegne </a:t>
            </a:r>
            <a:r>
              <a:rPr lang="en-US" dirty="0" smtClean="0"/>
              <a:t>Armistice.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Изображение 3" descr="Armisticetrain_(slight_crop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91" y="1296956"/>
            <a:ext cx="4509509" cy="55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11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and the aftermath of the WWI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13933"/>
            <a:ext cx="8229600" cy="47447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Shift in traditional balance of power and new significance of oil (strategic)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rivalry over the remains of the Turkish empire</a:t>
            </a:r>
            <a:r>
              <a:rPr lang="en-US" dirty="0" smtClean="0"/>
              <a:t> (esp. Mesopotamia) </a:t>
            </a:r>
            <a:endParaRPr lang="ru-RU" dirty="0"/>
          </a:p>
        </p:txBody>
      </p:sp>
      <p:pic>
        <p:nvPicPr>
          <p:cNvPr id="4" name="Содержимое 3" descr="88209429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2" r="-13162"/>
          <a:stretch>
            <a:fillRect/>
          </a:stretch>
        </p:blipFill>
        <p:spPr>
          <a:xfrm>
            <a:off x="675582" y="2526364"/>
            <a:ext cx="7774608" cy="39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and the aftermath of the WWI: </a:t>
            </a:r>
            <a:r>
              <a:rPr lang="en-US" dirty="0" smtClean="0"/>
              <a:t>Middle East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12244"/>
            <a:ext cx="4768986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1920 – San Remo Agreement </a:t>
            </a:r>
            <a:r>
              <a:rPr lang="en-US" dirty="0" smtClean="0"/>
              <a:t>(Mesopotamia – British mandate under League of Nations. France gets 25% instead of Deutsche Bank in the Turkish Petroleum Company and 25% of Mesopotamian oil) </a:t>
            </a:r>
          </a:p>
          <a:p>
            <a:endParaRPr lang="en-US" dirty="0"/>
          </a:p>
          <a:p>
            <a:r>
              <a:rPr lang="en-US" dirty="0" smtClean="0"/>
              <a:t>1924 – French establish CFP (</a:t>
            </a:r>
            <a:r>
              <a:rPr lang="en-US" dirty="0" err="1" smtClean="0"/>
              <a:t>Compagnie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rancaise</a:t>
            </a:r>
            <a:r>
              <a:rPr lang="en-US" dirty="0" smtClean="0"/>
              <a:t> des </a:t>
            </a:r>
            <a:r>
              <a:rPr lang="en-US" dirty="0" err="1" smtClean="0"/>
              <a:t>Petroles</a:t>
            </a:r>
            <a:r>
              <a:rPr lang="en-US" dirty="0" smtClean="0"/>
              <a:t>)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Uk</a:t>
            </a:r>
            <a:r>
              <a:rPr lang="en-US" dirty="0" smtClean="0">
                <a:solidFill>
                  <a:srgbClr val="0000FF"/>
                </a:solidFill>
              </a:rPr>
              <a:t> and France divide Iraq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986" y="1357730"/>
            <a:ext cx="4292600" cy="51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and the aftermath of the WWI: Middle East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436641"/>
          </a:xfrm>
        </p:spPr>
        <p:txBody>
          <a:bodyPr>
            <a:normAutofit/>
          </a:bodyPr>
          <a:lstStyle/>
          <a:p>
            <a:r>
              <a:rPr lang="en-US" dirty="0" smtClean="0"/>
              <a:t>But </a:t>
            </a:r>
            <a:r>
              <a:rPr lang="en-US" dirty="0" smtClean="0">
                <a:solidFill>
                  <a:srgbClr val="0000FF"/>
                </a:solidFill>
              </a:rPr>
              <a:t>US companies also join </a:t>
            </a:r>
            <a:r>
              <a:rPr lang="en-US" dirty="0" smtClean="0"/>
              <a:t>in Iraqi oil partition. </a:t>
            </a:r>
          </a:p>
          <a:p>
            <a:endParaRPr lang="en-US" dirty="0"/>
          </a:p>
          <a:p>
            <a:r>
              <a:rPr lang="en-US" dirty="0" smtClean="0"/>
              <a:t>1928 – Agreement 23.75% of oil each to Royal Dutch/Shell, Anglo-Persian, CFP, </a:t>
            </a:r>
            <a:r>
              <a:rPr lang="en-US" u="sng" dirty="0" smtClean="0"/>
              <a:t>Near East Development Company</a:t>
            </a:r>
            <a:r>
              <a:rPr lang="en-US" dirty="0" smtClean="0"/>
              <a:t> (US consortium)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Red Line Agreement </a:t>
            </a:r>
            <a:r>
              <a:rPr lang="en-US" dirty="0" smtClean="0"/>
              <a:t>(self-denying clause – to drill on particular territory within Turkish Petroleum Company) </a:t>
            </a:r>
          </a:p>
          <a:p>
            <a:r>
              <a:rPr lang="en-US" dirty="0" smtClean="0"/>
              <a:t>Renamed into </a:t>
            </a:r>
            <a:r>
              <a:rPr lang="en-US" dirty="0" smtClean="0">
                <a:solidFill>
                  <a:srgbClr val="0000FF"/>
                </a:solidFill>
              </a:rPr>
              <a:t>Iraq Petroleum Company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0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PC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62" r="-47262"/>
          <a:stretch>
            <a:fillRect/>
          </a:stretch>
        </p:blipFill>
        <p:spPr>
          <a:xfrm>
            <a:off x="-817503" y="-1"/>
            <a:ext cx="11883002" cy="7036841"/>
          </a:xfrm>
        </p:spPr>
      </p:pic>
    </p:spTree>
    <p:extLst>
      <p:ext uri="{BB962C8B-B14F-4D97-AF65-F5344CB8AC3E}">
        <p14:creationId xmlns:p14="http://schemas.microsoft.com/office/powerpoint/2010/main" val="395352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COMPANIES VS GOVERNMENTS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state-run-oil-companies-use-90-capex-on-government-nud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17" r="-13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322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14591"/>
            <a:ext cx="9390587" cy="990600"/>
          </a:xfrm>
        </p:spPr>
        <p:txBody>
          <a:bodyPr>
            <a:noAutofit/>
          </a:bodyPr>
          <a:lstStyle/>
          <a:p>
            <a:r>
              <a:rPr lang="en-US" sz="3000" dirty="0"/>
              <a:t>Companies </a:t>
            </a:r>
            <a:r>
              <a:rPr lang="en-US" sz="3000" dirty="0" err="1"/>
              <a:t>vs</a:t>
            </a:r>
            <a:r>
              <a:rPr lang="en-US" sz="3000" dirty="0"/>
              <a:t> </a:t>
            </a:r>
            <a:r>
              <a:rPr lang="en-US" sz="3000" dirty="0" smtClean="0"/>
              <a:t>Governments: Mexico (rise of nationalism)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1191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Pan </a:t>
            </a:r>
            <a:r>
              <a:rPr lang="en-US" dirty="0"/>
              <a:t>American Petroleum Company (US), Mexican Eagle (UK). 1921 – </a:t>
            </a:r>
            <a:r>
              <a:rPr lang="en-US" dirty="0">
                <a:solidFill>
                  <a:srgbClr val="0000FF"/>
                </a:solidFill>
              </a:rPr>
              <a:t>Mexico 2</a:t>
            </a:r>
            <a:r>
              <a:rPr lang="en-US" baseline="30000" dirty="0">
                <a:solidFill>
                  <a:srgbClr val="0000FF"/>
                </a:solidFill>
              </a:rPr>
              <a:t>nd</a:t>
            </a:r>
            <a:r>
              <a:rPr lang="en-US" dirty="0">
                <a:solidFill>
                  <a:srgbClr val="0000FF"/>
                </a:solidFill>
              </a:rPr>
              <a:t> largest producer </a:t>
            </a:r>
            <a:r>
              <a:rPr lang="en-US" dirty="0"/>
              <a:t>(191 </a:t>
            </a:r>
            <a:r>
              <a:rPr lang="en-US" dirty="0" err="1"/>
              <a:t>mln</a:t>
            </a:r>
            <a:r>
              <a:rPr lang="en-US" dirty="0"/>
              <a:t> b/y).</a:t>
            </a:r>
          </a:p>
          <a:p>
            <a:r>
              <a:rPr lang="en-US" dirty="0"/>
              <a:t>1911 – </a:t>
            </a:r>
            <a:r>
              <a:rPr lang="en-US" dirty="0">
                <a:solidFill>
                  <a:srgbClr val="FF0000"/>
                </a:solidFill>
              </a:rPr>
              <a:t>revolution</a:t>
            </a:r>
          </a:p>
          <a:p>
            <a:r>
              <a:rPr lang="en-US" dirty="0"/>
              <a:t>1917 – constitution (oil belongs to the nation). Production fell </a:t>
            </a:r>
            <a:endParaRPr lang="en-US" dirty="0" smtClean="0"/>
          </a:p>
          <a:p>
            <a:r>
              <a:rPr lang="en-US" dirty="0" smtClean="0"/>
              <a:t>1938 – Nationalization without compensation </a:t>
            </a:r>
          </a:p>
          <a:p>
            <a:r>
              <a:rPr lang="en-US" dirty="0" smtClean="0"/>
              <a:t>Pemex state-owned company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Изображение 3" descr="lazaro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0" y="3715243"/>
            <a:ext cx="6576789" cy="276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7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3301" y="249691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Companies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Governments: Russia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302" y="1240291"/>
            <a:ext cx="4114800" cy="5236709"/>
          </a:xfrm>
        </p:spPr>
        <p:txBody>
          <a:bodyPr>
            <a:normAutofit/>
          </a:bodyPr>
          <a:lstStyle/>
          <a:p>
            <a:r>
              <a:rPr lang="en-US" dirty="0" smtClean="0"/>
              <a:t>1917 – </a:t>
            </a:r>
            <a:r>
              <a:rPr lang="en-US" dirty="0" smtClean="0">
                <a:solidFill>
                  <a:srgbClr val="FF0000"/>
                </a:solidFill>
              </a:rPr>
              <a:t>revolution</a:t>
            </a:r>
            <a:r>
              <a:rPr lang="en-US" dirty="0" smtClean="0"/>
              <a:t> (civil war)</a:t>
            </a:r>
          </a:p>
          <a:p>
            <a:r>
              <a:rPr lang="en-US" dirty="0" smtClean="0"/>
              <a:t>1920 – Bolsheviks </a:t>
            </a:r>
            <a:r>
              <a:rPr lang="en-US" dirty="0" smtClean="0">
                <a:solidFill>
                  <a:srgbClr val="0000FF"/>
                </a:solidFill>
              </a:rPr>
              <a:t>nationalized</a:t>
            </a:r>
            <a:r>
              <a:rPr lang="en-US" dirty="0" smtClean="0"/>
              <a:t> Baku oil fields. </a:t>
            </a:r>
            <a:r>
              <a:rPr lang="en-US" dirty="0" err="1" smtClean="0"/>
              <a:t>Nobels</a:t>
            </a:r>
            <a:r>
              <a:rPr lang="en-US" dirty="0" smtClean="0"/>
              <a:t> lost oil production</a:t>
            </a:r>
          </a:p>
          <a:p>
            <a:r>
              <a:rPr lang="en-US" dirty="0" smtClean="0"/>
              <a:t>1922 – </a:t>
            </a:r>
            <a:r>
              <a:rPr lang="en-US" dirty="0" smtClean="0">
                <a:solidFill>
                  <a:srgbClr val="0000FF"/>
                </a:solidFill>
              </a:rPr>
              <a:t>United front </a:t>
            </a:r>
            <a:r>
              <a:rPr lang="en-US" dirty="0" err="1" smtClean="0"/>
              <a:t>vs</a:t>
            </a:r>
            <a:r>
              <a:rPr lang="en-US" dirty="0" smtClean="0"/>
              <a:t> Soviet nationalization (Royal Dutch/Shell, Standard of New Jersey, </a:t>
            </a:r>
            <a:r>
              <a:rPr lang="en-US" dirty="0" err="1" smtClean="0"/>
              <a:t>Nobels</a:t>
            </a:r>
            <a:r>
              <a:rPr lang="en-US" dirty="0" smtClean="0"/>
              <a:t>) BUT</a:t>
            </a:r>
          </a:p>
          <a:p>
            <a:r>
              <a:rPr lang="en-US" dirty="0"/>
              <a:t>1923 – </a:t>
            </a:r>
            <a:r>
              <a:rPr lang="en-US" dirty="0">
                <a:solidFill>
                  <a:srgbClr val="0000FF"/>
                </a:solidFill>
              </a:rPr>
              <a:t>Russia re-enters global oil market </a:t>
            </a:r>
            <a:r>
              <a:rPr lang="en-US" dirty="0"/>
              <a:t>(United front waged price wars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/>
              <a:t>useless)</a:t>
            </a:r>
            <a:endParaRPr lang="ru-RU" dirty="0"/>
          </a:p>
          <a:p>
            <a:endParaRPr lang="en-US" dirty="0" smtClean="0"/>
          </a:p>
        </p:txBody>
      </p:sp>
      <p:pic>
        <p:nvPicPr>
          <p:cNvPr id="4" name="Изображение 3" descr="RUSstali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93" y="1600199"/>
            <a:ext cx="3859421" cy="50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rmAutofit/>
          </a:bodyPr>
          <a:lstStyle/>
          <a:p>
            <a:r>
              <a:rPr lang="en-US" sz="3000" dirty="0"/>
              <a:t>Companies </a:t>
            </a:r>
            <a:r>
              <a:rPr lang="en-US" sz="3000" dirty="0" err="1"/>
              <a:t>vs</a:t>
            </a:r>
            <a:r>
              <a:rPr lang="en-US" sz="3000" dirty="0"/>
              <a:t> Governments: Arabian Concessions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1524000"/>
            <a:ext cx="3675165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 the contrary </a:t>
            </a:r>
            <a:r>
              <a:rPr lang="en-US" dirty="0" smtClean="0"/>
              <a:t>- foreigners welcomed concessions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Kuwait</a:t>
            </a:r>
            <a:r>
              <a:rPr lang="en-US" dirty="0" smtClean="0"/>
              <a:t> – Sheikh Ahmad </a:t>
            </a:r>
          </a:p>
          <a:p>
            <a:r>
              <a:rPr lang="en-US" dirty="0" smtClean="0"/>
              <a:t>1934 – 75 year </a:t>
            </a:r>
            <a:r>
              <a:rPr lang="en-US" dirty="0" smtClean="0">
                <a:solidFill>
                  <a:srgbClr val="0000FF"/>
                </a:solidFill>
              </a:rPr>
              <a:t>concession</a:t>
            </a:r>
            <a:r>
              <a:rPr lang="en-US" dirty="0" smtClean="0"/>
              <a:t> to Kuwait Oil Company (Gulf and Anglo-Persian) </a:t>
            </a:r>
          </a:p>
          <a:p>
            <a:r>
              <a:rPr lang="en-US" dirty="0" smtClean="0"/>
              <a:t>179,000 $ up front, 36,000$ / annually, 94,000$/year if oil found</a:t>
            </a:r>
          </a:p>
          <a:p>
            <a:r>
              <a:rPr lang="en-US" dirty="0" smtClean="0"/>
              <a:t>1938 – first oil </a:t>
            </a:r>
            <a:endParaRPr lang="ru-RU" dirty="0"/>
          </a:p>
        </p:txBody>
      </p:sp>
      <p:pic>
        <p:nvPicPr>
          <p:cNvPr id="4" name="Содержимое 3" descr="HHAm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2" r="-14622"/>
          <a:stretch>
            <a:fillRect/>
          </a:stretch>
        </p:blipFill>
        <p:spPr>
          <a:xfrm>
            <a:off x="3080653" y="1702256"/>
            <a:ext cx="6701772" cy="43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curve at the exploration stage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r="5477"/>
          <a:stretch/>
        </p:blipFill>
        <p:spPr bwMode="auto">
          <a:xfrm>
            <a:off x="457200" y="1337487"/>
            <a:ext cx="7636269" cy="5520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336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1385" y="291985"/>
            <a:ext cx="9012615" cy="656967"/>
          </a:xfrm>
        </p:spPr>
        <p:txBody>
          <a:bodyPr>
            <a:noAutofit/>
          </a:bodyPr>
          <a:lstStyle/>
          <a:p>
            <a:r>
              <a:rPr lang="en-US" sz="3000" dirty="0"/>
              <a:t>Companies </a:t>
            </a:r>
            <a:r>
              <a:rPr lang="en-US" sz="3000" dirty="0" err="1"/>
              <a:t>vs</a:t>
            </a:r>
            <a:r>
              <a:rPr lang="en-US" sz="3000" dirty="0"/>
              <a:t> Governments: </a:t>
            </a:r>
            <a:r>
              <a:rPr lang="en-US" sz="3000" dirty="0" smtClean="0"/>
              <a:t>Arabian Concessions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76820"/>
            <a:ext cx="3926938" cy="5681180"/>
          </a:xfrm>
        </p:spPr>
        <p:txBody>
          <a:bodyPr>
            <a:normAutofit/>
          </a:bodyPr>
          <a:lstStyle/>
          <a:p>
            <a:r>
              <a:rPr lang="en-US" dirty="0" smtClean="0"/>
              <a:t>1933 – </a:t>
            </a:r>
            <a:r>
              <a:rPr lang="en-US" dirty="0" smtClean="0">
                <a:solidFill>
                  <a:srgbClr val="0000FF"/>
                </a:solidFill>
              </a:rPr>
              <a:t>King </a:t>
            </a:r>
            <a:r>
              <a:rPr lang="en-US" dirty="0" err="1" smtClean="0">
                <a:solidFill>
                  <a:srgbClr val="0000FF"/>
                </a:solidFill>
              </a:rPr>
              <a:t>Ibn</a:t>
            </a:r>
            <a:r>
              <a:rPr lang="en-US" dirty="0" smtClean="0">
                <a:solidFill>
                  <a:srgbClr val="0000FF"/>
                </a:solidFill>
              </a:rPr>
              <a:t> Saud </a:t>
            </a:r>
            <a:r>
              <a:rPr lang="en-US" dirty="0" smtClean="0"/>
              <a:t>gave </a:t>
            </a:r>
            <a:r>
              <a:rPr lang="en-US" dirty="0" err="1" smtClean="0"/>
              <a:t>Socal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concession</a:t>
            </a:r>
            <a:r>
              <a:rPr lang="en-US" dirty="0" smtClean="0"/>
              <a:t> for 60 years (175,000$ up front, royalties, loans). </a:t>
            </a:r>
          </a:p>
          <a:p>
            <a:endParaRPr lang="en-US" dirty="0"/>
          </a:p>
          <a:p>
            <a:r>
              <a:rPr lang="en-US" dirty="0" smtClean="0"/>
              <a:t>BUT </a:t>
            </a:r>
            <a:r>
              <a:rPr lang="en-US" dirty="0" smtClean="0">
                <a:solidFill>
                  <a:srgbClr val="FF0000"/>
                </a:solidFill>
              </a:rPr>
              <a:t>during WW2 </a:t>
            </a:r>
            <a:r>
              <a:rPr lang="en-US" dirty="0" smtClean="0"/>
              <a:t>– wells plugged and cemented. 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" name="Изображение 3" descr="king-abdulaziz_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18" y="1065746"/>
            <a:ext cx="4165984" cy="56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Interwar Period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rgbClr val="0000FF"/>
                </a:solidFill>
              </a:rPr>
              <a:t>significance of oil </a:t>
            </a:r>
            <a:r>
              <a:rPr lang="en-US" dirty="0" smtClean="0"/>
              <a:t>after WWI</a:t>
            </a:r>
          </a:p>
          <a:p>
            <a:endParaRPr lang="en-US" dirty="0" smtClean="0"/>
          </a:p>
          <a:p>
            <a:r>
              <a:rPr lang="en-US" dirty="0" smtClean="0"/>
              <a:t>Rivalries in the </a:t>
            </a:r>
            <a:r>
              <a:rPr lang="en-US" dirty="0" smtClean="0">
                <a:solidFill>
                  <a:srgbClr val="0000FF"/>
                </a:solidFill>
              </a:rPr>
              <a:t>Middle East </a:t>
            </a:r>
            <a:r>
              <a:rPr lang="en-US" dirty="0" smtClean="0"/>
              <a:t>(colonial-type division)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1920-30’s – oil glut</a:t>
            </a:r>
            <a:r>
              <a:rPr lang="en-US" dirty="0" smtClean="0"/>
              <a:t> of global overproduction </a:t>
            </a:r>
          </a:p>
          <a:p>
            <a:endParaRPr lang="en-US" dirty="0" smtClean="0"/>
          </a:p>
          <a:p>
            <a:r>
              <a:rPr lang="en-US" dirty="0" smtClean="0"/>
              <a:t>New relationship between </a:t>
            </a:r>
            <a:r>
              <a:rPr lang="en-US" dirty="0" smtClean="0">
                <a:solidFill>
                  <a:srgbClr val="0000FF"/>
                </a:solidFill>
              </a:rPr>
              <a:t>companies and governments </a:t>
            </a:r>
            <a:r>
              <a:rPr lang="en-US" dirty="0" smtClean="0"/>
              <a:t>(nationalism in Mexico and Russia </a:t>
            </a:r>
            <a:r>
              <a:rPr lang="en-US" dirty="0" err="1" smtClean="0"/>
              <a:t>vs</a:t>
            </a:r>
            <a:r>
              <a:rPr lang="en-US" dirty="0" smtClean="0"/>
              <a:t> welcoming attitude in Arab countries)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69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humble-oil-dont-waste-a-d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" y="1753669"/>
            <a:ext cx="8470332" cy="45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30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WWII oil supplies of Allies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221568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March 1941 – </a:t>
            </a:r>
            <a:r>
              <a:rPr lang="en-US" dirty="0" smtClean="0">
                <a:solidFill>
                  <a:srgbClr val="0000FF"/>
                </a:solidFill>
              </a:rPr>
              <a:t>Lend Lease program </a:t>
            </a:r>
            <a:r>
              <a:rPr lang="en-US" dirty="0" smtClean="0"/>
              <a:t>(till September 1945)</a:t>
            </a:r>
          </a:p>
          <a:p>
            <a:endParaRPr lang="en-US" dirty="0"/>
          </a:p>
          <a:p>
            <a:r>
              <a:rPr lang="en-US" dirty="0" smtClean="0"/>
              <a:t>Shipment to USSR - 2,670,371 </a:t>
            </a:r>
            <a:r>
              <a:rPr lang="en-US" dirty="0"/>
              <a:t>tons of petroleum products (gasoline and oil)</a:t>
            </a:r>
            <a:endParaRPr lang="ru-RU" dirty="0"/>
          </a:p>
        </p:txBody>
      </p:sp>
      <p:pic>
        <p:nvPicPr>
          <p:cNvPr id="4" name="Изображение 3" descr="lendle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81" y="1524000"/>
            <a:ext cx="5567420" cy="51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end-lease-rout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 b="4644"/>
          <a:stretch>
            <a:fillRect/>
          </a:stretch>
        </p:blipFill>
        <p:spPr>
          <a:xfrm>
            <a:off x="0" y="343610"/>
            <a:ext cx="9144000" cy="6324600"/>
          </a:xfrm>
        </p:spPr>
      </p:pic>
    </p:spTree>
    <p:extLst>
      <p:ext uri="{BB962C8B-B14F-4D97-AF65-F5344CB8AC3E}">
        <p14:creationId xmlns:p14="http://schemas.microsoft.com/office/powerpoint/2010/main" val="24250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2921" y="141611"/>
            <a:ext cx="8229600" cy="990600"/>
          </a:xfrm>
        </p:spPr>
        <p:txBody>
          <a:bodyPr/>
          <a:lstStyle/>
          <a:p>
            <a:r>
              <a:rPr lang="en-US" dirty="0" smtClean="0"/>
              <a:t>Oil on the European Front</a:t>
            </a:r>
            <a:endParaRPr lang="ru-RU" dirty="0"/>
          </a:p>
        </p:txBody>
      </p:sp>
      <p:pic>
        <p:nvPicPr>
          <p:cNvPr id="4" name="Содержимое 3" descr="eurothe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r="530"/>
          <a:stretch/>
        </p:blipFill>
        <p:spPr>
          <a:xfrm>
            <a:off x="132921" y="1132210"/>
            <a:ext cx="7325502" cy="5725789"/>
          </a:xfrm>
        </p:spPr>
      </p:pic>
      <p:sp>
        <p:nvSpPr>
          <p:cNvPr id="5" name="TextBox 4"/>
          <p:cNvSpPr txBox="1"/>
          <p:nvPr/>
        </p:nvSpPr>
        <p:spPr>
          <a:xfrm>
            <a:off x="7588982" y="1513118"/>
            <a:ext cx="1810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Germans chasing oil: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Attack on USSR (Baku)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Rommel in North Africa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64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9409" y="141611"/>
            <a:ext cx="8229600" cy="990600"/>
          </a:xfrm>
        </p:spPr>
        <p:txBody>
          <a:bodyPr/>
          <a:lstStyle/>
          <a:p>
            <a:r>
              <a:rPr lang="en-US" dirty="0" smtClean="0"/>
              <a:t>Oil on the Pacific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80109" y="1405037"/>
            <a:ext cx="183505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Japanese chasing oil: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Dutch East Indies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Pearl Harbor</a:t>
            </a:r>
          </a:p>
          <a:p>
            <a:endParaRPr lang="en-US" dirty="0"/>
          </a:p>
          <a:p>
            <a:r>
              <a:rPr lang="en-US" dirty="0" smtClean="0"/>
              <a:t>Cut Supplies (kamikaze)</a:t>
            </a:r>
            <a:endParaRPr lang="ru-RU" dirty="0"/>
          </a:p>
        </p:txBody>
      </p:sp>
      <p:pic>
        <p:nvPicPr>
          <p:cNvPr id="7" name="Содержимое 6" descr="615627392_orig_zpse3120d8a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6761" b="10372"/>
          <a:stretch/>
        </p:blipFill>
        <p:spPr>
          <a:xfrm>
            <a:off x="119410" y="1310467"/>
            <a:ext cx="7284968" cy="5098983"/>
          </a:xfrm>
        </p:spPr>
      </p:pic>
    </p:spTree>
    <p:extLst>
      <p:ext uri="{BB962C8B-B14F-4D97-AF65-F5344CB8AC3E}">
        <p14:creationId xmlns:p14="http://schemas.microsoft.com/office/powerpoint/2010/main" val="3938033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WWII oil supplies of Allies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WWII </a:t>
            </a:r>
            <a:r>
              <a:rPr lang="en-US" dirty="0" smtClean="0">
                <a:solidFill>
                  <a:srgbClr val="0000FF"/>
                </a:solidFill>
              </a:rPr>
              <a:t>US production</a:t>
            </a:r>
            <a:r>
              <a:rPr lang="en-US" dirty="0" smtClean="0"/>
              <a:t>: 3.7 </a:t>
            </a:r>
            <a:r>
              <a:rPr lang="en-US" dirty="0" err="1" smtClean="0"/>
              <a:t>mln</a:t>
            </a:r>
            <a:r>
              <a:rPr lang="en-US" dirty="0" smtClean="0"/>
              <a:t> b/d in 1940, 4.7 </a:t>
            </a:r>
            <a:r>
              <a:rPr lang="en-US" dirty="0" err="1" smtClean="0"/>
              <a:t>mln</a:t>
            </a:r>
            <a:r>
              <a:rPr lang="en-US" dirty="0" smtClean="0"/>
              <a:t> b/d in 1945 (30%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)</a:t>
            </a:r>
          </a:p>
          <a:p>
            <a:r>
              <a:rPr lang="en-US" dirty="0" smtClean="0"/>
              <a:t>WWII fuel </a:t>
            </a:r>
            <a:r>
              <a:rPr lang="en-US" dirty="0" smtClean="0">
                <a:solidFill>
                  <a:srgbClr val="0000FF"/>
                </a:solidFill>
              </a:rPr>
              <a:t>consumption</a:t>
            </a:r>
            <a:r>
              <a:rPr lang="en-US" dirty="0" smtClean="0"/>
              <a:t> = 100 x WWI</a:t>
            </a:r>
          </a:p>
          <a:p>
            <a:r>
              <a:rPr lang="en-US" dirty="0" smtClean="0"/>
              <a:t>90% of Allies’ oil – </a:t>
            </a:r>
            <a:r>
              <a:rPr lang="en-US" dirty="0" smtClean="0">
                <a:solidFill>
                  <a:srgbClr val="0000FF"/>
                </a:solidFill>
              </a:rPr>
              <a:t>produced by the US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5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POST-WAR OIL ORDER</a:t>
            </a:r>
            <a:endParaRPr lang="ru-RU" dirty="0"/>
          </a:p>
        </p:txBody>
      </p:sp>
      <p:pic>
        <p:nvPicPr>
          <p:cNvPr id="4" name="Содержимое 3" descr="20160109_map5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r="24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8966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Post-war oil order: Middle East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171" y="1600200"/>
            <a:ext cx="8438629" cy="4876800"/>
          </a:xfrm>
        </p:spPr>
        <p:txBody>
          <a:bodyPr/>
          <a:lstStyle/>
          <a:p>
            <a:r>
              <a:rPr lang="en-US" dirty="0" smtClean="0"/>
              <a:t>Middle East - </a:t>
            </a:r>
            <a:r>
              <a:rPr lang="en-US" dirty="0" smtClean="0">
                <a:solidFill>
                  <a:srgbClr val="0000FF"/>
                </a:solidFill>
              </a:rPr>
              <a:t>no oil </a:t>
            </a:r>
            <a:r>
              <a:rPr lang="en-US" dirty="0" smtClean="0"/>
              <a:t>production </a:t>
            </a:r>
            <a:r>
              <a:rPr lang="en-US" dirty="0" smtClean="0">
                <a:solidFill>
                  <a:srgbClr val="0000FF"/>
                </a:solidFill>
              </a:rPr>
              <a:t>during WWII</a:t>
            </a:r>
          </a:p>
          <a:p>
            <a:endParaRPr lang="en-US" dirty="0" smtClean="0"/>
          </a:p>
          <a:p>
            <a:r>
              <a:rPr lang="en-US" dirty="0" smtClean="0"/>
              <a:t>1940 – ME = </a:t>
            </a:r>
            <a:r>
              <a:rPr lang="en-US" b="1" dirty="0" smtClean="0"/>
              <a:t>5% of world oil production </a:t>
            </a:r>
            <a:r>
              <a:rPr lang="en-US" dirty="0" smtClean="0"/>
              <a:t>(US=63%). Oil wells plugged. </a:t>
            </a:r>
          </a:p>
          <a:p>
            <a:endParaRPr lang="en-US" dirty="0" smtClean="0"/>
          </a:p>
          <a:p>
            <a:r>
              <a:rPr lang="en-US" dirty="0" smtClean="0"/>
              <a:t>1943 – US granted </a:t>
            </a:r>
            <a:r>
              <a:rPr lang="en-US" dirty="0" smtClean="0">
                <a:solidFill>
                  <a:srgbClr val="0000FF"/>
                </a:solidFill>
              </a:rPr>
              <a:t>Land Lease </a:t>
            </a:r>
            <a:r>
              <a:rPr lang="en-US" dirty="0" smtClean="0"/>
              <a:t>to </a:t>
            </a:r>
            <a:r>
              <a:rPr lang="en-US" dirty="0" err="1" smtClean="0"/>
              <a:t>Ibn</a:t>
            </a:r>
            <a:r>
              <a:rPr lang="en-US" dirty="0" smtClean="0"/>
              <a:t> Saud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Aramco</a:t>
            </a:r>
            <a:r>
              <a:rPr lang="en-US" dirty="0" smtClean="0"/>
              <a:t> (Arabian American Oil Company = </a:t>
            </a:r>
            <a:r>
              <a:rPr lang="en-US" dirty="0" err="1" smtClean="0"/>
              <a:t>Socal</a:t>
            </a:r>
            <a:r>
              <a:rPr lang="en-US" dirty="0" smtClean="0"/>
              <a:t> + Texaco)</a:t>
            </a:r>
          </a:p>
        </p:txBody>
      </p:sp>
    </p:spTree>
    <p:extLst>
      <p:ext uri="{BB962C8B-B14F-4D97-AF65-F5344CB8AC3E}">
        <p14:creationId xmlns:p14="http://schemas.microsoft.com/office/powerpoint/2010/main" val="385809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Risks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000" dirty="0" smtClean="0"/>
              <a:t>Contractual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7F7F7F"/>
                </a:solidFill>
              </a:rPr>
              <a:t>(</a:t>
            </a:r>
            <a:r>
              <a:rPr lang="en-US" dirty="0">
                <a:solidFill>
                  <a:srgbClr val="7F7F7F"/>
                </a:solidFill>
              </a:rPr>
              <a:t>arises due to </a:t>
            </a:r>
            <a:r>
              <a:rPr lang="en-US" dirty="0" smtClean="0">
                <a:solidFill>
                  <a:srgbClr val="7F7F7F"/>
                </a:solidFill>
              </a:rPr>
              <a:t>the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possibility </a:t>
            </a:r>
            <a:r>
              <a:rPr lang="en-US" dirty="0">
                <a:solidFill>
                  <a:srgbClr val="7F7F7F"/>
                </a:solidFill>
              </a:rPr>
              <a:t>of </a:t>
            </a:r>
            <a:r>
              <a:rPr lang="en-US" i="1" u="sng" dirty="0">
                <a:solidFill>
                  <a:srgbClr val="7F7F7F"/>
                </a:solidFill>
              </a:rPr>
              <a:t>changing the terms </a:t>
            </a:r>
            <a:r>
              <a:rPr lang="en-US" dirty="0">
                <a:solidFill>
                  <a:srgbClr val="7F7F7F"/>
                </a:solidFill>
              </a:rPr>
              <a:t>of the contract after the discovery is made</a:t>
            </a:r>
            <a:r>
              <a:rPr lang="ru-RU" dirty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sz="3000" dirty="0" smtClean="0"/>
              <a:t>Commercial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geological conditions, smaller size of the reserve than initially estimated,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poor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quality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the output,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unfavorable market situation)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74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3283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FDR and </a:t>
            </a:r>
            <a:r>
              <a:rPr lang="en-US" dirty="0" err="1" smtClean="0"/>
              <a:t>Ibn</a:t>
            </a:r>
            <a:r>
              <a:rPr lang="en-US" dirty="0" smtClean="0"/>
              <a:t> Saud</a:t>
            </a:r>
            <a:endParaRPr lang="ru-RU" dirty="0"/>
          </a:p>
        </p:txBody>
      </p:sp>
      <p:pic>
        <p:nvPicPr>
          <p:cNvPr id="4" name="Содержимое 3" descr="im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08" r="-19308"/>
          <a:stretch>
            <a:fillRect/>
          </a:stretch>
        </p:blipFill>
        <p:spPr>
          <a:xfrm>
            <a:off x="-1299247" y="483783"/>
            <a:ext cx="11928816" cy="6228704"/>
          </a:xfrm>
        </p:spPr>
      </p:pic>
    </p:spTree>
    <p:extLst>
      <p:ext uri="{BB962C8B-B14F-4D97-AF65-F5344CB8AC3E}">
        <p14:creationId xmlns:p14="http://schemas.microsoft.com/office/powerpoint/2010/main" val="360940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Post-war oil order: Middle East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 1945 – 20 </a:t>
            </a:r>
            <a:r>
              <a:rPr lang="en-US" dirty="0" err="1" smtClean="0"/>
              <a:t>mln</a:t>
            </a:r>
            <a:r>
              <a:rPr lang="en-US" dirty="0" smtClean="0"/>
              <a:t> cars; 1950 – 40 </a:t>
            </a:r>
            <a:r>
              <a:rPr lang="en-US" dirty="0" err="1" smtClean="0"/>
              <a:t>mln</a:t>
            </a:r>
            <a:r>
              <a:rPr lang="en-US" dirty="0" smtClean="0"/>
              <a:t> cars (</a:t>
            </a:r>
            <a:r>
              <a:rPr lang="en-US" dirty="0" smtClean="0">
                <a:solidFill>
                  <a:srgbClr val="0000FF"/>
                </a:solidFill>
              </a:rPr>
              <a:t>explosion of oil D)</a:t>
            </a:r>
          </a:p>
          <a:p>
            <a:r>
              <a:rPr lang="en-US" dirty="0" smtClean="0"/>
              <a:t>1948 – US oil imports &gt; exports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New focus – ME</a:t>
            </a:r>
            <a:r>
              <a:rPr lang="en-US" dirty="0" smtClean="0"/>
              <a:t>. 3 big oil deals</a:t>
            </a:r>
          </a:p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 smtClean="0">
                <a:solidFill>
                  <a:srgbClr val="FF0000"/>
                </a:solidFill>
              </a:rPr>
              <a:t>Saudi Arabia</a:t>
            </a:r>
          </a:p>
          <a:p>
            <a:pPr marL="0" indent="0">
              <a:buNone/>
            </a:pPr>
            <a:r>
              <a:rPr lang="en-US" dirty="0" smtClean="0"/>
              <a:t>Aramco (</a:t>
            </a:r>
            <a:r>
              <a:rPr lang="en-US" dirty="0" err="1" smtClean="0"/>
              <a:t>Socal+Texaco+Jersey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 smtClean="0"/>
              <a:t>Socony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b="1" dirty="0">
                <a:solidFill>
                  <a:srgbClr val="FF0000"/>
                </a:solidFill>
              </a:rPr>
              <a:t>Kuwait</a:t>
            </a:r>
            <a:r>
              <a:rPr lang="en-US" dirty="0"/>
              <a:t> </a:t>
            </a:r>
            <a:r>
              <a:rPr lang="en-US" dirty="0" smtClean="0"/>
              <a:t>(LTC </a:t>
            </a:r>
            <a:r>
              <a:rPr lang="en-US" dirty="0"/>
              <a:t>with Royal Dutch/Shell to distribute in </a:t>
            </a:r>
            <a:r>
              <a:rPr lang="en-US" dirty="0" smtClean="0"/>
              <a:t>Europe)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b="1" dirty="0"/>
              <a:t>) </a:t>
            </a:r>
            <a:r>
              <a:rPr lang="en-US" b="1" dirty="0">
                <a:solidFill>
                  <a:srgbClr val="FF0000"/>
                </a:solidFill>
              </a:rPr>
              <a:t>Iran </a:t>
            </a:r>
            <a:r>
              <a:rPr lang="en-US" dirty="0" smtClean="0"/>
              <a:t>(LTC </a:t>
            </a:r>
            <a:r>
              <a:rPr lang="en-US" dirty="0"/>
              <a:t>with Jersey &amp; </a:t>
            </a:r>
            <a:r>
              <a:rPr lang="en-US" dirty="0" err="1"/>
              <a:t>Socony</a:t>
            </a:r>
            <a:r>
              <a:rPr lang="en-US" dirty="0"/>
              <a:t> for oil distribution in </a:t>
            </a:r>
            <a:r>
              <a:rPr lang="en-US" dirty="0" smtClean="0"/>
              <a:t>Europe)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704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Post-war oil </a:t>
            </a:r>
            <a:r>
              <a:rPr lang="en-US" dirty="0" smtClean="0"/>
              <a:t>order: Europe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Focus shifted from the US to the ME</a:t>
            </a:r>
            <a:r>
              <a:rPr lang="en-US" dirty="0" smtClean="0"/>
              <a:t>. Oil would flow to Europe.</a:t>
            </a:r>
          </a:p>
          <a:p>
            <a:r>
              <a:rPr lang="en-US" dirty="0" smtClean="0"/>
              <a:t>But </a:t>
            </a:r>
            <a:r>
              <a:rPr lang="en-US" b="1" i="1" dirty="0" smtClean="0">
                <a:solidFill>
                  <a:srgbClr val="0000FF"/>
                </a:solidFill>
              </a:rPr>
              <a:t>can Europe afford this oil</a:t>
            </a:r>
            <a:r>
              <a:rPr lang="en-US" i="1" dirty="0" smtClean="0">
                <a:solidFill>
                  <a:srgbClr val="0000FF"/>
                </a:solidFill>
              </a:rPr>
              <a:t>? </a:t>
            </a:r>
            <a:r>
              <a:rPr lang="en-US" dirty="0" smtClean="0"/>
              <a:t>WWII – Europe in ruins</a:t>
            </a:r>
          </a:p>
          <a:p>
            <a:r>
              <a:rPr lang="en-US" dirty="0" smtClean="0"/>
              <a:t>1946 –recession, inflation, unemployment </a:t>
            </a:r>
          </a:p>
          <a:p>
            <a:endParaRPr lang="en-US" dirty="0"/>
          </a:p>
          <a:p>
            <a:r>
              <a:rPr lang="en-US" dirty="0" smtClean="0"/>
              <a:t>1947 – </a:t>
            </a:r>
            <a:r>
              <a:rPr lang="en-US" dirty="0" smtClean="0">
                <a:solidFill>
                  <a:srgbClr val="FF0000"/>
                </a:solidFill>
              </a:rPr>
              <a:t>Marshall Plan </a:t>
            </a:r>
            <a:r>
              <a:rPr lang="en-US" dirty="0" smtClean="0"/>
              <a:t>– 13 </a:t>
            </a:r>
            <a:r>
              <a:rPr lang="en-US" dirty="0" err="1" smtClean="0"/>
              <a:t>bn</a:t>
            </a:r>
            <a:r>
              <a:rPr lang="en-US" dirty="0" smtClean="0"/>
              <a:t>$ (20% of aid to purchase oil from the ME; substitution for coal – cheaper, not unionized) 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How to transport? </a:t>
            </a:r>
          </a:p>
          <a:p>
            <a:r>
              <a:rPr lang="en-US" dirty="0" smtClean="0"/>
              <a:t>1950 – </a:t>
            </a:r>
            <a:r>
              <a:rPr lang="en-US" dirty="0" err="1" smtClean="0">
                <a:solidFill>
                  <a:srgbClr val="FF0000"/>
                </a:solidFill>
              </a:rPr>
              <a:t>Tapline</a:t>
            </a:r>
            <a:r>
              <a:rPr lang="en-US" dirty="0" smtClean="0"/>
              <a:t> (Saudi Arabia – Lebanon – Europe)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22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75757" y="0"/>
            <a:ext cx="8229600" cy="43842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Tapline</a:t>
            </a:r>
            <a:endParaRPr lang="ru-RU" dirty="0"/>
          </a:p>
        </p:txBody>
      </p:sp>
      <p:pic>
        <p:nvPicPr>
          <p:cNvPr id="4" name="Содержимое 3" descr="Taplin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6" b="-3456"/>
          <a:stretch>
            <a:fillRect/>
          </a:stretch>
        </p:blipFill>
        <p:spPr>
          <a:xfrm>
            <a:off x="166323" y="438427"/>
            <a:ext cx="8815133" cy="6274059"/>
          </a:xfrm>
        </p:spPr>
      </p:pic>
    </p:spTree>
    <p:extLst>
      <p:ext uri="{BB962C8B-B14F-4D97-AF65-F5344CB8AC3E}">
        <p14:creationId xmlns:p14="http://schemas.microsoft.com/office/powerpoint/2010/main" val="355590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36863"/>
            <a:ext cx="9480427" cy="812121"/>
          </a:xfrm>
        </p:spPr>
        <p:txBody>
          <a:bodyPr>
            <a:normAutofit fontScale="90000"/>
          </a:bodyPr>
          <a:lstStyle/>
          <a:p>
            <a:r>
              <a:rPr lang="en-US" dirty="0"/>
              <a:t>Post-war oil </a:t>
            </a:r>
            <a:r>
              <a:rPr lang="en-US" dirty="0" smtClean="0"/>
              <a:t>order: Governments </a:t>
            </a:r>
            <a:r>
              <a:rPr lang="en-US" dirty="0" err="1" smtClean="0"/>
              <a:t>vs</a:t>
            </a:r>
            <a:r>
              <a:rPr lang="en-US" dirty="0" smtClean="0"/>
              <a:t> companies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1940-50’s </a:t>
            </a:r>
            <a:r>
              <a:rPr lang="en-US" dirty="0" smtClean="0">
                <a:solidFill>
                  <a:srgbClr val="0000FF"/>
                </a:solidFill>
              </a:rPr>
              <a:t>renegotiation over rents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Economic side</a:t>
            </a:r>
            <a:r>
              <a:rPr lang="en-US" dirty="0" smtClean="0"/>
              <a:t>: unjust profit division</a:t>
            </a:r>
          </a:p>
          <a:p>
            <a:pPr marL="0" indent="0">
              <a:buNone/>
            </a:pPr>
            <a:r>
              <a:rPr lang="en-US" dirty="0" smtClean="0"/>
              <a:t>Ex: 1940: P= 2.50$/b, cost = 85 cents/b, profit = 1.65$/b (goes to the company)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Political side</a:t>
            </a:r>
            <a:r>
              <a:rPr lang="en-US" dirty="0" smtClean="0"/>
              <a:t> (nationalism </a:t>
            </a:r>
            <a:r>
              <a:rPr lang="en-US" dirty="0" err="1" smtClean="0"/>
              <a:t>vs</a:t>
            </a:r>
            <a:r>
              <a:rPr lang="en-US" dirty="0" smtClean="0"/>
              <a:t> entrepreneurship)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Governments became more assertive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16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Post-war oil order: Governments </a:t>
            </a:r>
            <a:r>
              <a:rPr lang="en-US" dirty="0" err="1"/>
              <a:t>vs</a:t>
            </a:r>
            <a:r>
              <a:rPr lang="en-US" dirty="0"/>
              <a:t> companies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286" y="1600200"/>
            <a:ext cx="8399514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1) </a:t>
            </a:r>
            <a:r>
              <a:rPr lang="en-US" b="1" dirty="0" smtClean="0">
                <a:solidFill>
                  <a:srgbClr val="FF0000"/>
                </a:solidFill>
              </a:rPr>
              <a:t>Venezuela</a:t>
            </a:r>
            <a:r>
              <a:rPr lang="en-US" dirty="0" smtClean="0"/>
              <a:t> (Standard Oil of New Jersey; Royal Dutch/Shell):</a:t>
            </a:r>
          </a:p>
          <a:p>
            <a:pPr marL="0" indent="0">
              <a:buNone/>
            </a:pPr>
            <a:r>
              <a:rPr lang="en-US" dirty="0" smtClean="0"/>
              <a:t>Oil = 90% of export value</a:t>
            </a:r>
          </a:p>
          <a:p>
            <a:pPr marL="0" indent="0">
              <a:buNone/>
            </a:pPr>
            <a:r>
              <a:rPr lang="en-US" dirty="0" smtClean="0"/>
              <a:t>1943 - New government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new agreement on the </a:t>
            </a:r>
            <a:r>
              <a:rPr lang="en-US" dirty="0" smtClean="0">
                <a:solidFill>
                  <a:srgbClr val="FF0000"/>
                </a:solidFill>
              </a:rPr>
              <a:t>“50/50 principle”</a:t>
            </a:r>
            <a:r>
              <a:rPr lang="en-US" dirty="0" smtClean="0"/>
              <a:t> (government’s </a:t>
            </a:r>
            <a:r>
              <a:rPr lang="en-US" dirty="0" err="1" smtClean="0">
                <a:solidFill>
                  <a:srgbClr val="0000FF"/>
                </a:solidFill>
              </a:rPr>
              <a:t>royalties+taxes</a:t>
            </a:r>
            <a:r>
              <a:rPr lang="en-US" dirty="0" smtClean="0">
                <a:solidFill>
                  <a:srgbClr val="0000FF"/>
                </a:solidFill>
              </a:rPr>
              <a:t> = company’s net profits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1948 – government take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6-fold (60% of government income)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76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" y="533400"/>
            <a:ext cx="9389705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Post-war oil order: Governments </a:t>
            </a:r>
            <a:r>
              <a:rPr lang="en-US" dirty="0" err="1"/>
              <a:t>vs</a:t>
            </a:r>
            <a:r>
              <a:rPr lang="en-US" dirty="0"/>
              <a:t> companies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962" y="1600200"/>
            <a:ext cx="8800014" cy="4876800"/>
          </a:xfrm>
        </p:spPr>
        <p:txBody>
          <a:bodyPr/>
          <a:lstStyle/>
          <a:p>
            <a:r>
              <a:rPr lang="en-US" dirty="0" smtClean="0"/>
              <a:t>2) Independents in the </a:t>
            </a:r>
            <a:r>
              <a:rPr lang="en-US" b="1" dirty="0" smtClean="0">
                <a:solidFill>
                  <a:srgbClr val="FF0000"/>
                </a:solidFill>
              </a:rPr>
              <a:t>Neutral Zone </a:t>
            </a:r>
            <a:r>
              <a:rPr lang="en-US" dirty="0" smtClean="0"/>
              <a:t>(Saudi Arabia &amp; Kuwait)</a:t>
            </a:r>
          </a:p>
          <a:p>
            <a:pPr marL="0" indent="0">
              <a:buNone/>
            </a:pPr>
            <a:r>
              <a:rPr lang="en-US" dirty="0" smtClean="0"/>
              <a:t>1947 - Amir of Kuwait gave concession to </a:t>
            </a:r>
            <a:r>
              <a:rPr lang="en-US" dirty="0" err="1" smtClean="0">
                <a:solidFill>
                  <a:srgbClr val="0000FF"/>
                </a:solidFill>
              </a:rPr>
              <a:t>Aminoil</a:t>
            </a:r>
            <a:r>
              <a:rPr lang="en-US" dirty="0" smtClean="0"/>
              <a:t> (US independent) - 7.5 </a:t>
            </a:r>
            <a:r>
              <a:rPr lang="en-US" dirty="0" err="1" smtClean="0"/>
              <a:t>mln</a:t>
            </a:r>
            <a:r>
              <a:rPr lang="en-US" dirty="0" smtClean="0"/>
              <a:t>$ cash, 15% profits, </a:t>
            </a:r>
            <a:r>
              <a:rPr lang="en-US" b="1" dirty="0" smtClean="0"/>
              <a:t>33 cents/b royalty </a:t>
            </a:r>
          </a:p>
          <a:p>
            <a:pPr marL="0" indent="0">
              <a:buNone/>
            </a:pPr>
            <a:r>
              <a:rPr lang="en-US" dirty="0" smtClean="0"/>
              <a:t>1948 – </a:t>
            </a:r>
            <a:r>
              <a:rPr lang="en-US" dirty="0" err="1" smtClean="0"/>
              <a:t>Ibn</a:t>
            </a:r>
            <a:r>
              <a:rPr lang="en-US" dirty="0" smtClean="0"/>
              <a:t> Saud gives concession to </a:t>
            </a:r>
            <a:r>
              <a:rPr lang="en-US" dirty="0" smtClean="0">
                <a:solidFill>
                  <a:srgbClr val="0000FF"/>
                </a:solidFill>
              </a:rPr>
              <a:t>Getty Oil </a:t>
            </a:r>
            <a:r>
              <a:rPr lang="en-US" dirty="0" smtClean="0"/>
              <a:t>(US independent) – 9.5 </a:t>
            </a:r>
            <a:r>
              <a:rPr lang="en-US" dirty="0" err="1" smtClean="0"/>
              <a:t>mln</a:t>
            </a:r>
            <a:r>
              <a:rPr lang="en-US" dirty="0" smtClean="0"/>
              <a:t>$ cash, 1 </a:t>
            </a:r>
            <a:r>
              <a:rPr lang="en-US" dirty="0" err="1" smtClean="0"/>
              <a:t>mln</a:t>
            </a:r>
            <a:r>
              <a:rPr lang="en-US" dirty="0" smtClean="0"/>
              <a:t>$/year, </a:t>
            </a:r>
            <a:r>
              <a:rPr lang="en-US" b="1" dirty="0" smtClean="0"/>
              <a:t>55 cents/b royalty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Compared to</a:t>
            </a:r>
            <a:r>
              <a:rPr lang="en-US" dirty="0" smtClean="0"/>
              <a:t>: Aramco 33 cents/b; Anglo-Iranian 16 cents/b; IPC 16 cents/b; Kuwait Oil Company 15 cents/b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u="sng" dirty="0" smtClean="0"/>
              <a:t>Raised expectations of Arab governments 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327090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4553" y="34499"/>
            <a:ext cx="8229600" cy="252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Neutral Zone</a:t>
            </a:r>
            <a:endParaRPr lang="ru-RU" dirty="0"/>
          </a:p>
        </p:txBody>
      </p:sp>
      <p:pic>
        <p:nvPicPr>
          <p:cNvPr id="4" name="Содержимое 3" descr="Map of the Saudi – Kuwaiti Neutral Zon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08" r="-40808"/>
          <a:stretch>
            <a:fillRect/>
          </a:stretch>
        </p:blipFill>
        <p:spPr>
          <a:xfrm>
            <a:off x="-1073541" y="498901"/>
            <a:ext cx="10569087" cy="6359099"/>
          </a:xfrm>
        </p:spPr>
      </p:pic>
    </p:spTree>
    <p:extLst>
      <p:ext uri="{BB962C8B-B14F-4D97-AF65-F5344CB8AC3E}">
        <p14:creationId xmlns:p14="http://schemas.microsoft.com/office/powerpoint/2010/main" val="195556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Governments </a:t>
            </a:r>
            <a:r>
              <a:rPr lang="en-US" dirty="0" err="1"/>
              <a:t>vs</a:t>
            </a:r>
            <a:r>
              <a:rPr lang="en-US" dirty="0"/>
              <a:t> companies: 50/50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1950 – New </a:t>
            </a:r>
            <a:r>
              <a:rPr lang="en-US" dirty="0" smtClean="0"/>
              <a:t>agreement with </a:t>
            </a:r>
            <a:r>
              <a:rPr lang="en-US" dirty="0" smtClean="0">
                <a:solidFill>
                  <a:srgbClr val="0000FF"/>
                </a:solidFill>
              </a:rPr>
              <a:t>Saudi Arabia </a:t>
            </a:r>
            <a:r>
              <a:rPr lang="en-US" dirty="0"/>
              <a:t>(50/50, + </a:t>
            </a:r>
            <a:r>
              <a:rPr lang="en-US" b="1" dirty="0"/>
              <a:t>foreign tax credit</a:t>
            </a:r>
            <a:r>
              <a:rPr lang="en-US" dirty="0"/>
              <a:t>) 78 </a:t>
            </a:r>
            <a:r>
              <a:rPr lang="en-US" dirty="0" err="1"/>
              <a:t>mln</a:t>
            </a:r>
            <a:r>
              <a:rPr lang="en-US" dirty="0" smtClean="0"/>
              <a:t>$</a:t>
            </a:r>
          </a:p>
          <a:p>
            <a:r>
              <a:rPr lang="en-US" dirty="0" smtClean="0"/>
              <a:t>1952 – same conditions for </a:t>
            </a:r>
            <a:r>
              <a:rPr lang="en-US" dirty="0" smtClean="0">
                <a:solidFill>
                  <a:srgbClr val="0000FF"/>
                </a:solidFill>
              </a:rPr>
              <a:t>Kuwait, Iraq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008000"/>
                </a:solidFill>
              </a:rPr>
              <a:t>Why US government agreed?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67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ownership issue: Iranian oil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469957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1941 –Iran – 3</a:t>
            </a:r>
            <a:r>
              <a:rPr lang="en-US" baseline="30000" dirty="0" smtClean="0"/>
              <a:t>rd</a:t>
            </a:r>
            <a:r>
              <a:rPr lang="en-US" dirty="0" smtClean="0"/>
              <a:t> largest oil producer (40% of ME production)</a:t>
            </a:r>
          </a:p>
          <a:p>
            <a:r>
              <a:rPr lang="en-US" b="1" dirty="0" smtClean="0"/>
              <a:t>Anglo-Iranian</a:t>
            </a:r>
            <a:r>
              <a:rPr lang="en-US" dirty="0" smtClean="0"/>
              <a:t>: profit = 250 </a:t>
            </a:r>
            <a:r>
              <a:rPr lang="en-US" dirty="0" err="1" smtClean="0"/>
              <a:t>mln</a:t>
            </a:r>
            <a:r>
              <a:rPr lang="en-US" dirty="0" smtClean="0"/>
              <a:t> pounds, government take = 90 </a:t>
            </a:r>
            <a:r>
              <a:rPr lang="en-US" dirty="0" err="1" smtClean="0"/>
              <a:t>mln</a:t>
            </a:r>
            <a:r>
              <a:rPr lang="en-US" dirty="0" smtClean="0"/>
              <a:t> pounds (paid more in taxes to GB than in royalties to Iran) </a:t>
            </a:r>
          </a:p>
          <a:p>
            <a:endParaRPr lang="en-US" dirty="0" smtClean="0"/>
          </a:p>
          <a:p>
            <a:r>
              <a:rPr lang="en-US" dirty="0" smtClean="0"/>
              <a:t>April 1951 – </a:t>
            </a:r>
            <a:r>
              <a:rPr lang="en-US" b="1" dirty="0" smtClean="0"/>
              <a:t>Mohammed </a:t>
            </a:r>
            <a:r>
              <a:rPr lang="en-US" b="1" dirty="0" err="1" smtClean="0"/>
              <a:t>Mossadegh</a:t>
            </a:r>
            <a:r>
              <a:rPr lang="en-US" b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nationalizes AIOC</a:t>
            </a:r>
          </a:p>
        </p:txBody>
      </p:sp>
      <p:pic>
        <p:nvPicPr>
          <p:cNvPr id="4" name="Изображение 3" descr="Mohammad-Mossadeg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57" y="1808516"/>
            <a:ext cx="3674043" cy="50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Stage: Investment Decision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>
                <a:solidFill>
                  <a:srgbClr val="FF0000"/>
                </a:solidFill>
              </a:rPr>
              <a:t>Cost-Benefit Analysis: </a:t>
            </a:r>
          </a:p>
          <a:p>
            <a:pPr>
              <a:buFontTx/>
              <a:buChar char="-"/>
            </a:pPr>
            <a:r>
              <a:rPr lang="en-US" dirty="0" smtClean="0"/>
              <a:t>Environmental compliance</a:t>
            </a:r>
            <a:r>
              <a:rPr lang="en-US" dirty="0"/>
              <a:t> </a:t>
            </a:r>
            <a:r>
              <a:rPr lang="en-US" dirty="0" smtClean="0"/>
              <a:t>requirements</a:t>
            </a:r>
          </a:p>
          <a:p>
            <a:pPr>
              <a:buFontTx/>
              <a:buChar char="-"/>
            </a:pPr>
            <a:r>
              <a:rPr lang="en-US" dirty="0"/>
              <a:t>R</a:t>
            </a:r>
            <a:r>
              <a:rPr lang="en-US" dirty="0" smtClean="0"/>
              <a:t>elocation </a:t>
            </a:r>
            <a:r>
              <a:rPr lang="en-US" dirty="0"/>
              <a:t>of settlements (if any</a:t>
            </a:r>
            <a:r>
              <a:rPr lang="en-US" dirty="0" smtClean="0"/>
              <a:t>)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Geological conditions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Development</a:t>
            </a:r>
            <a:r>
              <a:rPr lang="en-US" dirty="0"/>
              <a:t> </a:t>
            </a:r>
            <a:r>
              <a:rPr lang="en-US" dirty="0" smtClean="0"/>
              <a:t>schedule</a:t>
            </a:r>
          </a:p>
          <a:p>
            <a:pPr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dditional </a:t>
            </a:r>
            <a:r>
              <a:rPr lang="en-US" dirty="0"/>
              <a:t>drilling and test </a:t>
            </a:r>
            <a:r>
              <a:rPr lang="en-US" dirty="0" smtClean="0"/>
              <a:t>requirements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Local infrastructure</a:t>
            </a:r>
            <a:r>
              <a:rPr lang="en-US" dirty="0"/>
              <a:t> </a:t>
            </a:r>
            <a:r>
              <a:rPr lang="en-US" dirty="0" smtClean="0"/>
              <a:t>availability </a:t>
            </a:r>
            <a:r>
              <a:rPr lang="en-US" dirty="0"/>
              <a:t>for transporting the </a:t>
            </a:r>
            <a:r>
              <a:rPr lang="en-US" dirty="0" smtClean="0"/>
              <a:t>output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308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9673" y="-10856"/>
            <a:ext cx="8229600" cy="403929"/>
          </a:xfrm>
        </p:spPr>
        <p:txBody>
          <a:bodyPr>
            <a:normAutofit fontScale="90000"/>
          </a:bodyPr>
          <a:lstStyle/>
          <a:p>
            <a:r>
              <a:rPr lang="en-US" dirty="0"/>
              <a:t>Iranian oil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5516" y="680320"/>
            <a:ext cx="4592979" cy="5796680"/>
          </a:xfrm>
        </p:spPr>
        <p:txBody>
          <a:bodyPr/>
          <a:lstStyle/>
          <a:p>
            <a:r>
              <a:rPr lang="en-US" dirty="0" smtClean="0"/>
              <a:t>1952 – Iranian </a:t>
            </a:r>
            <a:r>
              <a:rPr lang="en-US" dirty="0" smtClean="0">
                <a:solidFill>
                  <a:srgbClr val="0000FF"/>
                </a:solidFill>
              </a:rPr>
              <a:t>production drops </a:t>
            </a:r>
            <a:r>
              <a:rPr lang="en-US" dirty="0" smtClean="0"/>
              <a:t>= 20,000 b/d (1950 = 666,000)</a:t>
            </a:r>
          </a:p>
          <a:p>
            <a:r>
              <a:rPr lang="en-US" dirty="0" smtClean="0"/>
              <a:t>Financial trouble (oil = 2/3 of </a:t>
            </a:r>
            <a:r>
              <a:rPr lang="en-US" dirty="0" err="1" smtClean="0"/>
              <a:t>forex</a:t>
            </a:r>
            <a:r>
              <a:rPr lang="en-US" dirty="0" smtClean="0"/>
              <a:t>, 50% of budget revenue)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August 1953 - </a:t>
            </a:r>
            <a:r>
              <a:rPr lang="en-US" b="1" dirty="0" smtClean="0"/>
              <a:t>Operation Ajax </a:t>
            </a:r>
            <a:r>
              <a:rPr lang="en-US" dirty="0" smtClean="0"/>
              <a:t>(CIA + MI6). Shah reinstated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ru-RU" dirty="0"/>
          </a:p>
        </p:txBody>
      </p:sp>
      <p:pic>
        <p:nvPicPr>
          <p:cNvPr id="4" name="Изображение 3" descr="Mohammed_Mossadeg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8" y="680321"/>
            <a:ext cx="4184542" cy="56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Iranian oil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1954 - Consortium (Anglo-Iranian 40%, Jersey 7%, </a:t>
            </a:r>
            <a:r>
              <a:rPr lang="en-US" dirty="0" err="1" smtClean="0"/>
              <a:t>Socony</a:t>
            </a:r>
            <a:r>
              <a:rPr lang="en-US" dirty="0" smtClean="0"/>
              <a:t> 7%, Texaco 7%, </a:t>
            </a:r>
            <a:r>
              <a:rPr lang="en-US" dirty="0" err="1" smtClean="0"/>
              <a:t>Socal</a:t>
            </a:r>
            <a:r>
              <a:rPr lang="en-US" dirty="0" smtClean="0"/>
              <a:t> 7%, Gulf 7%, US independents – 5%, Shell 14%, CFP 6%)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! By the agreement: </a:t>
            </a:r>
            <a:r>
              <a:rPr lang="en-US" dirty="0" smtClean="0">
                <a:solidFill>
                  <a:srgbClr val="0000FF"/>
                </a:solidFill>
              </a:rPr>
              <a:t>Iran owns the oil, companies – contract agents</a:t>
            </a:r>
            <a:r>
              <a:rPr lang="en-US" dirty="0" smtClean="0"/>
              <a:t> who buy oil from Iran, </a:t>
            </a:r>
          </a:p>
        </p:txBody>
      </p:sp>
    </p:spTree>
    <p:extLst>
      <p:ext uri="{BB962C8B-B14F-4D97-AF65-F5344CB8AC3E}">
        <p14:creationId xmlns:p14="http://schemas.microsoft.com/office/powerpoint/2010/main" val="260921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WWII oil center shifted </a:t>
            </a:r>
            <a:r>
              <a:rPr lang="en-US" dirty="0" smtClean="0">
                <a:solidFill>
                  <a:srgbClr val="0000FF"/>
                </a:solidFill>
              </a:rPr>
              <a:t>from the US to the ME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 Marshall plan </a:t>
            </a:r>
            <a:r>
              <a:rPr lang="en-US" dirty="0" smtClean="0"/>
              <a:t>helped Europe shift from coal to oil</a:t>
            </a:r>
          </a:p>
          <a:p>
            <a:endParaRPr lang="en-US" dirty="0" smtClean="0"/>
          </a:p>
          <a:p>
            <a:r>
              <a:rPr lang="en-US" dirty="0" smtClean="0"/>
              <a:t>1940-50’s - governments renegotiated oil production agreements (</a:t>
            </a:r>
            <a:r>
              <a:rPr lang="en-US" dirty="0" smtClean="0">
                <a:solidFill>
                  <a:srgbClr val="0000FF"/>
                </a:solidFill>
              </a:rPr>
              <a:t>50/50; foreign tax credit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New psychological perception of </a:t>
            </a:r>
            <a:r>
              <a:rPr lang="en-US" dirty="0" smtClean="0">
                <a:solidFill>
                  <a:srgbClr val="0000FF"/>
                </a:solidFill>
              </a:rPr>
              <a:t>oil ownership by governments</a:t>
            </a:r>
            <a:r>
              <a:rPr lang="en-US" dirty="0" smtClean="0"/>
              <a:t> (AIOC nationalization)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3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1950’s-1960’s</a:t>
            </a:r>
            <a:endParaRPr lang="ru-RU" sz="3600" dirty="0"/>
          </a:p>
        </p:txBody>
      </p:sp>
      <p:pic>
        <p:nvPicPr>
          <p:cNvPr id="4" name="Изображение 3" descr="Post-War-Home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35" y="533400"/>
            <a:ext cx="4658137" cy="618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6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1950-60’s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Oil market growth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85346"/>
              </p:ext>
            </p:extLst>
          </p:nvPr>
        </p:nvGraphicFramePr>
        <p:xfrm>
          <a:off x="457200" y="2394280"/>
          <a:ext cx="8053599" cy="408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533"/>
                <a:gridCol w="2684533"/>
                <a:gridCol w="2684533"/>
              </a:tblGrid>
              <a:tr h="6254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1972</a:t>
                      </a:r>
                      <a:endParaRPr lang="ru-RU" dirty="0"/>
                    </a:p>
                  </a:txBody>
                  <a:tcPr/>
                </a:tc>
              </a:tr>
              <a:tr h="634125"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r>
                        <a:rPr lang="en-US" baseline="0" dirty="0" smtClean="0"/>
                        <a:t> o</a:t>
                      </a:r>
                      <a:r>
                        <a:rPr lang="en-US" dirty="0" smtClean="0"/>
                        <a:t>il production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8.7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/>
                    </a:p>
                  </a:txBody>
                  <a:tcPr/>
                </a:tc>
              </a:tr>
              <a:tr h="1094517">
                <a:tc>
                  <a:txBody>
                    <a:bodyPr/>
                    <a:lstStyle/>
                    <a:p>
                      <a:r>
                        <a:rPr lang="en-US" dirty="0" smtClean="0"/>
                        <a:t>US oil production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 (64% of global output)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9.5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 (22%)</a:t>
                      </a:r>
                      <a:endParaRPr lang="ru-RU" dirty="0"/>
                    </a:p>
                  </a:txBody>
                  <a:tcPr/>
                </a:tc>
              </a:tr>
              <a:tr h="634125">
                <a:tc>
                  <a:txBody>
                    <a:bodyPr/>
                    <a:lstStyle/>
                    <a:p>
                      <a:r>
                        <a:rPr lang="en-US" dirty="0" smtClean="0"/>
                        <a:t>ME oil production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/>
                    </a:p>
                  </a:txBody>
                  <a:tcPr/>
                </a:tc>
              </a:tr>
              <a:tr h="1094517">
                <a:tc>
                  <a:txBody>
                    <a:bodyPr/>
                    <a:lstStyle/>
                    <a:p>
                      <a:r>
                        <a:rPr lang="en-US" dirty="0" smtClean="0"/>
                        <a:t>Global proven oil reserves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 </a:t>
                      </a:r>
                      <a:r>
                        <a:rPr lang="en-US" dirty="0" err="1" smtClean="0"/>
                        <a:t>bn</a:t>
                      </a:r>
                      <a:r>
                        <a:rPr lang="en-US" dirty="0" smtClean="0"/>
                        <a:t> 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534 </a:t>
                      </a:r>
                      <a:r>
                        <a:rPr lang="en-US" dirty="0" err="1" smtClean="0"/>
                        <a:t>bn</a:t>
                      </a:r>
                      <a:r>
                        <a:rPr lang="en-US" dirty="0" smtClean="0"/>
                        <a:t> b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69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15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Oil production trend</a:t>
            </a:r>
            <a:endParaRPr lang="ru-RU" dirty="0"/>
          </a:p>
        </p:txBody>
      </p:sp>
      <p:pic>
        <p:nvPicPr>
          <p:cNvPr id="4" name="Содержимое 3" descr="World_Oil_Production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3" r="-6953"/>
          <a:stretch>
            <a:fillRect/>
          </a:stretch>
        </p:blipFill>
        <p:spPr>
          <a:xfrm>
            <a:off x="-627726" y="948952"/>
            <a:ext cx="10277192" cy="5909048"/>
          </a:xfrm>
        </p:spPr>
      </p:pic>
    </p:spTree>
    <p:extLst>
      <p:ext uri="{BB962C8B-B14F-4D97-AF65-F5344CB8AC3E}">
        <p14:creationId xmlns:p14="http://schemas.microsoft.com/office/powerpoint/2010/main" val="166723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1950’s: Elephants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rgbClr val="0000FF"/>
                </a:solidFill>
              </a:rPr>
              <a:t>oil fields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/>
              <a:t>1956 – oil in </a:t>
            </a:r>
            <a:r>
              <a:rPr lang="en-US" dirty="0" smtClean="0">
                <a:solidFill>
                  <a:srgbClr val="FF0000"/>
                </a:solidFill>
              </a:rPr>
              <a:t>Algeria</a:t>
            </a:r>
            <a:r>
              <a:rPr lang="en-US" dirty="0" smtClean="0"/>
              <a:t>. </a:t>
            </a:r>
          </a:p>
          <a:p>
            <a:pPr>
              <a:buFontTx/>
              <a:buChar char="-"/>
            </a:pPr>
            <a:r>
              <a:rPr lang="en-US" dirty="0" smtClean="0"/>
              <a:t>1956 – oil in </a:t>
            </a:r>
            <a:r>
              <a:rPr lang="en-US" dirty="0" smtClean="0">
                <a:solidFill>
                  <a:srgbClr val="FF0000"/>
                </a:solidFill>
              </a:rPr>
              <a:t>Nigeria</a:t>
            </a:r>
            <a:r>
              <a:rPr lang="en-US" dirty="0" smtClean="0"/>
              <a:t> (</a:t>
            </a:r>
            <a:r>
              <a:rPr lang="en-US" dirty="0" err="1" smtClean="0"/>
              <a:t>Shell+BP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1957 – </a:t>
            </a:r>
            <a:r>
              <a:rPr lang="en-US" dirty="0" smtClean="0">
                <a:solidFill>
                  <a:srgbClr val="FF0000"/>
                </a:solidFill>
              </a:rPr>
              <a:t>Libya</a:t>
            </a:r>
            <a:r>
              <a:rPr lang="en-US" dirty="0" smtClean="0"/>
              <a:t> gave out 47 concessions. By 1961 – 10 big fields (high quality sweet; close to Europe)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9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orth-africa-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01" b="-15001"/>
          <a:stretch>
            <a:fillRect/>
          </a:stretch>
        </p:blipFill>
        <p:spPr>
          <a:xfrm>
            <a:off x="0" y="-1"/>
            <a:ext cx="9036338" cy="7664609"/>
          </a:xfrm>
        </p:spPr>
      </p:pic>
    </p:spTree>
    <p:extLst>
      <p:ext uri="{BB962C8B-B14F-4D97-AF65-F5344CB8AC3E}">
        <p14:creationId xmlns:p14="http://schemas.microsoft.com/office/powerpoint/2010/main" val="146828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50/50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Post-war order basis: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Great deals of 1940’s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50/50 agreement between Government and Companies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7 sisters in ME</a:t>
            </a:r>
            <a:r>
              <a:rPr lang="en-US" dirty="0" smtClean="0"/>
              <a:t>: Standard Oil of New Jersey (Exxon), </a:t>
            </a:r>
            <a:r>
              <a:rPr lang="en-US" dirty="0" err="1" smtClean="0"/>
              <a:t>Socony</a:t>
            </a:r>
            <a:r>
              <a:rPr lang="en-US" dirty="0" smtClean="0"/>
              <a:t> (Mobil), </a:t>
            </a:r>
            <a:r>
              <a:rPr lang="en-US" dirty="0" err="1" smtClean="0"/>
              <a:t>Socal</a:t>
            </a:r>
            <a:r>
              <a:rPr lang="en-US" dirty="0" smtClean="0"/>
              <a:t> (Chevron), Texaco, Gulf, Royal Dutch/Shell, BP (Anglo-Iranian) 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42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50/50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 smtClean="0"/>
              <a:t>1957 – </a:t>
            </a:r>
            <a:r>
              <a:rPr lang="en-US" dirty="0" smtClean="0">
                <a:solidFill>
                  <a:srgbClr val="FF0000"/>
                </a:solidFill>
              </a:rPr>
              <a:t>ENI</a:t>
            </a:r>
            <a:r>
              <a:rPr lang="en-US" dirty="0" smtClean="0"/>
              <a:t> (</a:t>
            </a:r>
            <a:r>
              <a:rPr lang="en-US" b="1" dirty="0" smtClean="0"/>
              <a:t>Italy</a:t>
            </a:r>
            <a:r>
              <a:rPr lang="en-US" dirty="0" smtClean="0"/>
              <a:t>) </a:t>
            </a:r>
            <a:r>
              <a:rPr lang="en-US" b="1" i="1" u="sng" dirty="0" smtClean="0"/>
              <a:t>partnership</a:t>
            </a:r>
            <a:r>
              <a:rPr lang="en-US" dirty="0" smtClean="0"/>
              <a:t> with Iran: ENI (25% of profits) </a:t>
            </a:r>
            <a:r>
              <a:rPr lang="en-US" dirty="0" err="1" smtClean="0"/>
              <a:t>vs</a:t>
            </a:r>
            <a:r>
              <a:rPr lang="en-US" dirty="0" smtClean="0"/>
              <a:t> Government (75%) 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 smtClean="0"/>
              <a:t>1958 – </a:t>
            </a:r>
            <a:r>
              <a:rPr lang="en-US" dirty="0" smtClean="0">
                <a:solidFill>
                  <a:srgbClr val="FF0000"/>
                </a:solidFill>
              </a:rPr>
              <a:t>St Oil of Indiana </a:t>
            </a:r>
            <a:r>
              <a:rPr lang="en-US" dirty="0" smtClean="0"/>
              <a:t>deal with Iran: Company (25%), Government (75%)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AutoNum type="arabicParenR"/>
            </a:pPr>
            <a:r>
              <a:rPr lang="en-US" dirty="0" smtClean="0"/>
              <a:t>1960 – </a:t>
            </a:r>
            <a:r>
              <a:rPr lang="en-US" dirty="0" smtClean="0">
                <a:solidFill>
                  <a:srgbClr val="FF0000"/>
                </a:solidFill>
              </a:rPr>
              <a:t>Arabian Oil Company </a:t>
            </a:r>
            <a:r>
              <a:rPr lang="en-US" dirty="0" smtClean="0"/>
              <a:t>(</a:t>
            </a:r>
            <a:r>
              <a:rPr lang="en-US" b="1" dirty="0" smtClean="0"/>
              <a:t>Japan</a:t>
            </a:r>
            <a:r>
              <a:rPr lang="en-US" dirty="0" smtClean="0"/>
              <a:t>). Company (43% of profits) </a:t>
            </a:r>
            <a:r>
              <a:rPr lang="en-US" dirty="0" err="1" smtClean="0"/>
              <a:t>vs</a:t>
            </a:r>
            <a:r>
              <a:rPr lang="en-US" dirty="0" smtClean="0"/>
              <a:t> Saudi Government (57% + 10% of shares). Kuwait – same conditions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50/50 principle crumbles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Cost Example: Prudhoe Bay (Alaska)</a:t>
            </a:r>
            <a:endParaRPr lang="ru-RU" dirty="0"/>
          </a:p>
        </p:txBody>
      </p:sp>
      <p:pic>
        <p:nvPicPr>
          <p:cNvPr id="4" name="Содержимое 3" descr="424-10-slick-operato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5607"/>
          <a:stretch>
            <a:fillRect/>
          </a:stretch>
        </p:blipFill>
        <p:spPr>
          <a:xfrm>
            <a:off x="-1" y="1823846"/>
            <a:ext cx="7372721" cy="4796041"/>
          </a:xfrm>
        </p:spPr>
      </p:pic>
      <p:sp>
        <p:nvSpPr>
          <p:cNvPr id="5" name="TextBox 4"/>
          <p:cNvSpPr txBox="1"/>
          <p:nvPr/>
        </p:nvSpPr>
        <p:spPr>
          <a:xfrm>
            <a:off x="7372721" y="2688485"/>
            <a:ext cx="1895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Permafrost temperatures </a:t>
            </a:r>
          </a:p>
          <a:p>
            <a:r>
              <a:rPr lang="en-US" dirty="0"/>
              <a:t>a</a:t>
            </a:r>
            <a:r>
              <a:rPr lang="en-US" dirty="0" smtClean="0"/>
              <a:t>nd geographical remoteness </a:t>
            </a:r>
          </a:p>
          <a:p>
            <a:r>
              <a:rPr lang="en-US" dirty="0" smtClean="0"/>
              <a:t>Increase transportation costs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497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in the international oil industry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New players</a:t>
            </a:r>
            <a:r>
              <a:rPr lang="en-US" dirty="0" smtClean="0"/>
              <a:t>: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D; technology; communication; travel; bargaining of independent companies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83749"/>
              </p:ext>
            </p:extLst>
          </p:nvPr>
        </p:nvGraphicFramePr>
        <p:xfrm>
          <a:off x="575111" y="2233686"/>
          <a:ext cx="7585329" cy="1727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443"/>
                <a:gridCol w="2528443"/>
                <a:gridCol w="2528443"/>
              </a:tblGrid>
              <a:tr h="4209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Before 1957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1957</a:t>
                      </a:r>
                      <a:endParaRPr lang="ru-RU" dirty="0"/>
                    </a:p>
                  </a:txBody>
                  <a:tcPr/>
                </a:tc>
              </a:tr>
              <a:tr h="827344">
                <a:tc>
                  <a:txBody>
                    <a:bodyPr/>
                    <a:lstStyle/>
                    <a:p>
                      <a:r>
                        <a:rPr lang="en-US" dirty="0" smtClean="0"/>
                        <a:t>Oil</a:t>
                      </a:r>
                      <a:r>
                        <a:rPr lang="en-US" baseline="0" dirty="0" smtClean="0"/>
                        <a:t> market players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Only big oil companies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Hundreds new entrants</a:t>
                      </a:r>
                      <a:endParaRPr lang="ru-RU" dirty="0"/>
                    </a:p>
                  </a:txBody>
                  <a:tcPr/>
                </a:tc>
              </a:tr>
              <a:tr h="479334">
                <a:tc>
                  <a:txBody>
                    <a:bodyPr/>
                    <a:lstStyle/>
                    <a:p>
                      <a:r>
                        <a:rPr lang="en-US" dirty="0" smtClean="0"/>
                        <a:t>Profitability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ROR = 20%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ROR = 11%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20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5275" y="64735"/>
            <a:ext cx="8229600" cy="1771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Oil market prices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275" y="582209"/>
            <a:ext cx="2988267" cy="5962981"/>
          </a:xfrm>
        </p:spPr>
        <p:txBody>
          <a:bodyPr>
            <a:normAutofit/>
          </a:bodyPr>
          <a:lstStyle/>
          <a:p>
            <a:r>
              <a:rPr lang="en-US" dirty="0"/>
              <a:t>1955-1960 – new oil fields in </a:t>
            </a:r>
            <a:r>
              <a:rPr lang="en-US" b="1" dirty="0">
                <a:solidFill>
                  <a:srgbClr val="FF0000"/>
                </a:solidFill>
              </a:rPr>
              <a:t>the USSR </a:t>
            </a:r>
            <a:r>
              <a:rPr lang="en-US" dirty="0"/>
              <a:t>(Volga Urals).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largest producer (3/5 of ME production). </a:t>
            </a:r>
            <a:endParaRPr lang="en-US" dirty="0" smtClean="0"/>
          </a:p>
          <a:p>
            <a:r>
              <a:rPr lang="en-US" dirty="0" smtClean="0"/>
              <a:t>Aggressive </a:t>
            </a:r>
            <a:r>
              <a:rPr lang="en-US" dirty="0"/>
              <a:t>marketing: barter deals, P cuts (50% of ME oil P)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Изображение 3" descr="d5d247cd4b3f8d5fd9be32c2ff5b98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18" y="999738"/>
            <a:ext cx="5715000" cy="50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8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OPEC ESTABLISHMENT</a:t>
            </a:r>
            <a:endParaRPr lang="ru-RU" dirty="0"/>
          </a:p>
        </p:txBody>
      </p:sp>
      <p:pic>
        <p:nvPicPr>
          <p:cNvPr id="4" name="Содержимое 3" descr="776ce4500678475d9d81a7bb15651a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3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8773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1950’s – competition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 (P cutting: </a:t>
            </a:r>
            <a:r>
              <a:rPr lang="en-US" b="1" dirty="0">
                <a:solidFill>
                  <a:srgbClr val="0000FF"/>
                </a:solidFill>
              </a:rPr>
              <a:t>post price </a:t>
            </a:r>
            <a:r>
              <a:rPr lang="en-US" b="1" dirty="0" err="1">
                <a:solidFill>
                  <a:srgbClr val="0000FF"/>
                </a:solidFill>
              </a:rPr>
              <a:t>vs</a:t>
            </a:r>
            <a:r>
              <a:rPr lang="en-US" b="1" dirty="0">
                <a:solidFill>
                  <a:srgbClr val="0000FF"/>
                </a:solidFill>
              </a:rPr>
              <a:t> market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price</a:t>
            </a:r>
            <a:r>
              <a:rPr lang="en-US" dirty="0">
                <a:solidFill>
                  <a:srgbClr val="0000FF"/>
                </a:solidFill>
              </a:rPr>
              <a:t>). </a:t>
            </a:r>
          </a:p>
          <a:p>
            <a:r>
              <a:rPr lang="en-US" dirty="0"/>
              <a:t>Governments took royalties from the </a:t>
            </a:r>
            <a:r>
              <a:rPr lang="en-US" dirty="0">
                <a:solidFill>
                  <a:srgbClr val="FF0000"/>
                </a:solidFill>
              </a:rPr>
              <a:t>post price</a:t>
            </a:r>
            <a:r>
              <a:rPr lang="en-US" dirty="0"/>
              <a:t>. Companies absorbed costs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  <a:p>
            <a:r>
              <a:rPr lang="en-US" dirty="0"/>
              <a:t>August 1960 – companies posted P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 7% without consultation with G</a:t>
            </a:r>
          </a:p>
          <a:p>
            <a:r>
              <a:rPr lang="en-US" dirty="0"/>
              <a:t>14 September, 1960 – </a:t>
            </a:r>
            <a:r>
              <a:rPr lang="en-US" b="1" dirty="0">
                <a:solidFill>
                  <a:srgbClr val="FF0000"/>
                </a:solidFill>
              </a:rPr>
              <a:t>OPEC </a:t>
            </a:r>
            <a:r>
              <a:rPr lang="en-US" dirty="0"/>
              <a:t>established in Baghdad (Saudi Arabia, Venezuela, Kuwait, Iraq, Iran + Qatar = 80% of world crude oil exports)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system of production regulation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9588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1851" y="114592"/>
            <a:ext cx="8229600" cy="990600"/>
          </a:xfrm>
        </p:spPr>
        <p:txBody>
          <a:bodyPr/>
          <a:lstStyle/>
          <a:p>
            <a:r>
              <a:rPr lang="en-US" dirty="0" smtClean="0"/>
              <a:t>OPEC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51" y="951721"/>
            <a:ext cx="8374762" cy="4876800"/>
          </a:xfrm>
        </p:spPr>
        <p:txBody>
          <a:bodyPr/>
          <a:lstStyle/>
          <a:p>
            <a:r>
              <a:rPr lang="en-US" dirty="0" smtClean="0"/>
              <a:t>OPEC aims achieved: </a:t>
            </a:r>
          </a:p>
          <a:p>
            <a:pPr>
              <a:buFontTx/>
              <a:buChar char="-"/>
            </a:pPr>
            <a:r>
              <a:rPr lang="en-US" dirty="0" smtClean="0"/>
              <a:t>Consultations with Governments before changing posted P</a:t>
            </a:r>
          </a:p>
          <a:p>
            <a:pPr>
              <a:buFontTx/>
              <a:buChar char="-"/>
            </a:pPr>
            <a:r>
              <a:rPr lang="en-US" dirty="0" smtClean="0"/>
              <a:t>Not cut P again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8000"/>
                </a:solidFill>
              </a:rPr>
              <a:t>Why so little achieved? </a:t>
            </a:r>
            <a:endParaRPr lang="ru-RU" i="1" dirty="0">
              <a:solidFill>
                <a:srgbClr val="008000"/>
              </a:solidFill>
            </a:endParaRPr>
          </a:p>
        </p:txBody>
      </p:sp>
      <p:pic>
        <p:nvPicPr>
          <p:cNvPr id="4" name="Изображение 3" descr="irn_1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1" y="2869744"/>
            <a:ext cx="8610600" cy="39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OPEC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Legal and economic </a:t>
            </a:r>
            <a:r>
              <a:rPr lang="en-US" b="1" dirty="0" smtClean="0"/>
              <a:t>dependence on foreign companies </a:t>
            </a:r>
            <a:r>
              <a:rPr lang="en-US" dirty="0" smtClean="0"/>
              <a:t>(concessionary contracts + marketing networks)</a:t>
            </a:r>
          </a:p>
          <a:p>
            <a:r>
              <a:rPr lang="en-US" b="1" dirty="0" smtClean="0"/>
              <a:t>Competition</a:t>
            </a:r>
            <a:r>
              <a:rPr lang="en-US" dirty="0" smtClean="0"/>
              <a:t> among ME countries (market share) </a:t>
            </a:r>
          </a:p>
          <a:p>
            <a:r>
              <a:rPr lang="en-US" b="1" dirty="0" smtClean="0"/>
              <a:t>Political</a:t>
            </a:r>
            <a:r>
              <a:rPr lang="en-US" dirty="0" smtClean="0"/>
              <a:t> rivalries:</a:t>
            </a:r>
          </a:p>
          <a:p>
            <a:pPr>
              <a:buFontTx/>
              <a:buChar char="-"/>
            </a:pPr>
            <a:r>
              <a:rPr lang="en-US" dirty="0" smtClean="0"/>
              <a:t>Saudi Arabia </a:t>
            </a:r>
            <a:r>
              <a:rPr lang="en-US" dirty="0" err="1" smtClean="0"/>
              <a:t>vs</a:t>
            </a:r>
            <a:r>
              <a:rPr lang="en-US" dirty="0" smtClean="0"/>
              <a:t> Egypt</a:t>
            </a:r>
          </a:p>
          <a:p>
            <a:pPr>
              <a:buFontTx/>
              <a:buChar char="-"/>
            </a:pPr>
            <a:r>
              <a:rPr lang="en-US" dirty="0" smtClean="0"/>
              <a:t>Iran </a:t>
            </a:r>
            <a:r>
              <a:rPr lang="en-US" dirty="0" err="1"/>
              <a:t>vs</a:t>
            </a:r>
            <a:r>
              <a:rPr lang="en-US" dirty="0"/>
              <a:t> Saudi </a:t>
            </a:r>
            <a:r>
              <a:rPr lang="en-US" dirty="0" smtClean="0"/>
              <a:t>Arabia (Shia </a:t>
            </a:r>
            <a:r>
              <a:rPr lang="en-US" dirty="0" err="1" smtClean="0"/>
              <a:t>vs</a:t>
            </a:r>
            <a:r>
              <a:rPr lang="en-US" dirty="0" smtClean="0"/>
              <a:t> Sunni; Persians </a:t>
            </a:r>
            <a:r>
              <a:rPr lang="en-US" dirty="0" err="1" smtClean="0"/>
              <a:t>vs</a:t>
            </a:r>
            <a:r>
              <a:rPr lang="en-US" dirty="0" smtClean="0"/>
              <a:t> Arabs). 1957 – 1970: Iran production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387%, Saudi Arabia production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258%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444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OPEC Pricing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8000"/>
                </a:solidFill>
              </a:rPr>
              <a:t>How can OPEC determine prices?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What does it depend on?</a:t>
            </a:r>
          </a:p>
        </p:txBody>
      </p:sp>
    </p:spTree>
    <p:extLst>
      <p:ext uri="{BB962C8B-B14F-4D97-AF65-F5344CB8AC3E}">
        <p14:creationId xmlns:p14="http://schemas.microsoft.com/office/powerpoint/2010/main" val="23579542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Six-Day War: Oil Weapon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5618" y="1600200"/>
            <a:ext cx="4997811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June 6-10, 1967 Six-Day War</a:t>
            </a:r>
          </a:p>
          <a:p>
            <a:r>
              <a:rPr lang="en-US" dirty="0"/>
              <a:t>Israel seized control of the </a:t>
            </a:r>
            <a:r>
              <a:rPr lang="en-US" b="1" dirty="0"/>
              <a:t>Gaza Strip </a:t>
            </a:r>
            <a:r>
              <a:rPr lang="en-US" dirty="0"/>
              <a:t>and the </a:t>
            </a:r>
            <a:r>
              <a:rPr lang="en-US" b="1" dirty="0"/>
              <a:t>Sinai </a:t>
            </a:r>
            <a:r>
              <a:rPr lang="en-US" dirty="0"/>
              <a:t>Peninsula (from Egypt), the </a:t>
            </a:r>
            <a:r>
              <a:rPr lang="en-US" b="1" dirty="0"/>
              <a:t>West Bank </a:t>
            </a:r>
            <a:r>
              <a:rPr lang="en-US" dirty="0"/>
              <a:t>and </a:t>
            </a:r>
            <a:r>
              <a:rPr lang="en-US" b="1" dirty="0"/>
              <a:t>East Jerusalem</a:t>
            </a:r>
            <a:r>
              <a:rPr lang="en-US" dirty="0"/>
              <a:t> (from Jordan), and the </a:t>
            </a:r>
            <a:r>
              <a:rPr lang="en-US" b="1" dirty="0"/>
              <a:t>Golan Heights </a:t>
            </a:r>
            <a:r>
              <a:rPr lang="en-US" dirty="0"/>
              <a:t>(from Syria</a:t>
            </a:r>
            <a:r>
              <a:rPr lang="en-US" dirty="0" smtClean="0"/>
              <a:t>)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Oil embargo </a:t>
            </a:r>
            <a:r>
              <a:rPr lang="en-US" dirty="0" smtClean="0"/>
              <a:t>(6 June – 1 September): </a:t>
            </a:r>
            <a:r>
              <a:rPr lang="en-US" dirty="0" smtClean="0">
                <a:solidFill>
                  <a:srgbClr val="0000FF"/>
                </a:solidFill>
              </a:rPr>
              <a:t>Saudi Arabia, Kuwait, Iraq, Libya, Algeria banned shipments to US, UK, West Germany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r>
              <a:rPr lang="en-US" dirty="0" smtClean="0"/>
              <a:t>6 </a:t>
            </a:r>
            <a:r>
              <a:rPr lang="en-US" dirty="0" err="1" smtClean="0"/>
              <a:t>mln</a:t>
            </a:r>
            <a:r>
              <a:rPr lang="en-US" dirty="0" smtClean="0"/>
              <a:t> b/d lost to the market</a:t>
            </a:r>
          </a:p>
        </p:txBody>
      </p:sp>
      <p:pic>
        <p:nvPicPr>
          <p:cNvPr id="4" name="Содержимое 3" descr="Six_Day_War_Territo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63" r="-76563"/>
          <a:stretch>
            <a:fillRect/>
          </a:stretch>
        </p:blipFill>
        <p:spPr>
          <a:xfrm>
            <a:off x="1645162" y="1524000"/>
            <a:ext cx="10856073" cy="35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Six-Day War 1967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OECD system of </a:t>
            </a:r>
            <a:r>
              <a:rPr lang="en-US" b="1" i="1" dirty="0">
                <a:solidFill>
                  <a:srgbClr val="008000"/>
                </a:solidFill>
              </a:rPr>
              <a:t>rerouting</a:t>
            </a:r>
            <a:r>
              <a:rPr lang="en-US" i="1" dirty="0">
                <a:solidFill>
                  <a:srgbClr val="008000"/>
                </a:solidFill>
              </a:rPr>
              <a:t> from non-Arab countries </a:t>
            </a:r>
            <a:r>
              <a:rPr lang="en-US" dirty="0"/>
              <a:t>(Venezuela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400,000 </a:t>
            </a:r>
            <a:r>
              <a:rPr lang="en-US" dirty="0"/>
              <a:t>b/d, Iran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200,00 </a:t>
            </a:r>
            <a:r>
              <a:rPr lang="en-US" dirty="0"/>
              <a:t>b/d, Indonesia) + </a:t>
            </a:r>
            <a:r>
              <a:rPr lang="en-US" dirty="0">
                <a:solidFill>
                  <a:srgbClr val="0000FF"/>
                </a:solidFill>
              </a:rPr>
              <a:t>US shut-in </a:t>
            </a:r>
            <a:r>
              <a:rPr lang="en-US" dirty="0" smtClean="0">
                <a:solidFill>
                  <a:srgbClr val="0000FF"/>
                </a:solidFill>
              </a:rPr>
              <a:t>capacity</a:t>
            </a:r>
          </a:p>
          <a:p>
            <a:r>
              <a:rPr lang="en-US" dirty="0" smtClean="0"/>
              <a:t>September 1967 – embargo ended</a:t>
            </a:r>
          </a:p>
          <a:p>
            <a:r>
              <a:rPr lang="en-US" b="1" dirty="0" smtClean="0"/>
              <a:t>Result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lost oil revenues </a:t>
            </a:r>
            <a:r>
              <a:rPr lang="en-US" dirty="0" smtClean="0"/>
              <a:t>for the Arabs, oil weapon failed (supplies were redistributed). Gulf countries increased production to higher than pre-war levels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Illusion of security of supply</a:t>
            </a:r>
          </a:p>
        </p:txBody>
      </p:sp>
    </p:spTree>
    <p:extLst>
      <p:ext uri="{BB962C8B-B14F-4D97-AF65-F5344CB8AC3E}">
        <p14:creationId xmlns:p14="http://schemas.microsoft.com/office/powerpoint/2010/main" val="301532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economy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962" y="1600200"/>
            <a:ext cx="8565838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Low oil prices</a:t>
            </a:r>
          </a:p>
          <a:p>
            <a:pPr marL="0" indent="0">
              <a:buNone/>
            </a:pPr>
            <a:r>
              <a:rPr lang="en-US" dirty="0" smtClean="0"/>
              <a:t>1949 – 1972: energy consumption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3 times, oil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D 5.5 times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Economic growth, income growth (car ownership; power generation; petrochemical industry)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Improved refining; supertankers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199478"/>
              </p:ext>
            </p:extLst>
          </p:nvPr>
        </p:nvGraphicFramePr>
        <p:xfrm>
          <a:off x="260636" y="2736396"/>
          <a:ext cx="8229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363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ru-RU" dirty="0"/>
                    </a:p>
                  </a:txBody>
                  <a:tcPr/>
                </a:tc>
              </a:tr>
              <a:tr h="120911">
                <a:tc>
                  <a:txBody>
                    <a:bodyPr/>
                    <a:lstStyle/>
                    <a:p>
                      <a:r>
                        <a:rPr lang="en-US" dirty="0" smtClean="0"/>
                        <a:t>US 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16.4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x3</a:t>
                      </a:r>
                      <a:endParaRPr lang="ru-RU" dirty="0"/>
                    </a:p>
                  </a:txBody>
                  <a:tcPr/>
                </a:tc>
              </a:tr>
              <a:tr h="120911">
                <a:tc>
                  <a:txBody>
                    <a:bodyPr/>
                    <a:lstStyle/>
                    <a:p>
                      <a:r>
                        <a:rPr lang="en-US" dirty="0" smtClean="0"/>
                        <a:t>European 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970,000 b/d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14.1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x15</a:t>
                      </a:r>
                      <a:endParaRPr lang="ru-RU" dirty="0"/>
                    </a:p>
                  </a:txBody>
                  <a:tcPr/>
                </a:tc>
              </a:tr>
              <a:tr h="120911">
                <a:tc>
                  <a:txBody>
                    <a:bodyPr/>
                    <a:lstStyle/>
                    <a:p>
                      <a:r>
                        <a:rPr lang="en-US" dirty="0" smtClean="0"/>
                        <a:t>Japanese</a:t>
                      </a:r>
                      <a:r>
                        <a:rPr lang="en-US" baseline="0" dirty="0" smtClean="0"/>
                        <a:t> 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32,000 b/d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4.4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b/d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x137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50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Cost Example: </a:t>
            </a:r>
            <a:r>
              <a:rPr lang="en-US" dirty="0" smtClean="0"/>
              <a:t>North Sea</a:t>
            </a:r>
            <a:endParaRPr lang="ru-RU" dirty="0"/>
          </a:p>
        </p:txBody>
      </p:sp>
      <p:pic>
        <p:nvPicPr>
          <p:cNvPr id="4" name="Содержимое 3" descr="offshore-drilling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b="1025"/>
          <a:stretch>
            <a:fillRect/>
          </a:stretch>
        </p:blipFill>
        <p:spPr>
          <a:xfrm>
            <a:off x="0" y="1524000"/>
            <a:ext cx="6928091" cy="4953000"/>
          </a:xfrm>
        </p:spPr>
      </p:pic>
      <p:sp>
        <p:nvSpPr>
          <p:cNvPr id="5" name="TextBox 4"/>
          <p:cNvSpPr txBox="1"/>
          <p:nvPr/>
        </p:nvSpPr>
        <p:spPr>
          <a:xfrm>
            <a:off x="6928091" y="2611898"/>
            <a:ext cx="2215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Violent winds and waves of the North Sea increase the costs of production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2758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829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American dream</a:t>
            </a:r>
            <a:endParaRPr lang="ru-RU" dirty="0"/>
          </a:p>
        </p:txBody>
      </p:sp>
      <p:pic>
        <p:nvPicPr>
          <p:cNvPr id="4" name="Содержимое 3" descr="1960BelAi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2915"/>
          <a:stretch>
            <a:fillRect/>
          </a:stretch>
        </p:blipFill>
        <p:spPr>
          <a:xfrm>
            <a:off x="185034" y="1071062"/>
            <a:ext cx="5560679" cy="3146920"/>
          </a:xfrm>
        </p:spPr>
      </p:pic>
      <p:pic>
        <p:nvPicPr>
          <p:cNvPr id="5" name="Изображение 4" descr="First_drive-in_theater_Camden_NJ_19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80" y="4217982"/>
            <a:ext cx="6029219" cy="26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economy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Shift from coal to oil (cheaper, available, not unionized)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Japan</a:t>
            </a:r>
            <a:r>
              <a:rPr lang="en-US" dirty="0" smtClean="0"/>
              <a:t>: 1960 annual growth – 11%, oil D growth – 18%</a:t>
            </a:r>
          </a:p>
          <a:p>
            <a:pPr marL="0" indent="0">
              <a:buNone/>
            </a:pPr>
            <a:r>
              <a:rPr lang="en-US" dirty="0" smtClean="0"/>
              <a:t>- Automobile industry revolution: 69,000 cars in 1955 to 4.1 </a:t>
            </a:r>
            <a:r>
              <a:rPr lang="en-US" dirty="0" err="1" smtClean="0"/>
              <a:t>mln</a:t>
            </a:r>
            <a:r>
              <a:rPr lang="en-US" dirty="0" smtClean="0"/>
              <a:t> on 1968</a:t>
            </a:r>
          </a:p>
          <a:p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0008"/>
              </p:ext>
            </p:extLst>
          </p:nvPr>
        </p:nvGraphicFramePr>
        <p:xfrm>
          <a:off x="457200" y="2213383"/>
          <a:ext cx="7632159" cy="221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053"/>
                <a:gridCol w="2544053"/>
                <a:gridCol w="2544053"/>
              </a:tblGrid>
              <a:tr h="4978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1970</a:t>
                      </a:r>
                      <a:endParaRPr lang="ru-RU" dirty="0"/>
                    </a:p>
                  </a:txBody>
                  <a:tcPr/>
                </a:tc>
              </a:tr>
              <a:tr h="859224">
                <a:tc>
                  <a:txBody>
                    <a:bodyPr/>
                    <a:lstStyle/>
                    <a:p>
                      <a:r>
                        <a:rPr lang="en-US" dirty="0" smtClean="0"/>
                        <a:t>Europe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Coal = 75%</a:t>
                      </a:r>
                    </a:p>
                    <a:p>
                      <a:r>
                        <a:rPr lang="en-US" dirty="0" smtClean="0"/>
                        <a:t>Oil = 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Coal = 22%</a:t>
                      </a:r>
                    </a:p>
                    <a:p>
                      <a:r>
                        <a:rPr lang="en-US" dirty="0" smtClean="0"/>
                        <a:t>Oil = 60%</a:t>
                      </a:r>
                      <a:endParaRPr lang="ru-RU" dirty="0"/>
                    </a:p>
                  </a:txBody>
                  <a:tcPr/>
                </a:tc>
              </a:tr>
              <a:tr h="859224">
                <a:tc>
                  <a:txBody>
                    <a:bodyPr/>
                    <a:lstStyle/>
                    <a:p>
                      <a:r>
                        <a:rPr lang="en-US" dirty="0" smtClean="0"/>
                        <a:t>Japan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Coal = 50%</a:t>
                      </a:r>
                    </a:p>
                    <a:p>
                      <a:r>
                        <a:rPr lang="en-US" dirty="0" smtClean="0"/>
                        <a:t>Oil = 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Coal = 20%</a:t>
                      </a:r>
                    </a:p>
                    <a:p>
                      <a:r>
                        <a:rPr lang="en-US" dirty="0" smtClean="0"/>
                        <a:t>Oil = 70%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44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6564" y="533400"/>
            <a:ext cx="8490236" cy="6004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 and Japanese economic miracles</a:t>
            </a:r>
            <a:endParaRPr lang="ru-RU" dirty="0"/>
          </a:p>
        </p:txBody>
      </p:sp>
      <p:pic>
        <p:nvPicPr>
          <p:cNvPr id="4" name="Содержимое 3" descr="ED-AM172_white0_G_201009071821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3" r="-3013"/>
          <a:stretch>
            <a:fillRect/>
          </a:stretch>
        </p:blipFill>
        <p:spPr>
          <a:xfrm>
            <a:off x="0" y="1133867"/>
            <a:ext cx="8951216" cy="5343134"/>
          </a:xfrm>
        </p:spPr>
      </p:pic>
    </p:spTree>
    <p:extLst>
      <p:ext uri="{BB962C8B-B14F-4D97-AF65-F5344CB8AC3E}">
        <p14:creationId xmlns:p14="http://schemas.microsoft.com/office/powerpoint/2010/main" val="36249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1972: End of S Glut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188" y="1600200"/>
            <a:ext cx="9041812" cy="4876800"/>
          </a:xfrm>
        </p:spPr>
        <p:txBody>
          <a:bodyPr/>
          <a:lstStyle/>
          <a:p>
            <a:r>
              <a:rPr lang="en-US" dirty="0" smtClean="0"/>
              <a:t>By 1972 </a:t>
            </a:r>
            <a:r>
              <a:rPr lang="en-US" i="1" dirty="0" smtClean="0">
                <a:solidFill>
                  <a:srgbClr val="008000"/>
                </a:solidFill>
              </a:rPr>
              <a:t>D caught up with S</a:t>
            </a:r>
          </a:p>
          <a:p>
            <a:r>
              <a:rPr lang="en-US" dirty="0" smtClean="0"/>
              <a:t>Global D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from 19 </a:t>
            </a:r>
            <a:r>
              <a:rPr lang="en-US" dirty="0" err="1" smtClean="0"/>
              <a:t>mln</a:t>
            </a:r>
            <a:r>
              <a:rPr lang="en-US" dirty="0" smtClean="0"/>
              <a:t> b/d (1960) to 44 </a:t>
            </a:r>
            <a:r>
              <a:rPr lang="en-US" dirty="0" err="1" smtClean="0"/>
              <a:t>mln</a:t>
            </a:r>
            <a:r>
              <a:rPr lang="en-US" dirty="0" smtClean="0"/>
              <a:t> b/d (1972) </a:t>
            </a:r>
          </a:p>
          <a:p>
            <a:r>
              <a:rPr lang="en-US" dirty="0" smtClean="0"/>
              <a:t>US: 1957-1965 4 </a:t>
            </a:r>
            <a:r>
              <a:rPr lang="en-US" dirty="0" err="1" smtClean="0"/>
              <a:t>mln</a:t>
            </a:r>
            <a:r>
              <a:rPr lang="en-US" dirty="0" smtClean="0"/>
              <a:t> b/d of </a:t>
            </a:r>
            <a:r>
              <a:rPr lang="en-US" b="1" dirty="0" smtClean="0"/>
              <a:t>surplus capacity</a:t>
            </a:r>
            <a:r>
              <a:rPr lang="en-US" dirty="0" smtClean="0"/>
              <a:t>. 1970 – 1 </a:t>
            </a:r>
            <a:r>
              <a:rPr lang="en-US" dirty="0" err="1" smtClean="0"/>
              <a:t>mln</a:t>
            </a:r>
            <a:r>
              <a:rPr lang="en-US" dirty="0" smtClean="0"/>
              <a:t> b/d</a:t>
            </a:r>
          </a:p>
          <a:p>
            <a:r>
              <a:rPr lang="en-US" dirty="0" smtClean="0"/>
              <a:t>1971: US peak output (11.3 </a:t>
            </a:r>
            <a:r>
              <a:rPr lang="en-US" dirty="0" err="1" smtClean="0"/>
              <a:t>mln</a:t>
            </a:r>
            <a:r>
              <a:rPr lang="en-US" dirty="0" smtClean="0"/>
              <a:t> b/d)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import quota lifted </a:t>
            </a:r>
          </a:p>
          <a:p>
            <a:r>
              <a:rPr lang="en-US" dirty="0" smtClean="0"/>
              <a:t>1973: US imported 6 </a:t>
            </a:r>
            <a:r>
              <a:rPr lang="en-US" dirty="0" err="1" smtClean="0"/>
              <a:t>mln</a:t>
            </a:r>
            <a:r>
              <a:rPr lang="en-US" dirty="0" smtClean="0"/>
              <a:t> b/d (36% of oil C)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i="1" dirty="0" smtClean="0">
                <a:solidFill>
                  <a:srgbClr val="008000"/>
                </a:solidFill>
              </a:rPr>
              <a:t>US no longer the security margin </a:t>
            </a:r>
            <a:r>
              <a:rPr lang="en-US" dirty="0" smtClean="0"/>
              <a:t>for Europe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+ Prudhoe Bay and North Sea oil unavailable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17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88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Prudhoe Bay</a:t>
            </a:r>
            <a:endParaRPr lang="ru-RU" dirty="0"/>
          </a:p>
        </p:txBody>
      </p:sp>
      <p:pic>
        <p:nvPicPr>
          <p:cNvPr id="4" name="Содержимое 3" descr="bp_northstar_med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r="6924"/>
          <a:stretch>
            <a:fillRect/>
          </a:stretch>
        </p:blipFill>
        <p:spPr>
          <a:xfrm>
            <a:off x="457200" y="1197139"/>
            <a:ext cx="8447753" cy="5279861"/>
          </a:xfrm>
        </p:spPr>
      </p:pic>
    </p:spTree>
    <p:extLst>
      <p:ext uri="{BB962C8B-B14F-4D97-AF65-F5344CB8AC3E}">
        <p14:creationId xmlns:p14="http://schemas.microsoft.com/office/powerpoint/2010/main" val="425031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5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Sea drilling</a:t>
            </a:r>
            <a:endParaRPr lang="ru-RU" dirty="0"/>
          </a:p>
        </p:txBody>
      </p:sp>
      <p:pic>
        <p:nvPicPr>
          <p:cNvPr id="4" name="Содержимое 3" descr="magnus_wave_470x39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5" b="14475"/>
          <a:stretch>
            <a:fillRect/>
          </a:stretch>
        </p:blipFill>
        <p:spPr>
          <a:xfrm>
            <a:off x="457200" y="1343131"/>
            <a:ext cx="8506146" cy="5250663"/>
          </a:xfrm>
        </p:spPr>
      </p:pic>
    </p:spTree>
    <p:extLst>
      <p:ext uri="{BB962C8B-B14F-4D97-AF65-F5344CB8AC3E}">
        <p14:creationId xmlns:p14="http://schemas.microsoft.com/office/powerpoint/2010/main" val="232253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Nationalism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386766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1969 – Muammar Qaddafi military coup in </a:t>
            </a:r>
            <a:r>
              <a:rPr lang="en-US" dirty="0" smtClean="0">
                <a:solidFill>
                  <a:srgbClr val="FF0000"/>
                </a:solidFill>
              </a:rPr>
              <a:t>Libya. Demands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FF0000"/>
                </a:solidFill>
              </a:rPr>
              <a:t>20% </a:t>
            </a:r>
            <a:r>
              <a:rPr lang="en-US" dirty="0" smtClean="0"/>
              <a:t>in royalties </a:t>
            </a:r>
          </a:p>
          <a:p>
            <a:r>
              <a:rPr lang="en-US" dirty="0" smtClean="0"/>
              <a:t>1970 – Shah of </a:t>
            </a:r>
            <a:r>
              <a:rPr lang="en-US" dirty="0" smtClean="0">
                <a:solidFill>
                  <a:srgbClr val="FF0000"/>
                </a:solidFill>
              </a:rPr>
              <a:t>Iran demands 55% </a:t>
            </a:r>
            <a:r>
              <a:rPr lang="en-US" dirty="0" smtClean="0"/>
              <a:t>of profits. Followed by others </a:t>
            </a:r>
          </a:p>
          <a:p>
            <a:r>
              <a:rPr lang="en-US" dirty="0" smtClean="0"/>
              <a:t>1971 – </a:t>
            </a:r>
            <a:r>
              <a:rPr lang="en-US" b="1" dirty="0" smtClean="0"/>
              <a:t>Tehran Agreement </a:t>
            </a:r>
            <a:r>
              <a:rPr lang="en-US" dirty="0" smtClean="0"/>
              <a:t>between United Front (major companies) and Arab countries + Iran (government take = min 55%; P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35 cents/b; in return – 5 year stability)</a:t>
            </a:r>
          </a:p>
          <a:p>
            <a:r>
              <a:rPr lang="en-US" dirty="0" smtClean="0"/>
              <a:t>1971 – </a:t>
            </a:r>
            <a:r>
              <a:rPr lang="en-US" b="1" dirty="0" smtClean="0"/>
              <a:t>Tripoli Agreement </a:t>
            </a:r>
            <a:r>
              <a:rPr lang="en-US" dirty="0" smtClean="0"/>
              <a:t>(United Front &amp; Libya, Venezuela) P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/>
              <a:t> 90 cents/b</a:t>
            </a:r>
          </a:p>
          <a:p>
            <a:endParaRPr lang="ru-RU" dirty="0"/>
          </a:p>
        </p:txBody>
      </p:sp>
      <p:pic>
        <p:nvPicPr>
          <p:cNvPr id="4" name="Изображение 3" descr="43970777.cach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66" y="1524000"/>
            <a:ext cx="4370361" cy="3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Nationalism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point of contention: </a:t>
            </a:r>
            <a:r>
              <a:rPr lang="en-US" dirty="0" smtClean="0">
                <a:solidFill>
                  <a:srgbClr val="FF0000"/>
                </a:solidFill>
              </a:rPr>
              <a:t>legal ownership</a:t>
            </a:r>
          </a:p>
          <a:p>
            <a:r>
              <a:rPr lang="en-US" dirty="0" smtClean="0"/>
              <a:t>Concession = colonialism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ym typeface="Wingdings"/>
            </a:endParaRPr>
          </a:p>
          <a:p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Participation </a:t>
            </a:r>
          </a:p>
          <a:p>
            <a:pPr>
              <a:buFontTx/>
              <a:buChar char="-"/>
            </a:pPr>
            <a:r>
              <a:rPr lang="en-US" dirty="0" smtClean="0">
                <a:sym typeface="Wingdings"/>
              </a:rPr>
              <a:t>Algeria took 51% of shares</a:t>
            </a:r>
          </a:p>
          <a:p>
            <a:pPr>
              <a:buFontTx/>
              <a:buChar char="-"/>
            </a:pPr>
            <a:r>
              <a:rPr lang="en-US" dirty="0" smtClean="0">
                <a:sym typeface="Wingdings"/>
              </a:rPr>
              <a:t>Libya took 51%</a:t>
            </a:r>
          </a:p>
          <a:p>
            <a:pPr>
              <a:buFontTx/>
              <a:buChar char="-"/>
            </a:pPr>
            <a:r>
              <a:rPr lang="en-US" dirty="0" smtClean="0">
                <a:sym typeface="Wingdings"/>
              </a:rPr>
              <a:t>1972 Participation Agreement (Gulf states): 25% participation share, will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to 51% by 1983</a:t>
            </a:r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ym typeface="Wingdings"/>
            </a:endParaRPr>
          </a:p>
          <a:p>
            <a:pPr>
              <a:buFontTx/>
              <a:buChar char="-"/>
            </a:pPr>
            <a:r>
              <a:rPr lang="en-US" dirty="0" smtClean="0">
                <a:sym typeface="Wingdings"/>
              </a:rPr>
              <a:t>Oil exporters obtained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leverage over </a:t>
            </a:r>
            <a:r>
              <a:rPr lang="en-US" dirty="0" smtClean="0">
                <a:sym typeface="Wingdings"/>
              </a:rPr>
              <a:t>P (negotiated between G and C)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1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1950-1960’s:</a:t>
            </a:r>
          </a:p>
          <a:p>
            <a:pPr>
              <a:buFontTx/>
              <a:buChar char="-"/>
            </a:pPr>
            <a:r>
              <a:rPr lang="en-US" dirty="0" smtClean="0"/>
              <a:t>S&gt;D (new oil fields; USSR). P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main oil factors: US import quotas (1959); USSR resuming exports (1955); competition</a:t>
            </a:r>
          </a:p>
          <a:p>
            <a:r>
              <a:rPr lang="en-US" dirty="0" smtClean="0"/>
              <a:t>OPEC’s role insignificant </a:t>
            </a:r>
          </a:p>
          <a:p>
            <a:r>
              <a:rPr lang="en-US" dirty="0" smtClean="0"/>
              <a:t>Violation of 50/50 principle</a:t>
            </a:r>
          </a:p>
          <a:p>
            <a:r>
              <a:rPr lang="en-US" dirty="0" smtClean="0"/>
              <a:t>Cheap oil fueled economic boom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Early 1970’s</a:t>
            </a:r>
          </a:p>
          <a:p>
            <a:r>
              <a:rPr lang="en-US" dirty="0" smtClean="0"/>
              <a:t>Supply surplus ended by 1972 (US S peaked)</a:t>
            </a:r>
          </a:p>
          <a:p>
            <a:r>
              <a:rPr lang="en-US" dirty="0" smtClean="0"/>
              <a:t>Nationalism on the rise (participation)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16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1973 Oil Crisis</a:t>
            </a:r>
            <a:endParaRPr lang="ru-RU" dirty="0"/>
          </a:p>
        </p:txBody>
      </p:sp>
      <p:pic>
        <p:nvPicPr>
          <p:cNvPr id="4" name="Содержимое 3" descr="ap7306010161-043a4de622c4771515f2e3d9656073a15c9fee82-s300-c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25" r="-18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238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1191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DID OIL MARKET DEVELOP?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Industry </a:t>
            </a:r>
            <a:r>
              <a:rPr lang="en-US" smtClean="0"/>
              <a:t>structure development </a:t>
            </a:r>
          </a:p>
          <a:p>
            <a:pPr marL="0" indent="0">
              <a:buNone/>
            </a:pPr>
            <a:r>
              <a:rPr lang="en-US" dirty="0" smtClean="0"/>
              <a:t>Corporate dimension </a:t>
            </a:r>
          </a:p>
          <a:p>
            <a:pPr marL="0" indent="0">
              <a:buNone/>
            </a:pPr>
            <a:r>
              <a:rPr lang="en-US" dirty="0"/>
              <a:t>Global economy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Governments policy (legal aspect) </a:t>
            </a:r>
          </a:p>
          <a:p>
            <a:pPr marL="0" indent="0">
              <a:buNone/>
            </a:pPr>
            <a:r>
              <a:rPr lang="en-US" dirty="0" smtClean="0"/>
              <a:t>Military conflict </a:t>
            </a:r>
          </a:p>
        </p:txBody>
      </p:sp>
    </p:spTree>
    <p:extLst>
      <p:ext uri="{BB962C8B-B14F-4D97-AF65-F5344CB8AC3E}">
        <p14:creationId xmlns:p14="http://schemas.microsoft.com/office/powerpoint/2010/main" val="3801091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1973 </a:t>
            </a:r>
            <a:r>
              <a:rPr lang="en-US" dirty="0"/>
              <a:t>aftermath</a:t>
            </a:r>
            <a:br>
              <a:rPr lang="en-US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1973 – first time when national governments obtained the </a:t>
            </a:r>
            <a:r>
              <a:rPr lang="en-US" b="1" dirty="0" smtClean="0"/>
              <a:t>monopoly on P setting</a:t>
            </a:r>
          </a:p>
          <a:p>
            <a:r>
              <a:rPr lang="en-US" dirty="0" smtClean="0"/>
              <a:t>Oct 1973 – available Arab oil = 20.8 </a:t>
            </a:r>
            <a:r>
              <a:rPr lang="en-US" dirty="0" err="1" smtClean="0"/>
              <a:t>mln</a:t>
            </a:r>
            <a:r>
              <a:rPr lang="en-US" dirty="0" smtClean="0"/>
              <a:t> b/d; Dec 1973 = 15.8 </a:t>
            </a:r>
            <a:r>
              <a:rPr lang="en-US" dirty="0" err="1" smtClean="0"/>
              <a:t>mln</a:t>
            </a:r>
            <a:r>
              <a:rPr lang="en-US" dirty="0" smtClean="0"/>
              <a:t> b/d (panic) </a:t>
            </a:r>
          </a:p>
          <a:p>
            <a:r>
              <a:rPr lang="en-US" dirty="0" smtClean="0"/>
              <a:t>Company S system: </a:t>
            </a:r>
            <a:r>
              <a:rPr lang="en-US" b="1" dirty="0" smtClean="0"/>
              <a:t>pro-rationing </a:t>
            </a:r>
            <a:r>
              <a:rPr lang="en-US" dirty="0" smtClean="0"/>
              <a:t>(still, oil loss during crisis: US – 18%, Japan – 17%, W. Europe – 16%)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32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rude_oil_prices_1970-2008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7" r="-3877"/>
          <a:stretch>
            <a:fillRect/>
          </a:stretch>
        </p:blipFill>
        <p:spPr>
          <a:xfrm>
            <a:off x="-218974" y="116794"/>
            <a:ext cx="9693260" cy="6741205"/>
          </a:xfrm>
        </p:spPr>
      </p:pic>
    </p:spTree>
    <p:extLst>
      <p:ext uri="{BB962C8B-B14F-4D97-AF65-F5344CB8AC3E}">
        <p14:creationId xmlns:p14="http://schemas.microsoft.com/office/powerpoint/2010/main" val="341427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0" y="1600200"/>
            <a:ext cx="5197792" cy="4876800"/>
          </a:xfrm>
        </p:spPr>
        <p:txBody>
          <a:bodyPr/>
          <a:lstStyle/>
          <a:p>
            <a:r>
              <a:rPr lang="en-US" dirty="0" smtClean="0"/>
              <a:t>GDP drop 6% (1973-1975). </a:t>
            </a:r>
          </a:p>
          <a:p>
            <a:r>
              <a:rPr lang="en-US" dirty="0" smtClean="0"/>
              <a:t>Unemployment – 9%</a:t>
            </a:r>
          </a:p>
          <a:p>
            <a:r>
              <a:rPr lang="en-US" dirty="0" smtClean="0"/>
              <a:t>Trans-Alaskan pipeline</a:t>
            </a:r>
          </a:p>
          <a:p>
            <a:r>
              <a:rPr lang="en-US" dirty="0" smtClean="0"/>
              <a:t>1975 fuel-efficiency standards (from 13 MPG to 27.5 MPG)</a:t>
            </a:r>
          </a:p>
          <a:p>
            <a:r>
              <a:rPr lang="en-US" dirty="0" smtClean="0"/>
              <a:t>Strategic petroleum reserve </a:t>
            </a:r>
            <a:endParaRPr lang="ru-RU" dirty="0"/>
          </a:p>
        </p:txBody>
      </p:sp>
      <p:pic>
        <p:nvPicPr>
          <p:cNvPr id="4" name="Изображение 3" descr="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08" y="958049"/>
            <a:ext cx="4668392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7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17541" b="-17541"/>
          <a:stretch>
            <a:fillRect/>
          </a:stretch>
        </p:blipFill>
        <p:spPr>
          <a:xfrm>
            <a:off x="196565" y="408192"/>
            <a:ext cx="8815132" cy="6068808"/>
          </a:xfrm>
        </p:spPr>
      </p:pic>
    </p:spTree>
    <p:extLst>
      <p:ext uri="{BB962C8B-B14F-4D97-AF65-F5344CB8AC3E}">
        <p14:creationId xmlns:p14="http://schemas.microsoft.com/office/powerpoint/2010/main" val="32856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10856"/>
            <a:ext cx="8229600" cy="3888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growth and oil P</a:t>
            </a:r>
            <a:endParaRPr lang="ru-RU" dirty="0"/>
          </a:p>
        </p:txBody>
      </p:sp>
      <p:pic>
        <p:nvPicPr>
          <p:cNvPr id="6" name="Содержимое 5" descr="drecon_0711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0" r="-17500"/>
          <a:stretch>
            <a:fillRect/>
          </a:stretch>
        </p:blipFill>
        <p:spPr>
          <a:xfrm>
            <a:off x="-1270051" y="483783"/>
            <a:ext cx="11763538" cy="6374217"/>
          </a:xfrm>
        </p:spPr>
      </p:pic>
    </p:spTree>
    <p:extLst>
      <p:ext uri="{BB962C8B-B14F-4D97-AF65-F5344CB8AC3E}">
        <p14:creationId xmlns:p14="http://schemas.microsoft.com/office/powerpoint/2010/main" val="381772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9914" y="0"/>
            <a:ext cx="8229600" cy="4341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inflation and oil P</a:t>
            </a:r>
            <a:endParaRPr lang="ru-RU" dirty="0"/>
          </a:p>
        </p:txBody>
      </p:sp>
      <p:pic>
        <p:nvPicPr>
          <p:cNvPr id="4" name="Содержимое 3" descr="drecon_0711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78" r="-17078"/>
          <a:stretch>
            <a:fillRect/>
          </a:stretch>
        </p:blipFill>
        <p:spPr>
          <a:xfrm>
            <a:off x="-922339" y="434167"/>
            <a:ext cx="11430945" cy="6423834"/>
          </a:xfrm>
        </p:spPr>
      </p:pic>
    </p:spTree>
    <p:extLst>
      <p:ext uri="{BB962C8B-B14F-4D97-AF65-F5344CB8AC3E}">
        <p14:creationId xmlns:p14="http://schemas.microsoft.com/office/powerpoint/2010/main" val="341489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4794" y="0"/>
            <a:ext cx="8229600" cy="313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interest rate</a:t>
            </a:r>
            <a:endParaRPr lang="ru-RU" dirty="0"/>
          </a:p>
        </p:txBody>
      </p:sp>
      <p:pic>
        <p:nvPicPr>
          <p:cNvPr id="4" name="Содержимое 3" descr="0914_US_Rates_3Decade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3" t="11658" r="-13203" b="17037"/>
          <a:stretch/>
        </p:blipFill>
        <p:spPr>
          <a:xfrm>
            <a:off x="-1043301" y="529138"/>
            <a:ext cx="11264622" cy="6328862"/>
          </a:xfrm>
        </p:spPr>
      </p:pic>
    </p:spTree>
    <p:extLst>
      <p:ext uri="{BB962C8B-B14F-4D97-AF65-F5344CB8AC3E}">
        <p14:creationId xmlns:p14="http://schemas.microsoft.com/office/powerpoint/2010/main" val="316299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0155" y="103696"/>
            <a:ext cx="8229600" cy="2073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UK: inflation </a:t>
            </a:r>
            <a:endParaRPr lang="ru-RU" dirty="0"/>
          </a:p>
        </p:txBody>
      </p:sp>
      <p:pic>
        <p:nvPicPr>
          <p:cNvPr id="4" name="Содержимое 3" descr="U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0" r="-8050"/>
          <a:stretch>
            <a:fillRect/>
          </a:stretch>
        </p:blipFill>
        <p:spPr>
          <a:xfrm>
            <a:off x="-393128" y="529138"/>
            <a:ext cx="9646750" cy="6328862"/>
          </a:xfrm>
        </p:spPr>
      </p:pic>
    </p:spTree>
    <p:extLst>
      <p:ext uri="{BB962C8B-B14F-4D97-AF65-F5344CB8AC3E}">
        <p14:creationId xmlns:p14="http://schemas.microsoft.com/office/powerpoint/2010/main" val="294911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17533" cy="4876800"/>
          </a:xfrm>
        </p:spPr>
        <p:txBody>
          <a:bodyPr/>
          <a:lstStyle/>
          <a:p>
            <a:r>
              <a:rPr lang="en-US" dirty="0" smtClean="0"/>
              <a:t>Oil = 77% of energy mix; ME: 44% of total oil S. </a:t>
            </a:r>
          </a:p>
          <a:p>
            <a:r>
              <a:rPr lang="en-US" dirty="0" smtClean="0"/>
              <a:t>First recession since WWII</a:t>
            </a:r>
          </a:p>
          <a:p>
            <a:r>
              <a:rPr lang="en-US" dirty="0" smtClean="0"/>
              <a:t>Trade </a:t>
            </a:r>
          </a:p>
          <a:p>
            <a:r>
              <a:rPr lang="en-US" dirty="0" smtClean="0"/>
              <a:t>Debt </a:t>
            </a:r>
            <a:endParaRPr lang="ru-RU" dirty="0"/>
          </a:p>
        </p:txBody>
      </p:sp>
      <p:pic>
        <p:nvPicPr>
          <p:cNvPr id="4" name="Изображение 3" descr="nn20050430a8a-200x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8" y="1524000"/>
            <a:ext cx="418454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10856"/>
            <a:ext cx="8229600" cy="4341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Japanese inflation</a:t>
            </a:r>
            <a:endParaRPr lang="ru-RU" dirty="0"/>
          </a:p>
        </p:txBody>
      </p:sp>
      <p:pic>
        <p:nvPicPr>
          <p:cNvPr id="4" name="Содержимое 3" descr="US-vs-Japan-inflati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4" t="17856" r="-11414" b="6839"/>
          <a:stretch/>
        </p:blipFill>
        <p:spPr>
          <a:xfrm>
            <a:off x="-1149143" y="634965"/>
            <a:ext cx="11385585" cy="6107759"/>
          </a:xfrm>
        </p:spPr>
      </p:pic>
    </p:spTree>
    <p:extLst>
      <p:ext uri="{BB962C8B-B14F-4D97-AF65-F5344CB8AC3E}">
        <p14:creationId xmlns:p14="http://schemas.microsoft.com/office/powerpoint/2010/main" val="290074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Ясность.thmx</Template>
  <TotalTime>713</TotalTime>
  <Words>5581</Words>
  <Application>Microsoft Macintosh PowerPoint</Application>
  <PresentationFormat>Экран (4:3)</PresentationFormat>
  <Paragraphs>679</Paragraphs>
  <Slides>159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159</vt:i4>
      </vt:variant>
    </vt:vector>
  </HeadingPairs>
  <TitlesOfParts>
    <vt:vector size="160" baseType="lpstr">
      <vt:lpstr>Ясность</vt:lpstr>
      <vt:lpstr>Energy resource management</vt:lpstr>
      <vt:lpstr>Oil Supply chain</vt:lpstr>
      <vt:lpstr>Exploration</vt:lpstr>
      <vt:lpstr>MC curve at the exploration stage</vt:lpstr>
      <vt:lpstr>Exploration Risks</vt:lpstr>
      <vt:lpstr>Development Stage: Investment Decision</vt:lpstr>
      <vt:lpstr>Development Cost Example: Prudhoe Bay (Alaska)</vt:lpstr>
      <vt:lpstr>Development Cost Example: North Sea</vt:lpstr>
      <vt:lpstr>Презентация PowerPoint</vt:lpstr>
      <vt:lpstr>Oil in ancient times</vt:lpstr>
      <vt:lpstr>Pennsylvania Boom</vt:lpstr>
      <vt:lpstr>Pennsylvania Boom</vt:lpstr>
      <vt:lpstr>Titusville oil rush</vt:lpstr>
      <vt:lpstr>Pennsylvania Boom</vt:lpstr>
      <vt:lpstr>Standard oil</vt:lpstr>
      <vt:lpstr>Standard oil: Domestic Market</vt:lpstr>
      <vt:lpstr>Standard Oil: Corporate Wars</vt:lpstr>
      <vt:lpstr>Nobel oil production site in Baku</vt:lpstr>
      <vt:lpstr>Oil corporate wars</vt:lpstr>
      <vt:lpstr>Презентация PowerPoint</vt:lpstr>
      <vt:lpstr>Oil corporate wars</vt:lpstr>
      <vt:lpstr>Oil corporate wars (US market)</vt:lpstr>
      <vt:lpstr>Oil corporate wars (US market)</vt:lpstr>
      <vt:lpstr>US oil producing states</vt:lpstr>
      <vt:lpstr>Oil corporate wars (US market)</vt:lpstr>
      <vt:lpstr>OIL &amp; GEOPOLITICS </vt:lpstr>
      <vt:lpstr>Oil in geopolitics</vt:lpstr>
      <vt:lpstr>Oil in geopolitics: WWI</vt:lpstr>
      <vt:lpstr>Oil in geopolitics: WWI</vt:lpstr>
      <vt:lpstr>Oil in geopolitics: WWI</vt:lpstr>
      <vt:lpstr>Oil in geopolitics: WWI</vt:lpstr>
      <vt:lpstr>Oil and the aftermath of the WWI </vt:lpstr>
      <vt:lpstr>Oil and the aftermath of the WWI: Middle East</vt:lpstr>
      <vt:lpstr>Oil and the aftermath of the WWI: Middle East</vt:lpstr>
      <vt:lpstr>Презентация PowerPoint</vt:lpstr>
      <vt:lpstr>COMPANIES VS GOVERNMENTS </vt:lpstr>
      <vt:lpstr>Companies vs Governments: Mexico (rise of nationalism)</vt:lpstr>
      <vt:lpstr>Companies vs Governments: Russia</vt:lpstr>
      <vt:lpstr>Companies vs Governments: Arabian Concessions</vt:lpstr>
      <vt:lpstr>Companies vs Governments: Arabian Concessions</vt:lpstr>
      <vt:lpstr>Conclusion: Interwar Period </vt:lpstr>
      <vt:lpstr>WW2 </vt:lpstr>
      <vt:lpstr>WWII oil supplies of Allies</vt:lpstr>
      <vt:lpstr>Презентация PowerPoint</vt:lpstr>
      <vt:lpstr>Oil on the European Front</vt:lpstr>
      <vt:lpstr>Oil on the Pacific</vt:lpstr>
      <vt:lpstr>WWII oil supplies of Allies</vt:lpstr>
      <vt:lpstr>POST-WAR OIL ORDER</vt:lpstr>
      <vt:lpstr>Post-war oil order: Middle East</vt:lpstr>
      <vt:lpstr>FDR and Ibn Saud</vt:lpstr>
      <vt:lpstr>Post-war oil order: Middle East</vt:lpstr>
      <vt:lpstr>Post-war oil order: Europe</vt:lpstr>
      <vt:lpstr>Tapline</vt:lpstr>
      <vt:lpstr>Post-war oil order: Governments vs companies</vt:lpstr>
      <vt:lpstr>Post-war oil order: Governments vs companies</vt:lpstr>
      <vt:lpstr>Post-war oil order: Governments vs companies</vt:lpstr>
      <vt:lpstr>The Neutral Zone</vt:lpstr>
      <vt:lpstr>Governments vs companies: 50/50</vt:lpstr>
      <vt:lpstr>Oil ownership issue: Iranian oil</vt:lpstr>
      <vt:lpstr>Iranian oil</vt:lpstr>
      <vt:lpstr>Iranian oil</vt:lpstr>
      <vt:lpstr>Conclusion</vt:lpstr>
      <vt:lpstr>Презентация PowerPoint</vt:lpstr>
      <vt:lpstr>1950-60’s</vt:lpstr>
      <vt:lpstr>Oil production trend</vt:lpstr>
      <vt:lpstr>1950’s: Elephants</vt:lpstr>
      <vt:lpstr>Презентация PowerPoint</vt:lpstr>
      <vt:lpstr>End of 50/50</vt:lpstr>
      <vt:lpstr>End of 50/50</vt:lpstr>
      <vt:lpstr>Презентация PowerPoint</vt:lpstr>
      <vt:lpstr>Oil market prices</vt:lpstr>
      <vt:lpstr>OPEC ESTABLISHMENT</vt:lpstr>
      <vt:lpstr>Презентация PowerPoint</vt:lpstr>
      <vt:lpstr>OPEC</vt:lpstr>
      <vt:lpstr>OPEC</vt:lpstr>
      <vt:lpstr>OPEC Pricing</vt:lpstr>
      <vt:lpstr>Six-Day War: Oil Weapon</vt:lpstr>
      <vt:lpstr>Six-Day War 1967</vt:lpstr>
      <vt:lpstr>World economy</vt:lpstr>
      <vt:lpstr>American dream</vt:lpstr>
      <vt:lpstr>World economy</vt:lpstr>
      <vt:lpstr>German and Japanese economic miracles</vt:lpstr>
      <vt:lpstr>1972: End of S Glut</vt:lpstr>
      <vt:lpstr>Prudhoe Bay</vt:lpstr>
      <vt:lpstr>North Sea drilling</vt:lpstr>
      <vt:lpstr>Resource Nationalism</vt:lpstr>
      <vt:lpstr>Resource Nationalism</vt:lpstr>
      <vt:lpstr>Conclusions</vt:lpstr>
      <vt:lpstr>1973 Oil Crisis</vt:lpstr>
      <vt:lpstr>1973 aftermath </vt:lpstr>
      <vt:lpstr>Презентация PowerPoint</vt:lpstr>
      <vt:lpstr>US</vt:lpstr>
      <vt:lpstr>Презентация PowerPoint</vt:lpstr>
      <vt:lpstr>US growth and oil P</vt:lpstr>
      <vt:lpstr>US inflation and oil P</vt:lpstr>
      <vt:lpstr>US interest rate</vt:lpstr>
      <vt:lpstr>UK: inflation </vt:lpstr>
      <vt:lpstr>Japan</vt:lpstr>
      <vt:lpstr>Japanese inflation</vt:lpstr>
      <vt:lpstr>Презентация PowerPoint</vt:lpstr>
      <vt:lpstr>Japan’s debt</vt:lpstr>
      <vt:lpstr>Презентация PowerPoint</vt:lpstr>
      <vt:lpstr>1973 aftermath </vt:lpstr>
      <vt:lpstr>OPEC Golden Age</vt:lpstr>
      <vt:lpstr>Saudi Arabia </vt:lpstr>
      <vt:lpstr>Saudi Arabia: infrastructure</vt:lpstr>
      <vt:lpstr>Saudi Arabia infrastructure </vt:lpstr>
      <vt:lpstr>Companies vs Governments: Nationalization wave </vt:lpstr>
      <vt:lpstr>Companies vs Governments: Nationalization wave </vt:lpstr>
      <vt:lpstr>Global market</vt:lpstr>
      <vt:lpstr>Second Oil Crisis</vt:lpstr>
      <vt:lpstr>Second oil crisis 1979: Iranian Revolution</vt:lpstr>
      <vt:lpstr>Second oil crisis 1979: dual market</vt:lpstr>
      <vt:lpstr>Презентация PowerPoint</vt:lpstr>
      <vt:lpstr>Conclusion </vt:lpstr>
      <vt:lpstr>Oil Glut of 1980’s</vt:lpstr>
      <vt:lpstr>1980’s</vt:lpstr>
      <vt:lpstr>1980’s: structure of the oil market</vt:lpstr>
      <vt:lpstr>1980’s: structure of the oil market</vt:lpstr>
      <vt:lpstr>1980’s: OPEC </vt:lpstr>
      <vt:lpstr>1980’s: structure of the oil market</vt:lpstr>
      <vt:lpstr>Презентация PowerPoint</vt:lpstr>
      <vt:lpstr>Oil in 1990’s: Gulf War </vt:lpstr>
      <vt:lpstr>Gulf War </vt:lpstr>
      <vt:lpstr>Intentional oil spill to keep US naval ships away</vt:lpstr>
      <vt:lpstr>Iraqi troops set fire 700 oil wells in Kuwait (10 months – 6 mb/d lost)</vt:lpstr>
      <vt:lpstr>Oil Price (other OPEC compensated for lost oil)</vt:lpstr>
      <vt:lpstr>OIL IN 2000’s </vt:lpstr>
      <vt:lpstr>Презентация PowerPoint</vt:lpstr>
      <vt:lpstr>Oil market in 2000’s (tight S) </vt:lpstr>
      <vt:lpstr>Oil market in 2000’s (tight S) </vt:lpstr>
      <vt:lpstr>Oil market in 2000’s (tight S) </vt:lpstr>
      <vt:lpstr>Презентация PowerPoint</vt:lpstr>
      <vt:lpstr>Oil market in 2000’s (tight S) </vt:lpstr>
      <vt:lpstr>Iraq 2003</vt:lpstr>
      <vt:lpstr>Oil market in 2000’s (strong D) </vt:lpstr>
      <vt:lpstr>Oil consumption in China, 1980 - 2007</vt:lpstr>
      <vt:lpstr>Global Financial Crisis</vt:lpstr>
      <vt:lpstr>Презентация PowerPoint</vt:lpstr>
      <vt:lpstr>Financial Crisis 2008</vt:lpstr>
      <vt:lpstr>Financial Crisis 2008</vt:lpstr>
      <vt:lpstr>Презентация PowerPoint</vt:lpstr>
      <vt:lpstr>Arab Spring</vt:lpstr>
      <vt:lpstr>Презентация PowerPoint</vt:lpstr>
      <vt:lpstr>Презентация PowerPoint</vt:lpstr>
      <vt:lpstr>Current oil markets: 2015</vt:lpstr>
      <vt:lpstr>Current oil markets</vt:lpstr>
      <vt:lpstr>Discussion</vt:lpstr>
      <vt:lpstr>China</vt:lpstr>
      <vt:lpstr>Chinese industrial overcapacity</vt:lpstr>
      <vt:lpstr>Презентация PowerPoint</vt:lpstr>
      <vt:lpstr>Презентация PowerPoint</vt:lpstr>
      <vt:lpstr>Презентация PowerPoint</vt:lpstr>
      <vt:lpstr>Saudi Arabia</vt:lpstr>
      <vt:lpstr>Презентация PowerPoint</vt:lpstr>
      <vt:lpstr>Brazil </vt:lpstr>
      <vt:lpstr>Venezuela</vt:lpstr>
      <vt:lpstr>Russia</vt:lpstr>
      <vt:lpstr>Russia’s real wages fall 9%</vt:lpstr>
    </vt:vector>
  </TitlesOfParts>
  <Company>kekakaleka@mail.ru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resource management</dc:title>
  <dc:creator>Aikerim Motukeeva</dc:creator>
  <cp:lastModifiedBy>Aikerim Motukeeva</cp:lastModifiedBy>
  <cp:revision>69</cp:revision>
  <dcterms:created xsi:type="dcterms:W3CDTF">2017-01-10T15:02:25Z</dcterms:created>
  <dcterms:modified xsi:type="dcterms:W3CDTF">2017-09-25T10:17:41Z</dcterms:modified>
</cp:coreProperties>
</file>