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77" d="100"/>
          <a:sy n="77" d="100"/>
        </p:scale>
        <p:origin x="6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1464BA-CF9F-4C47-A386-0942FAE3B5E2}"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BC65C-EBC9-4A4E-B7DC-C05D0E21F4D9}" type="slidenum">
              <a:rPr lang="en-US" smtClean="0"/>
              <a:t>‹#›</a:t>
            </a:fld>
            <a:endParaRPr lang="en-US"/>
          </a:p>
        </p:txBody>
      </p:sp>
    </p:spTree>
    <p:extLst>
      <p:ext uri="{BB962C8B-B14F-4D97-AF65-F5344CB8AC3E}">
        <p14:creationId xmlns:p14="http://schemas.microsoft.com/office/powerpoint/2010/main" val="4259853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464BA-CF9F-4C47-A386-0942FAE3B5E2}"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BC65C-EBC9-4A4E-B7DC-C05D0E21F4D9}" type="slidenum">
              <a:rPr lang="en-US" smtClean="0"/>
              <a:t>‹#›</a:t>
            </a:fld>
            <a:endParaRPr lang="en-US"/>
          </a:p>
        </p:txBody>
      </p:sp>
    </p:spTree>
    <p:extLst>
      <p:ext uri="{BB962C8B-B14F-4D97-AF65-F5344CB8AC3E}">
        <p14:creationId xmlns:p14="http://schemas.microsoft.com/office/powerpoint/2010/main" val="199105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464BA-CF9F-4C47-A386-0942FAE3B5E2}"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BC65C-EBC9-4A4E-B7DC-C05D0E21F4D9}" type="slidenum">
              <a:rPr lang="en-US" smtClean="0"/>
              <a:t>‹#›</a:t>
            </a:fld>
            <a:endParaRPr lang="en-US"/>
          </a:p>
        </p:txBody>
      </p:sp>
    </p:spTree>
    <p:extLst>
      <p:ext uri="{BB962C8B-B14F-4D97-AF65-F5344CB8AC3E}">
        <p14:creationId xmlns:p14="http://schemas.microsoft.com/office/powerpoint/2010/main" val="237879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464BA-CF9F-4C47-A386-0942FAE3B5E2}"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BC65C-EBC9-4A4E-B7DC-C05D0E21F4D9}" type="slidenum">
              <a:rPr lang="en-US" smtClean="0"/>
              <a:t>‹#›</a:t>
            </a:fld>
            <a:endParaRPr lang="en-US"/>
          </a:p>
        </p:txBody>
      </p:sp>
    </p:spTree>
    <p:extLst>
      <p:ext uri="{BB962C8B-B14F-4D97-AF65-F5344CB8AC3E}">
        <p14:creationId xmlns:p14="http://schemas.microsoft.com/office/powerpoint/2010/main" val="175890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1464BA-CF9F-4C47-A386-0942FAE3B5E2}"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BC65C-EBC9-4A4E-B7DC-C05D0E21F4D9}" type="slidenum">
              <a:rPr lang="en-US" smtClean="0"/>
              <a:t>‹#›</a:t>
            </a:fld>
            <a:endParaRPr lang="en-US"/>
          </a:p>
        </p:txBody>
      </p:sp>
    </p:spTree>
    <p:extLst>
      <p:ext uri="{BB962C8B-B14F-4D97-AF65-F5344CB8AC3E}">
        <p14:creationId xmlns:p14="http://schemas.microsoft.com/office/powerpoint/2010/main" val="1605927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1464BA-CF9F-4C47-A386-0942FAE3B5E2}"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BC65C-EBC9-4A4E-B7DC-C05D0E21F4D9}" type="slidenum">
              <a:rPr lang="en-US" smtClean="0"/>
              <a:t>‹#›</a:t>
            </a:fld>
            <a:endParaRPr lang="en-US"/>
          </a:p>
        </p:txBody>
      </p:sp>
    </p:spTree>
    <p:extLst>
      <p:ext uri="{BB962C8B-B14F-4D97-AF65-F5344CB8AC3E}">
        <p14:creationId xmlns:p14="http://schemas.microsoft.com/office/powerpoint/2010/main" val="382346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1464BA-CF9F-4C47-A386-0942FAE3B5E2}"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2BC65C-EBC9-4A4E-B7DC-C05D0E21F4D9}" type="slidenum">
              <a:rPr lang="en-US" smtClean="0"/>
              <a:t>‹#›</a:t>
            </a:fld>
            <a:endParaRPr lang="en-US"/>
          </a:p>
        </p:txBody>
      </p:sp>
    </p:spTree>
    <p:extLst>
      <p:ext uri="{BB962C8B-B14F-4D97-AF65-F5344CB8AC3E}">
        <p14:creationId xmlns:p14="http://schemas.microsoft.com/office/powerpoint/2010/main" val="993756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1464BA-CF9F-4C47-A386-0942FAE3B5E2}"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2BC65C-EBC9-4A4E-B7DC-C05D0E21F4D9}" type="slidenum">
              <a:rPr lang="en-US" smtClean="0"/>
              <a:t>‹#›</a:t>
            </a:fld>
            <a:endParaRPr lang="en-US"/>
          </a:p>
        </p:txBody>
      </p:sp>
    </p:spTree>
    <p:extLst>
      <p:ext uri="{BB962C8B-B14F-4D97-AF65-F5344CB8AC3E}">
        <p14:creationId xmlns:p14="http://schemas.microsoft.com/office/powerpoint/2010/main" val="26004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464BA-CF9F-4C47-A386-0942FAE3B5E2}"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2BC65C-EBC9-4A4E-B7DC-C05D0E21F4D9}" type="slidenum">
              <a:rPr lang="en-US" smtClean="0"/>
              <a:t>‹#›</a:t>
            </a:fld>
            <a:endParaRPr lang="en-US"/>
          </a:p>
        </p:txBody>
      </p:sp>
    </p:spTree>
    <p:extLst>
      <p:ext uri="{BB962C8B-B14F-4D97-AF65-F5344CB8AC3E}">
        <p14:creationId xmlns:p14="http://schemas.microsoft.com/office/powerpoint/2010/main" val="128274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1464BA-CF9F-4C47-A386-0942FAE3B5E2}"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BC65C-EBC9-4A4E-B7DC-C05D0E21F4D9}" type="slidenum">
              <a:rPr lang="en-US" smtClean="0"/>
              <a:t>‹#›</a:t>
            </a:fld>
            <a:endParaRPr lang="en-US"/>
          </a:p>
        </p:txBody>
      </p:sp>
    </p:spTree>
    <p:extLst>
      <p:ext uri="{BB962C8B-B14F-4D97-AF65-F5344CB8AC3E}">
        <p14:creationId xmlns:p14="http://schemas.microsoft.com/office/powerpoint/2010/main" val="211880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1464BA-CF9F-4C47-A386-0942FAE3B5E2}"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BC65C-EBC9-4A4E-B7DC-C05D0E21F4D9}" type="slidenum">
              <a:rPr lang="en-US" smtClean="0"/>
              <a:t>‹#›</a:t>
            </a:fld>
            <a:endParaRPr lang="en-US"/>
          </a:p>
        </p:txBody>
      </p:sp>
    </p:spTree>
    <p:extLst>
      <p:ext uri="{BB962C8B-B14F-4D97-AF65-F5344CB8AC3E}">
        <p14:creationId xmlns:p14="http://schemas.microsoft.com/office/powerpoint/2010/main" val="131879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464BA-CF9F-4C47-A386-0942FAE3B5E2}" type="datetimeFigureOut">
              <a:rPr lang="en-US" smtClean="0"/>
              <a:t>4/19/2023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BC65C-EBC9-4A4E-B7DC-C05D0E21F4D9}" type="slidenum">
              <a:rPr lang="en-US" smtClean="0"/>
              <a:t>‹#›</a:t>
            </a:fld>
            <a:endParaRPr lang="en-US"/>
          </a:p>
        </p:txBody>
      </p:sp>
    </p:spTree>
    <p:extLst>
      <p:ext uri="{BB962C8B-B14F-4D97-AF65-F5344CB8AC3E}">
        <p14:creationId xmlns:p14="http://schemas.microsoft.com/office/powerpoint/2010/main" val="1696508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Ethics in Archaeology</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47831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Remains</a:t>
            </a:r>
            <a:endParaRPr lang="en-US" dirty="0"/>
          </a:p>
        </p:txBody>
      </p:sp>
      <p:sp>
        <p:nvSpPr>
          <p:cNvPr id="3" name="Content Placeholder 2"/>
          <p:cNvSpPr>
            <a:spLocks noGrp="1"/>
          </p:cNvSpPr>
          <p:nvPr>
            <p:ph idx="1"/>
          </p:nvPr>
        </p:nvSpPr>
        <p:spPr/>
        <p:txBody>
          <a:bodyPr/>
          <a:lstStyle/>
          <a:p>
            <a:r>
              <a:rPr lang="en-US" dirty="0"/>
              <a:t>A common ethical issue in modern archaeology has been the treatment of human remains found during excavations, especially those that represent the ancestors of aboriginal groups in the New World or the remains of other minority races elsewhere</a:t>
            </a:r>
            <a:endParaRPr lang="en-US" dirty="0"/>
          </a:p>
        </p:txBody>
      </p:sp>
    </p:spTree>
    <p:extLst>
      <p:ext uri="{BB962C8B-B14F-4D97-AF65-F5344CB8AC3E}">
        <p14:creationId xmlns:p14="http://schemas.microsoft.com/office/powerpoint/2010/main" val="3384207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a:defRPr/>
            </a:pPr>
            <a:r>
              <a:rPr lang="en-US" dirty="0"/>
              <a:t>Archaeological sites as cultural objects</a:t>
            </a:r>
            <a:endParaRPr lang="ky-KG" dirty="0"/>
          </a:p>
        </p:txBody>
      </p:sp>
      <p:sp>
        <p:nvSpPr>
          <p:cNvPr id="3075" name="Содержимое 2"/>
          <p:cNvSpPr>
            <a:spLocks noGrp="1"/>
          </p:cNvSpPr>
          <p:nvPr>
            <p:ph idx="1"/>
          </p:nvPr>
        </p:nvSpPr>
        <p:spPr/>
        <p:txBody>
          <a:bodyPr/>
          <a:lstStyle/>
          <a:p>
            <a:r>
              <a:rPr lang="en-US" altLang="en-US"/>
              <a:t>Ownership (collectors, museums, finders, archaeologists, culture, nation, humanity)</a:t>
            </a:r>
          </a:p>
          <a:p>
            <a:r>
              <a:rPr lang="en-US" altLang="en-US"/>
              <a:t>1972 - Common Heritage </a:t>
            </a:r>
          </a:p>
          <a:p>
            <a:r>
              <a:rPr lang="en-US" altLang="en-US"/>
              <a:t>Not fit to Western principles of ownership</a:t>
            </a:r>
          </a:p>
          <a:p>
            <a:r>
              <a:rPr lang="en-US" altLang="en-US"/>
              <a:t>Eco-turism (as commodity)</a:t>
            </a:r>
          </a:p>
          <a:p>
            <a:endParaRPr lang="ky-KG" altLang="en-US"/>
          </a:p>
        </p:txBody>
      </p:sp>
    </p:spTree>
    <p:extLst>
      <p:ext uri="{BB962C8B-B14F-4D97-AF65-F5344CB8AC3E}">
        <p14:creationId xmlns:p14="http://schemas.microsoft.com/office/powerpoint/2010/main" val="3460542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r>
              <a:rPr lang="en-US" altLang="en-US"/>
              <a:t>Ownership</a:t>
            </a:r>
            <a:endParaRPr lang="ky-KG" altLang="en-US"/>
          </a:p>
        </p:txBody>
      </p:sp>
      <p:sp>
        <p:nvSpPr>
          <p:cNvPr id="4099" name="Содержимое 2"/>
          <p:cNvSpPr>
            <a:spLocks noGrp="1"/>
          </p:cNvSpPr>
          <p:nvPr>
            <p:ph idx="1"/>
          </p:nvPr>
        </p:nvSpPr>
        <p:spPr/>
        <p:txBody>
          <a:bodyPr/>
          <a:lstStyle/>
          <a:p>
            <a:r>
              <a:rPr lang="en-US" altLang="en-US"/>
              <a:t>Inheritance approach</a:t>
            </a:r>
          </a:p>
          <a:p>
            <a:r>
              <a:rPr lang="en-US" altLang="en-US"/>
              <a:t>Culture value approach</a:t>
            </a:r>
            <a:endParaRPr lang="ky-KG" altLang="en-US"/>
          </a:p>
        </p:txBody>
      </p:sp>
    </p:spTree>
    <p:extLst>
      <p:ext uri="{BB962C8B-B14F-4D97-AF65-F5344CB8AC3E}">
        <p14:creationId xmlns:p14="http://schemas.microsoft.com/office/powerpoint/2010/main" val="3756131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r>
              <a:rPr lang="en-US" altLang="en-US"/>
              <a:t>Common Heritage</a:t>
            </a:r>
            <a:endParaRPr lang="ky-KG" altLang="en-US"/>
          </a:p>
        </p:txBody>
      </p:sp>
      <p:sp>
        <p:nvSpPr>
          <p:cNvPr id="5123" name="Содержимое 2"/>
          <p:cNvSpPr>
            <a:spLocks noGrp="1"/>
          </p:cNvSpPr>
          <p:nvPr>
            <p:ph idx="1"/>
          </p:nvPr>
        </p:nvSpPr>
        <p:spPr/>
        <p:txBody>
          <a:bodyPr/>
          <a:lstStyle/>
          <a:p>
            <a:r>
              <a:rPr lang="en-US" altLang="en-US"/>
              <a:t>Past must be managed for the benefit of all humankind</a:t>
            </a:r>
          </a:p>
          <a:p>
            <a:r>
              <a:rPr lang="en-US" altLang="en-US"/>
              <a:t>Past must be conserved for future generations</a:t>
            </a:r>
          </a:p>
          <a:p>
            <a:r>
              <a:rPr lang="en-US" altLang="en-US"/>
              <a:t>Past should be used for exclusively peaceful purposes </a:t>
            </a:r>
            <a:endParaRPr lang="ky-KG" altLang="en-US"/>
          </a:p>
        </p:txBody>
      </p:sp>
    </p:spTree>
    <p:extLst>
      <p:ext uri="{BB962C8B-B14F-4D97-AF65-F5344CB8AC3E}">
        <p14:creationId xmlns:p14="http://schemas.microsoft.com/office/powerpoint/2010/main" val="157348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r>
              <a:rPr lang="en-US" altLang="en-US"/>
              <a:t>Chronic problems</a:t>
            </a:r>
            <a:endParaRPr lang="ky-KG" altLang="en-US"/>
          </a:p>
        </p:txBody>
      </p:sp>
      <p:sp>
        <p:nvSpPr>
          <p:cNvPr id="6147" name="Содержимое 2"/>
          <p:cNvSpPr>
            <a:spLocks noGrp="1"/>
          </p:cNvSpPr>
          <p:nvPr>
            <p:ph idx="1"/>
          </p:nvPr>
        </p:nvSpPr>
        <p:spPr/>
        <p:txBody>
          <a:bodyPr/>
          <a:lstStyle/>
          <a:p>
            <a:r>
              <a:rPr lang="en-US" altLang="en-US" dirty="0"/>
              <a:t>Damage and Destruction (influence of nature and human)</a:t>
            </a:r>
          </a:p>
          <a:p>
            <a:r>
              <a:rPr lang="en-US" altLang="en-US" dirty="0"/>
              <a:t>Looting archaeological sites (</a:t>
            </a:r>
            <a:r>
              <a:rPr lang="en-US" altLang="en-US" dirty="0" err="1"/>
              <a:t>pothunting</a:t>
            </a:r>
            <a:r>
              <a:rPr lang="en-US" altLang="en-US" dirty="0"/>
              <a:t>, metal detecting, any other context destruction)</a:t>
            </a:r>
          </a:p>
          <a:p>
            <a:endParaRPr lang="ky-KG" altLang="en-US" dirty="0"/>
          </a:p>
        </p:txBody>
      </p:sp>
    </p:spTree>
    <p:extLst>
      <p:ext uri="{BB962C8B-B14F-4D97-AF65-F5344CB8AC3E}">
        <p14:creationId xmlns:p14="http://schemas.microsoft.com/office/powerpoint/2010/main" val="227173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Maya Genocide</a:t>
            </a:r>
          </a:p>
        </p:txBody>
      </p:sp>
      <p:sp>
        <p:nvSpPr>
          <p:cNvPr id="3" name="Content Placeholder 2"/>
          <p:cNvSpPr>
            <a:spLocks noGrp="1"/>
          </p:cNvSpPr>
          <p:nvPr>
            <p:ph idx="1"/>
          </p:nvPr>
        </p:nvSpPr>
        <p:spPr/>
        <p:txBody>
          <a:bodyPr/>
          <a:lstStyle/>
          <a:p>
            <a:r>
              <a:rPr lang="en-US" dirty="0"/>
              <a:t>1978-1986 Operation Sophia</a:t>
            </a:r>
          </a:p>
          <a:p>
            <a:r>
              <a:rPr lang="en-US" dirty="0"/>
              <a:t>200 000 people disappeared</a:t>
            </a:r>
          </a:p>
          <a:p>
            <a:r>
              <a:rPr lang="en-US" dirty="0"/>
              <a:t>1,5 millions displaced</a:t>
            </a:r>
          </a:p>
          <a:p>
            <a:r>
              <a:rPr lang="en-US" dirty="0"/>
              <a:t>Ended in 1996 by signing peace accords between government  with the insurgent group, the Guatemalan National Revolutionary Unity (URNG)</a:t>
            </a:r>
          </a:p>
        </p:txBody>
      </p:sp>
      <p:pic>
        <p:nvPicPr>
          <p:cNvPr id="1026" name="Picture 2" descr="Unearthing the truth about genocide in Guatemala | University of Winnipeg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716" y="503382"/>
            <a:ext cx="3974839" cy="26444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A60C3D0-9199-7EA8-18D1-531346A69A49}"/>
              </a:ext>
            </a:extLst>
          </p:cNvPr>
          <p:cNvPicPr>
            <a:picLocks noChangeAspect="1"/>
          </p:cNvPicPr>
          <p:nvPr/>
        </p:nvPicPr>
        <p:blipFill>
          <a:blip r:embed="rId3"/>
          <a:stretch>
            <a:fillRect/>
          </a:stretch>
        </p:blipFill>
        <p:spPr>
          <a:xfrm>
            <a:off x="4619810" y="4125719"/>
            <a:ext cx="6733990" cy="2542710"/>
          </a:xfrm>
          <a:prstGeom prst="rect">
            <a:avLst/>
          </a:prstGeom>
        </p:spPr>
      </p:pic>
    </p:spTree>
    <p:extLst>
      <p:ext uri="{BB962C8B-B14F-4D97-AF65-F5344CB8AC3E}">
        <p14:creationId xmlns:p14="http://schemas.microsoft.com/office/powerpoint/2010/main" val="3282828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Altaic Princess</a:t>
            </a:r>
          </a:p>
        </p:txBody>
      </p:sp>
      <p:sp>
        <p:nvSpPr>
          <p:cNvPr id="3" name="Content Placeholder 2"/>
          <p:cNvSpPr>
            <a:spLocks noGrp="1"/>
          </p:cNvSpPr>
          <p:nvPr>
            <p:ph idx="1"/>
          </p:nvPr>
        </p:nvSpPr>
        <p:spPr/>
        <p:txBody>
          <a:bodyPr/>
          <a:lstStyle/>
          <a:p>
            <a:r>
              <a:rPr lang="en-US" dirty="0"/>
              <a:t>In 1993</a:t>
            </a:r>
          </a:p>
          <a:p>
            <a:r>
              <a:rPr lang="en-US" dirty="0"/>
              <a:t>On </a:t>
            </a:r>
            <a:r>
              <a:rPr lang="en-US" dirty="0" err="1"/>
              <a:t>Ukok</a:t>
            </a:r>
            <a:r>
              <a:rPr lang="en-US" dirty="0"/>
              <a:t> plateau</a:t>
            </a:r>
          </a:p>
          <a:p>
            <a:r>
              <a:rPr lang="en-US" dirty="0"/>
              <a:t>Kurgan of </a:t>
            </a:r>
            <a:r>
              <a:rPr lang="en-US" dirty="0" err="1"/>
              <a:t>Pazyryk</a:t>
            </a:r>
            <a:r>
              <a:rPr lang="en-US" dirty="0"/>
              <a:t> culture</a:t>
            </a:r>
          </a:p>
          <a:p>
            <a:r>
              <a:rPr lang="en-US" dirty="0"/>
              <a:t>5 BC</a:t>
            </a:r>
          </a:p>
          <a:p>
            <a:r>
              <a:rPr lang="en-US" dirty="0"/>
              <a:t>Controversy between locals and archaeologists</a:t>
            </a:r>
          </a:p>
          <a:p>
            <a:endParaRPr lang="en-US" dirty="0"/>
          </a:p>
          <a:p>
            <a:endParaRPr lang="en-US" dirty="0"/>
          </a:p>
        </p:txBody>
      </p:sp>
      <p:pic>
        <p:nvPicPr>
          <p:cNvPr id="4" name="Picture 3"/>
          <p:cNvPicPr>
            <a:picLocks noChangeAspect="1"/>
          </p:cNvPicPr>
          <p:nvPr/>
        </p:nvPicPr>
        <p:blipFill>
          <a:blip r:embed="rId2"/>
          <a:stretch>
            <a:fillRect/>
          </a:stretch>
        </p:blipFill>
        <p:spPr>
          <a:xfrm>
            <a:off x="8656865" y="0"/>
            <a:ext cx="3535135" cy="3779875"/>
          </a:xfrm>
          <a:prstGeom prst="rect">
            <a:avLst/>
          </a:prstGeom>
        </p:spPr>
      </p:pic>
    </p:spTree>
    <p:extLst>
      <p:ext uri="{BB962C8B-B14F-4D97-AF65-F5344CB8AC3E}">
        <p14:creationId xmlns:p14="http://schemas.microsoft.com/office/powerpoint/2010/main" val="1640324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A489E-72E1-7331-006E-3C01FD43547A}"/>
              </a:ext>
            </a:extLst>
          </p:cNvPr>
          <p:cNvSpPr>
            <a:spLocks noGrp="1"/>
          </p:cNvSpPr>
          <p:nvPr>
            <p:ph type="title"/>
          </p:nvPr>
        </p:nvSpPr>
        <p:spPr/>
        <p:txBody>
          <a:bodyPr/>
          <a:lstStyle/>
          <a:p>
            <a:r>
              <a:rPr lang="en-KG" dirty="0"/>
              <a:t>Case Study: Ayodhya</a:t>
            </a:r>
          </a:p>
        </p:txBody>
      </p:sp>
      <p:sp>
        <p:nvSpPr>
          <p:cNvPr id="3" name="Content Placeholder 2">
            <a:extLst>
              <a:ext uri="{FF2B5EF4-FFF2-40B4-BE49-F238E27FC236}">
                <a16:creationId xmlns:a16="http://schemas.microsoft.com/office/drawing/2014/main" id="{E9AF1D1A-0743-D641-BBDB-53191FC51912}"/>
              </a:ext>
            </a:extLst>
          </p:cNvPr>
          <p:cNvSpPr>
            <a:spLocks noGrp="1"/>
          </p:cNvSpPr>
          <p:nvPr>
            <p:ph idx="1"/>
          </p:nvPr>
        </p:nvSpPr>
        <p:spPr/>
        <p:txBody>
          <a:bodyPr/>
          <a:lstStyle/>
          <a:p>
            <a:r>
              <a:rPr lang="en-US" b="0" i="0" u="none" strike="noStrike" dirty="0">
                <a:solidFill>
                  <a:srgbClr val="333333"/>
                </a:solidFill>
                <a:effectLst/>
                <a:latin typeface="Rubik"/>
              </a:rPr>
              <a:t>the Babri Masjid built by Babur between </a:t>
            </a:r>
          </a:p>
          <a:p>
            <a:pPr marL="0" indent="0">
              <a:buNone/>
            </a:pPr>
            <a:r>
              <a:rPr lang="en-US" b="0" i="0" u="none" strike="noStrike" dirty="0">
                <a:solidFill>
                  <a:srgbClr val="333333"/>
                </a:solidFill>
                <a:effectLst/>
                <a:latin typeface="Rubik"/>
              </a:rPr>
              <a:t>1528 and 1529</a:t>
            </a:r>
          </a:p>
          <a:p>
            <a:r>
              <a:rPr lang="en-US" dirty="0">
                <a:solidFill>
                  <a:srgbClr val="333333"/>
                </a:solidFill>
                <a:latin typeface="Rubik"/>
              </a:rPr>
              <a:t>Demolished in 1992 by Hindu nationalists </a:t>
            </a:r>
            <a:r>
              <a:rPr lang="en-US" b="0" i="0" u="none" strike="noStrike" dirty="0">
                <a:solidFill>
                  <a:srgbClr val="202122"/>
                </a:solidFill>
                <a:effectLst/>
                <a:latin typeface="Arial" panose="020B0604020202020204" pitchFamily="34" charset="0"/>
              </a:rPr>
              <a:t>triggering riots all over the Indian subcontinent, resulting in the death of around 2,000 people</a:t>
            </a:r>
            <a:endParaRPr lang="en-US" b="0" i="0" u="none" strike="noStrike" dirty="0">
              <a:solidFill>
                <a:srgbClr val="333333"/>
              </a:solidFill>
              <a:effectLst/>
              <a:latin typeface="Rubik"/>
            </a:endParaRPr>
          </a:p>
          <a:p>
            <a:r>
              <a:rPr lang="en-KG" dirty="0"/>
              <a:t>Ayodhya Ram Mandir </a:t>
            </a:r>
          </a:p>
          <a:p>
            <a:r>
              <a:rPr lang="en-US" dirty="0"/>
              <a:t>on November 9, 2019, the Supreme Court accepted the 2.77 acres of disputed location as the birthplace of Lord Ram, paving the way for the construction of the Ram Mandir</a:t>
            </a:r>
            <a:endParaRPr lang="en-KG" dirty="0"/>
          </a:p>
        </p:txBody>
      </p:sp>
      <p:pic>
        <p:nvPicPr>
          <p:cNvPr id="1026" name="Picture 2" descr="Babri Mosque's demolition remembered as 'Black Day' for Indian democracy">
            <a:extLst>
              <a:ext uri="{FF2B5EF4-FFF2-40B4-BE49-F238E27FC236}">
                <a16:creationId xmlns:a16="http://schemas.microsoft.com/office/drawing/2014/main" id="{9A8A10BE-F72E-B061-6B2C-FEE612057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680" y="109519"/>
            <a:ext cx="4718320" cy="264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057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in archaeology</a:t>
            </a:r>
            <a:endParaRPr lang="en-US" dirty="0"/>
          </a:p>
        </p:txBody>
      </p:sp>
      <p:sp>
        <p:nvSpPr>
          <p:cNvPr id="3" name="Content Placeholder 2"/>
          <p:cNvSpPr>
            <a:spLocks noGrp="1"/>
          </p:cNvSpPr>
          <p:nvPr>
            <p:ph idx="1"/>
          </p:nvPr>
        </p:nvSpPr>
        <p:spPr/>
        <p:txBody>
          <a:bodyPr>
            <a:normAutofit lnSpcReduction="10000"/>
          </a:bodyPr>
          <a:lstStyle/>
          <a:p>
            <a:r>
              <a:rPr lang="en-US" dirty="0" smtClean="0"/>
              <a:t>It help </a:t>
            </a:r>
            <a:r>
              <a:rPr lang="en-US" dirty="0"/>
              <a:t>guide the principles of study and research on material culture, </a:t>
            </a:r>
            <a:endParaRPr lang="en-US" dirty="0" smtClean="0"/>
          </a:p>
          <a:p>
            <a:r>
              <a:rPr lang="en-US" dirty="0"/>
              <a:t>L</a:t>
            </a:r>
            <a:r>
              <a:rPr lang="en-US" dirty="0" smtClean="0"/>
              <a:t>ay </a:t>
            </a:r>
            <a:r>
              <a:rPr lang="en-US" dirty="0"/>
              <a:t>the foundation for guidelines on how to interact with those whose lives and ancestors are the focus of study with respect, honesty, and </a:t>
            </a:r>
            <a:r>
              <a:rPr lang="en-US" dirty="0" smtClean="0"/>
              <a:t>professionalism</a:t>
            </a:r>
          </a:p>
          <a:p>
            <a:r>
              <a:rPr lang="en-US" dirty="0" smtClean="0"/>
              <a:t>Discussions </a:t>
            </a:r>
            <a:r>
              <a:rPr lang="en-US" dirty="0"/>
              <a:t>around ethical practices are often based on the process of recognizing histories of inequality that stem from colonialism and </a:t>
            </a:r>
            <a:r>
              <a:rPr lang="en-US" dirty="0" smtClean="0"/>
              <a:t>imperialism</a:t>
            </a:r>
          </a:p>
          <a:p>
            <a:r>
              <a:rPr lang="en-US" dirty="0"/>
              <a:t>E</a:t>
            </a:r>
            <a:r>
              <a:rPr lang="en-US" dirty="0" smtClean="0"/>
              <a:t>thics </a:t>
            </a:r>
            <a:r>
              <a:rPr lang="en-US" dirty="0"/>
              <a:t>help reshape the field to correct past wrongs, where possible, and develop practices that allow for work in partnership with communities that is mutually beneficial and that does not cause harm.</a:t>
            </a:r>
          </a:p>
          <a:p>
            <a:endParaRPr lang="en-US" dirty="0"/>
          </a:p>
        </p:txBody>
      </p:sp>
    </p:spTree>
    <p:extLst>
      <p:ext uri="{BB962C8B-B14F-4D97-AF65-F5344CB8AC3E}">
        <p14:creationId xmlns:p14="http://schemas.microsoft.com/office/powerpoint/2010/main" val="2289502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261</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Rubik</vt:lpstr>
      <vt:lpstr>Office Theme</vt:lpstr>
      <vt:lpstr>Ethics in Archaeology</vt:lpstr>
      <vt:lpstr>Archaeological sites as cultural objects</vt:lpstr>
      <vt:lpstr>Ownership</vt:lpstr>
      <vt:lpstr>Common Heritage</vt:lpstr>
      <vt:lpstr>Chronic problems</vt:lpstr>
      <vt:lpstr>Case Study: Maya Genocide</vt:lpstr>
      <vt:lpstr>Case Study: Altaic Princess</vt:lpstr>
      <vt:lpstr>Case Study: Ayodhya</vt:lpstr>
      <vt:lpstr>Ethics in archaeology</vt:lpstr>
      <vt:lpstr>Human Remains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Archaeology</dc:title>
  <dc:creator>Aida Abdykanova</dc:creator>
  <cp:lastModifiedBy>Aida Abdykanova</cp:lastModifiedBy>
  <cp:revision>5</cp:revision>
  <dcterms:created xsi:type="dcterms:W3CDTF">2023-04-17T10:57:40Z</dcterms:created>
  <dcterms:modified xsi:type="dcterms:W3CDTF">2023-04-19T11:00:02Z</dcterms:modified>
</cp:coreProperties>
</file>