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4"/>
  </p:notesMasterIdLst>
  <p:sldIdLst>
    <p:sldId id="256" r:id="rId2"/>
    <p:sldId id="704" r:id="rId3"/>
    <p:sldId id="707" r:id="rId4"/>
    <p:sldId id="708" r:id="rId5"/>
    <p:sldId id="753" r:id="rId6"/>
    <p:sldId id="754" r:id="rId7"/>
    <p:sldId id="709" r:id="rId8"/>
    <p:sldId id="752" r:id="rId9"/>
    <p:sldId id="711" r:id="rId10"/>
    <p:sldId id="712" r:id="rId11"/>
    <p:sldId id="713" r:id="rId12"/>
    <p:sldId id="714" r:id="rId13"/>
    <p:sldId id="715" r:id="rId14"/>
    <p:sldId id="716" r:id="rId15"/>
    <p:sldId id="718" r:id="rId16"/>
    <p:sldId id="719" r:id="rId17"/>
    <p:sldId id="720" r:id="rId18"/>
    <p:sldId id="721" r:id="rId19"/>
    <p:sldId id="722" r:id="rId20"/>
    <p:sldId id="723" r:id="rId21"/>
    <p:sldId id="835" r:id="rId22"/>
    <p:sldId id="724" r:id="rId23"/>
    <p:sldId id="725" r:id="rId24"/>
    <p:sldId id="834" r:id="rId25"/>
    <p:sldId id="727" r:id="rId26"/>
    <p:sldId id="728" r:id="rId27"/>
    <p:sldId id="842" r:id="rId28"/>
    <p:sldId id="729" r:id="rId29"/>
    <p:sldId id="731" r:id="rId30"/>
    <p:sldId id="732" r:id="rId31"/>
    <p:sldId id="733" r:id="rId32"/>
    <p:sldId id="734" r:id="rId33"/>
    <p:sldId id="836" r:id="rId34"/>
    <p:sldId id="735" r:id="rId35"/>
    <p:sldId id="736" r:id="rId36"/>
    <p:sldId id="737" r:id="rId37"/>
    <p:sldId id="738" r:id="rId38"/>
    <p:sldId id="739" r:id="rId39"/>
    <p:sldId id="740" r:id="rId40"/>
    <p:sldId id="741" r:id="rId41"/>
    <p:sldId id="742" r:id="rId42"/>
    <p:sldId id="743" r:id="rId43"/>
    <p:sldId id="744" r:id="rId44"/>
    <p:sldId id="745" r:id="rId45"/>
    <p:sldId id="838" r:id="rId46"/>
    <p:sldId id="839" r:id="rId47"/>
    <p:sldId id="837" r:id="rId48"/>
    <p:sldId id="841" r:id="rId49"/>
    <p:sldId id="840" r:id="rId50"/>
    <p:sldId id="748" r:id="rId51"/>
    <p:sldId id="749" r:id="rId52"/>
    <p:sldId id="75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5" autoAdjust="0"/>
  </p:normalViewPr>
  <p:slideViewPr>
    <p:cSldViewPr snapToGrid="0" snapToObjects="1">
      <p:cViewPr>
        <p:scale>
          <a:sx n="90" d="100"/>
          <a:sy n="90" d="100"/>
        </p:scale>
        <p:origin x="-1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7B20-2F55-6F4F-90D9-C070F72CD468}" type="datetimeFigureOut">
              <a:rPr lang="ru-RU" smtClean="0"/>
              <a:t>28.10.17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A279F-B492-3441-8B3E-54F9FC401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2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Суббота, 28 Октябрь 17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Суббота, 28 Октябрь 17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TTJeTaYDyc" TargetMode="External"/><Relationship Id="rId3" Type="http://schemas.openxmlformats.org/officeDocument/2006/relationships/hyperlink" Target="https://www.youtube.com/watch?v=rjlRTFyenn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m1crnEt45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37076" y="1410406"/>
            <a:ext cx="5006924" cy="1927225"/>
          </a:xfrm>
        </p:spPr>
        <p:txBody>
          <a:bodyPr/>
          <a:lstStyle/>
          <a:p>
            <a:r>
              <a:rPr lang="en-US" dirty="0" smtClean="0"/>
              <a:t>Energy resource management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5101" y="3495549"/>
            <a:ext cx="6363982" cy="14182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 13-14: Gas Market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Instructor: Aikerim Motukeeva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15961" r="-15961"/>
          <a:stretch>
            <a:fillRect/>
          </a:stretch>
        </p:blipFill>
        <p:spPr>
          <a:xfrm>
            <a:off x="-1428693" y="181438"/>
            <a:ext cx="12020522" cy="7033712"/>
          </a:xfrm>
        </p:spPr>
      </p:pic>
    </p:spTree>
    <p:extLst>
      <p:ext uri="{BB962C8B-B14F-4D97-AF65-F5344CB8AC3E}">
        <p14:creationId xmlns:p14="http://schemas.microsoft.com/office/powerpoint/2010/main" val="362515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26921" b="-26921"/>
          <a:stretch>
            <a:fillRect/>
          </a:stretch>
        </p:blipFill>
        <p:spPr>
          <a:xfrm>
            <a:off x="0" y="-158733"/>
            <a:ext cx="9144000" cy="8297422"/>
          </a:xfrm>
        </p:spPr>
      </p:pic>
    </p:spTree>
    <p:extLst>
      <p:ext uri="{BB962C8B-B14F-4D97-AF65-F5344CB8AC3E}">
        <p14:creationId xmlns:p14="http://schemas.microsoft.com/office/powerpoint/2010/main" val="63243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10446" r="-10446"/>
          <a:stretch>
            <a:fillRect/>
          </a:stretch>
        </p:blipFill>
        <p:spPr>
          <a:xfrm>
            <a:off x="-948939" y="139568"/>
            <a:ext cx="10829063" cy="6718432"/>
          </a:xfrm>
        </p:spPr>
      </p:pic>
    </p:spTree>
    <p:extLst>
      <p:ext uri="{BB962C8B-B14F-4D97-AF65-F5344CB8AC3E}">
        <p14:creationId xmlns:p14="http://schemas.microsoft.com/office/powerpoint/2010/main" val="381948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54402" r="-54402"/>
          <a:stretch>
            <a:fillRect/>
          </a:stretch>
        </p:blipFill>
        <p:spPr>
          <a:xfrm>
            <a:off x="-2337861" y="115442"/>
            <a:ext cx="14070466" cy="6637938"/>
          </a:xfrm>
        </p:spPr>
      </p:pic>
    </p:spTree>
    <p:extLst>
      <p:ext uri="{BB962C8B-B14F-4D97-AF65-F5344CB8AC3E}">
        <p14:creationId xmlns:p14="http://schemas.microsoft.com/office/powerpoint/2010/main" val="161827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1128" b="-1128"/>
          <a:stretch>
            <a:fillRect/>
          </a:stretch>
        </p:blipFill>
        <p:spPr>
          <a:xfrm>
            <a:off x="0" y="-1"/>
            <a:ext cx="9144000" cy="7171859"/>
          </a:xfrm>
        </p:spPr>
      </p:pic>
    </p:spTree>
    <p:extLst>
      <p:ext uri="{BB962C8B-B14F-4D97-AF65-F5344CB8AC3E}">
        <p14:creationId xmlns:p14="http://schemas.microsoft.com/office/powerpoint/2010/main" val="245173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111145" r="-111145"/>
          <a:stretch>
            <a:fillRect/>
          </a:stretch>
        </p:blipFill>
        <p:spPr>
          <a:xfrm>
            <a:off x="-3440449" y="404048"/>
            <a:ext cx="10207893" cy="6243476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533400"/>
            <a:ext cx="2794331" cy="611412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37" y="533400"/>
            <a:ext cx="2604407" cy="61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1547" r="1547"/>
          <a:stretch>
            <a:fillRect/>
          </a:stretch>
        </p:blipFill>
        <p:spPr>
          <a:xfrm>
            <a:off x="1" y="362876"/>
            <a:ext cx="9000960" cy="6294496"/>
          </a:xfrm>
        </p:spPr>
      </p:pic>
    </p:spTree>
    <p:extLst>
      <p:ext uri="{BB962C8B-B14F-4D97-AF65-F5344CB8AC3E}">
        <p14:creationId xmlns:p14="http://schemas.microsoft.com/office/powerpoint/2010/main" val="75315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077" r="-10077" b="14132"/>
          <a:stretch/>
        </p:blipFill>
        <p:spPr>
          <a:xfrm>
            <a:off x="-655883" y="195396"/>
            <a:ext cx="10563918" cy="6327100"/>
          </a:xfrm>
        </p:spPr>
      </p:pic>
    </p:spTree>
    <p:extLst>
      <p:ext uri="{BB962C8B-B14F-4D97-AF65-F5344CB8AC3E}">
        <p14:creationId xmlns:p14="http://schemas.microsoft.com/office/powerpoint/2010/main" val="160297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24" b="-24"/>
          <a:stretch>
            <a:fillRect/>
          </a:stretch>
        </p:blipFill>
        <p:spPr>
          <a:xfrm>
            <a:off x="0" y="187594"/>
            <a:ext cx="9144000" cy="6670406"/>
          </a:xfrm>
        </p:spPr>
      </p:pic>
    </p:spTree>
    <p:extLst>
      <p:ext uri="{BB962C8B-B14F-4D97-AF65-F5344CB8AC3E}">
        <p14:creationId xmlns:p14="http://schemas.microsoft.com/office/powerpoint/2010/main" val="173992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7375" r="-7375"/>
          <a:stretch>
            <a:fillRect/>
          </a:stretch>
        </p:blipFill>
        <p:spPr>
          <a:xfrm>
            <a:off x="-655883" y="195395"/>
            <a:ext cx="10424368" cy="6662605"/>
          </a:xfrm>
        </p:spPr>
      </p:pic>
    </p:spTree>
    <p:extLst>
      <p:ext uri="{BB962C8B-B14F-4D97-AF65-F5344CB8AC3E}">
        <p14:creationId xmlns:p14="http://schemas.microsoft.com/office/powerpoint/2010/main" val="22071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6821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GAS MARKETS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1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Prices </a:t>
            </a:r>
            <a:endParaRPr lang="ru-RU" dirty="0"/>
          </a:p>
        </p:txBody>
      </p:sp>
      <p:pic>
        <p:nvPicPr>
          <p:cNvPr id="5" name="Содержимое 4" descr="Screen Shot 2017-10-27 at 23.21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30466" r="13134" b="14665"/>
          <a:stretch/>
        </p:blipFill>
        <p:spPr>
          <a:xfrm>
            <a:off x="268111" y="1862668"/>
            <a:ext cx="8579555" cy="4840110"/>
          </a:xfrm>
        </p:spPr>
      </p:pic>
    </p:spTree>
    <p:extLst>
      <p:ext uri="{BB962C8B-B14F-4D97-AF65-F5344CB8AC3E}">
        <p14:creationId xmlns:p14="http://schemas.microsoft.com/office/powerpoint/2010/main" val="310525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Shale gas revolution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=lB3FOJjpy7s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43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15414" r="-15414"/>
          <a:stretch>
            <a:fillRect/>
          </a:stretch>
        </p:blipFill>
        <p:spPr>
          <a:xfrm>
            <a:off x="-1284381" y="115442"/>
            <a:ext cx="11516135" cy="6742558"/>
          </a:xfrm>
        </p:spPr>
      </p:pic>
    </p:spTree>
    <p:extLst>
      <p:ext uri="{BB962C8B-B14F-4D97-AF65-F5344CB8AC3E}">
        <p14:creationId xmlns:p14="http://schemas.microsoft.com/office/powerpoint/2010/main" val="355759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1308" b="-1308"/>
          <a:stretch>
            <a:fillRect/>
          </a:stretch>
        </p:blipFill>
        <p:spPr>
          <a:xfrm>
            <a:off x="187606" y="0"/>
            <a:ext cx="8956394" cy="6858000"/>
          </a:xfrm>
        </p:spPr>
      </p:pic>
    </p:spTree>
    <p:extLst>
      <p:ext uri="{BB962C8B-B14F-4D97-AF65-F5344CB8AC3E}">
        <p14:creationId xmlns:p14="http://schemas.microsoft.com/office/powerpoint/2010/main" val="146555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Hub </a:t>
            </a:r>
          </a:p>
          <a:p>
            <a:r>
              <a:rPr lang="en-US" dirty="0"/>
              <a:t>https://</a:t>
            </a:r>
            <a:r>
              <a:rPr lang="en-US" dirty="0" err="1"/>
              <a:t>institute.cmegroup.com</a:t>
            </a:r>
            <a:r>
              <a:rPr lang="en-US" dirty="0"/>
              <a:t>/courses/introduction-to-natural-gas/modules/understanding-henry-hub</a:t>
            </a:r>
            <a:endParaRPr lang="ru-RU" dirty="0"/>
          </a:p>
        </p:txBody>
      </p:sp>
      <p:pic>
        <p:nvPicPr>
          <p:cNvPr id="4" name="Изображение 3" descr="usa-henry-hub-price-up-sabine-pass-exports-car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3333"/>
            <a:ext cx="8170333" cy="38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51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4623" r="-4623"/>
          <a:stretch>
            <a:fillRect/>
          </a:stretch>
        </p:blipFill>
        <p:spPr>
          <a:xfrm>
            <a:off x="-274194" y="0"/>
            <a:ext cx="9885406" cy="6858000"/>
          </a:xfrm>
        </p:spPr>
      </p:pic>
    </p:spTree>
    <p:extLst>
      <p:ext uri="{BB962C8B-B14F-4D97-AF65-F5344CB8AC3E}">
        <p14:creationId xmlns:p14="http://schemas.microsoft.com/office/powerpoint/2010/main" val="383296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jor_russian_gas_pipelines_to_europ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15" r="-38315"/>
          <a:stretch>
            <a:fillRect/>
          </a:stretch>
        </p:blipFill>
        <p:spPr>
          <a:xfrm>
            <a:off x="-3016131" y="187594"/>
            <a:ext cx="14402385" cy="6670406"/>
          </a:xfrm>
        </p:spPr>
      </p:pic>
    </p:spTree>
    <p:extLst>
      <p:ext uri="{BB962C8B-B14F-4D97-AF65-F5344CB8AC3E}">
        <p14:creationId xmlns:p14="http://schemas.microsoft.com/office/powerpoint/2010/main" val="278659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rcRect t="3721" b="372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1554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50717" b="-50717"/>
          <a:stretch>
            <a:fillRect/>
          </a:stretch>
        </p:blipFill>
        <p:spPr>
          <a:xfrm>
            <a:off x="173175" y="-663795"/>
            <a:ext cx="8970825" cy="9062229"/>
          </a:xfrm>
        </p:spPr>
      </p:pic>
    </p:spTree>
    <p:extLst>
      <p:ext uri="{BB962C8B-B14F-4D97-AF65-F5344CB8AC3E}">
        <p14:creationId xmlns:p14="http://schemas.microsoft.com/office/powerpoint/2010/main" val="428323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 PRICING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90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194246" cy="4876800"/>
          </a:xfrm>
        </p:spPr>
        <p:txBody>
          <a:bodyPr/>
          <a:lstStyle/>
          <a:p>
            <a:r>
              <a:rPr lang="en-US" dirty="0" smtClean="0"/>
              <a:t>Fossil fuel, non-renewable</a:t>
            </a:r>
          </a:p>
          <a:p>
            <a:r>
              <a:rPr lang="en-US" dirty="0" smtClean="0"/>
              <a:t>Associated gas (150 </a:t>
            </a:r>
            <a:r>
              <a:rPr lang="en-US" dirty="0" err="1" smtClean="0"/>
              <a:t>bcm</a:t>
            </a:r>
            <a:r>
              <a:rPr lang="en-US" dirty="0" smtClean="0"/>
              <a:t> flared/year) </a:t>
            </a:r>
            <a:r>
              <a:rPr lang="en-US" dirty="0" err="1" smtClean="0"/>
              <a:t>vs</a:t>
            </a:r>
            <a:r>
              <a:rPr lang="en-US" dirty="0" smtClean="0"/>
              <a:t> non-associated </a:t>
            </a:r>
          </a:p>
          <a:p>
            <a:endParaRPr lang="ru-RU" dirty="0"/>
          </a:p>
        </p:txBody>
      </p:sp>
      <p:pic>
        <p:nvPicPr>
          <p:cNvPr id="4" name="Изображение 3" descr="dt.common.streams.StreamServer.c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90" y="0"/>
            <a:ext cx="5948310" cy="70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market </a:t>
            </a:r>
            <a:r>
              <a:rPr lang="en-US" dirty="0" err="1" smtClean="0"/>
              <a:t>vs</a:t>
            </a:r>
            <a:r>
              <a:rPr lang="en-US" dirty="0" smtClean="0"/>
              <a:t> Oil market (pricing based on transportability/storage)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Still not a global commodity (regional markets: North America (gas-on-gas competition); Europe (LTC + competition); Asia (LTC)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5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-political-map-2000p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95" r="-12395"/>
          <a:stretch>
            <a:fillRect/>
          </a:stretch>
        </p:blipFill>
        <p:spPr>
          <a:xfrm>
            <a:off x="-894737" y="0"/>
            <a:ext cx="10924455" cy="7229580"/>
          </a:xfrm>
        </p:spPr>
      </p:pic>
    </p:spTree>
    <p:extLst>
      <p:ext uri="{BB962C8B-B14F-4D97-AF65-F5344CB8AC3E}">
        <p14:creationId xmlns:p14="http://schemas.microsoft.com/office/powerpoint/2010/main" val="68547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market liquidity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Churn (ratio between traded and delivered volumes):</a:t>
            </a:r>
          </a:p>
          <a:p>
            <a:pPr>
              <a:buFontTx/>
              <a:buChar char="-"/>
            </a:pPr>
            <a:r>
              <a:rPr lang="en-US" dirty="0" smtClean="0"/>
              <a:t>Henry Hub churn (US) = 100 (WTI = 500) </a:t>
            </a:r>
          </a:p>
          <a:p>
            <a:pPr>
              <a:buFontTx/>
              <a:buChar char="-"/>
            </a:pPr>
            <a:r>
              <a:rPr lang="en-US" dirty="0" err="1" smtClean="0"/>
              <a:t>Zeebrugge</a:t>
            </a:r>
            <a:r>
              <a:rPr lang="en-US" dirty="0" smtClean="0"/>
              <a:t>, </a:t>
            </a:r>
            <a:r>
              <a:rPr lang="en-US" dirty="0" err="1" smtClean="0"/>
              <a:t>Bunde</a:t>
            </a:r>
            <a:r>
              <a:rPr lang="en-US" dirty="0" smtClean="0"/>
              <a:t>, TTF (Netherlands) churn &lt; 10</a:t>
            </a:r>
          </a:p>
          <a:p>
            <a:pPr>
              <a:buFontTx/>
              <a:buChar char="-"/>
            </a:pPr>
            <a:r>
              <a:rPr lang="en-US" dirty="0" smtClean="0"/>
              <a:t>Japan/Korea have no hubs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1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8000"/>
                </a:solidFill>
              </a:rPr>
              <a:t>Why prices are different in 3 regional markets?</a:t>
            </a:r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prices are different in different regions? 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North America (US, Canada)</a:t>
            </a:r>
            <a:r>
              <a:rPr lang="en-US" dirty="0" smtClean="0"/>
              <a:t>: 1. S side (self-sufficient supplies; small/medium gas fields; deregulated 2. D side (gas used in power generation – high elasticity) 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Europe</a:t>
            </a:r>
            <a:r>
              <a:rPr lang="en-US" dirty="0" smtClean="0"/>
              <a:t>: dependent on imports (50% from Algeria, Norway, Russia) from giant gas fields supplied by state-owned companies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large contracts (volumes/duration&gt;20 years); 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Asia </a:t>
            </a:r>
            <a:r>
              <a:rPr lang="en-US" dirty="0" smtClean="0"/>
              <a:t>(Korea/Japan – large contracts under LTC from Indonesia, Malaysia, Brunei)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065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Gas Market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Interconnected transmission system </a:t>
            </a:r>
          </a:p>
          <a:p>
            <a:r>
              <a:rPr lang="en-US" dirty="0" smtClean="0"/>
              <a:t>1954 – 1978 – Price controls (supply shortage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P soared, D depressed)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r>
              <a:rPr lang="en-US" dirty="0" smtClean="0"/>
              <a:t>1980 – 1995 – Gas Bubble period (supply surplus)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Production concentrated in the US Gulf Coast (53% of US production) and Alberta, British Colombia (Canada)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2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281" y="245575"/>
            <a:ext cx="8229600" cy="49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Demand in the US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5168" r="-5168"/>
          <a:stretch>
            <a:fillRect/>
          </a:stretch>
        </p:blipFill>
        <p:spPr>
          <a:xfrm>
            <a:off x="-530289" y="923539"/>
            <a:ext cx="10284819" cy="5934461"/>
          </a:xfrm>
        </p:spPr>
      </p:pic>
    </p:spTree>
    <p:extLst>
      <p:ext uri="{BB962C8B-B14F-4D97-AF65-F5344CB8AC3E}">
        <p14:creationId xmlns:p14="http://schemas.microsoft.com/office/powerpoint/2010/main" val="3116039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21642" r="-21642"/>
          <a:stretch>
            <a:fillRect/>
          </a:stretch>
        </p:blipFill>
        <p:spPr>
          <a:xfrm>
            <a:off x="-1053481" y="115442"/>
            <a:ext cx="11415118" cy="6361558"/>
          </a:xfrm>
        </p:spPr>
      </p:pic>
    </p:spTree>
    <p:extLst>
      <p:ext uri="{BB962C8B-B14F-4D97-AF65-F5344CB8AC3E}">
        <p14:creationId xmlns:p14="http://schemas.microsoft.com/office/powerpoint/2010/main" val="1238743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5586" b="-5586"/>
          <a:stretch>
            <a:fillRect/>
          </a:stretch>
        </p:blipFill>
        <p:spPr>
          <a:xfrm>
            <a:off x="0" y="153523"/>
            <a:ext cx="9144000" cy="6866724"/>
          </a:xfrm>
        </p:spPr>
      </p:pic>
    </p:spTree>
    <p:extLst>
      <p:ext uri="{BB962C8B-B14F-4D97-AF65-F5344CB8AC3E}">
        <p14:creationId xmlns:p14="http://schemas.microsoft.com/office/powerpoint/2010/main" val="1849149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American Gas Market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Henry Hub </a:t>
            </a:r>
            <a:r>
              <a:rPr lang="en-US" dirty="0" smtClean="0"/>
              <a:t>– centerpiece of gas pricing (physical redistribution of gas + basis for futures market traded at NYMEX)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Pricing</a:t>
            </a:r>
            <a:r>
              <a:rPr lang="en-US" dirty="0" smtClean="0"/>
              <a:t> – based on competition but still indexed to oil when shortages/shocks occur (2000/2001)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61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Use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280" y="1600200"/>
            <a:ext cx="8463520" cy="4876800"/>
          </a:xfrm>
        </p:spPr>
        <p:txBody>
          <a:bodyPr/>
          <a:lstStyle/>
          <a:p>
            <a:r>
              <a:rPr lang="en-US" dirty="0" smtClean="0"/>
              <a:t>Power generation (cheap peak load capacity) </a:t>
            </a:r>
          </a:p>
          <a:p>
            <a:r>
              <a:rPr lang="en-US" dirty="0" smtClean="0"/>
              <a:t>Residential/commercial use (space/water heating, cooking)</a:t>
            </a:r>
          </a:p>
          <a:p>
            <a:r>
              <a:rPr lang="en-US" dirty="0" smtClean="0"/>
              <a:t>Industrial use (heat/power generation + plastics/chemicals)</a:t>
            </a:r>
          </a:p>
          <a:p>
            <a:r>
              <a:rPr lang="en-US" dirty="0" smtClean="0"/>
              <a:t>Transportation fuel (compressed natural gas burnt in internal combustion engine – clean but low energy density)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=V8EHHW-3N5Y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5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907" r="-90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8645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4005" r="-4005"/>
          <a:stretch>
            <a:fillRect/>
          </a:stretch>
        </p:blipFill>
        <p:spPr>
          <a:xfrm>
            <a:off x="-446559" y="0"/>
            <a:ext cx="10019675" cy="6858000"/>
          </a:xfrm>
        </p:spPr>
      </p:pic>
    </p:spTree>
    <p:extLst>
      <p:ext uri="{BB962C8B-B14F-4D97-AF65-F5344CB8AC3E}">
        <p14:creationId xmlns:p14="http://schemas.microsoft.com/office/powerpoint/2010/main" val="1215105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in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5" b="-9675"/>
          <a:stretch>
            <a:fillRect/>
          </a:stretch>
        </p:blipFill>
        <p:spPr>
          <a:xfrm>
            <a:off x="0" y="0"/>
            <a:ext cx="9144000" cy="7173772"/>
          </a:xfrm>
        </p:spPr>
      </p:pic>
    </p:spTree>
    <p:extLst>
      <p:ext uri="{BB962C8B-B14F-4D97-AF65-F5344CB8AC3E}">
        <p14:creationId xmlns:p14="http://schemas.microsoft.com/office/powerpoint/2010/main" val="3530869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market in Europe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1959 Groningen field (Netherlands) – low cost. BUT Dutch government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LTC:</a:t>
            </a:r>
          </a:p>
          <a:p>
            <a:r>
              <a:rPr lang="en-US" dirty="0" smtClean="0"/>
              <a:t>Replacement value pricing, i.e. linked to alternative fuels (instead of cost plus) </a:t>
            </a:r>
          </a:p>
          <a:p>
            <a:r>
              <a:rPr lang="en-US" dirty="0" smtClean="0"/>
              <a:t>Take-or-pay clause (security of D and S) </a:t>
            </a:r>
          </a:p>
          <a:p>
            <a:r>
              <a:rPr lang="en-US" dirty="0" smtClean="0"/>
              <a:t>Destination clause</a:t>
            </a:r>
          </a:p>
          <a:p>
            <a:r>
              <a:rPr lang="en-US" dirty="0" smtClean="0"/>
              <a:t>Price review clause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Basis of all LTCs in Europe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12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market in Europe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Netherlands in gas trade in Europe:</a:t>
            </a:r>
          </a:p>
          <a:p>
            <a:r>
              <a:rPr lang="en-US" dirty="0" smtClean="0"/>
              <a:t>1970: Netherlands = 92% of trade in Europe</a:t>
            </a:r>
          </a:p>
          <a:p>
            <a:r>
              <a:rPr lang="en-US" dirty="0" smtClean="0"/>
              <a:t>1975 = 76% (USSR)</a:t>
            </a:r>
          </a:p>
          <a:p>
            <a:r>
              <a:rPr lang="en-US" dirty="0" smtClean="0"/>
              <a:t>1995 = 10% (Russia, Norway, Algeria)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Price formula </a:t>
            </a:r>
            <a:r>
              <a:rPr lang="en-US" dirty="0" smtClean="0"/>
              <a:t>(based on replacement value):</a:t>
            </a:r>
          </a:p>
          <a:p>
            <a:pPr marL="0" indent="0">
              <a:buNone/>
            </a:pPr>
            <a:r>
              <a:rPr lang="en-US" dirty="0" smtClean="0"/>
              <a:t>Norway, Netherlands, Russia: priced pegged to gas oil (52-55%), heavy fuel oil (35-39%), rest (coal, crude oil, inflation, fixed).</a:t>
            </a:r>
          </a:p>
          <a:p>
            <a:pPr marL="0" indent="0">
              <a:buNone/>
            </a:pPr>
            <a:r>
              <a:rPr lang="en-US" dirty="0" smtClean="0"/>
              <a:t>Algeria: price indexed to crude oil (70%), heavy fuel oil (6%), gas oil (19%)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734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Gas Market: Gas Supplies</a:t>
            </a:r>
            <a:endParaRPr lang="ru-RU" dirty="0"/>
          </a:p>
        </p:txBody>
      </p:sp>
      <p:pic>
        <p:nvPicPr>
          <p:cNvPr id="4" name="Рисунок 8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5" t="12261" r="-6215"/>
          <a:stretch/>
        </p:blipFill>
        <p:spPr bwMode="auto">
          <a:xfrm>
            <a:off x="-405349" y="1600200"/>
            <a:ext cx="9714867" cy="539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36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gas sources</a:t>
            </a:r>
            <a:endParaRPr lang="ru-RU" dirty="0"/>
          </a:p>
        </p:txBody>
      </p:sp>
      <p:pic>
        <p:nvPicPr>
          <p:cNvPr id="4" name="Содержимое 3" descr="Europe-Proposed-Natural-Gas-Pipelines-Map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9" r="-12719"/>
          <a:stretch>
            <a:fillRect/>
          </a:stretch>
        </p:blipFill>
        <p:spPr>
          <a:xfrm>
            <a:off x="-664265" y="1600200"/>
            <a:ext cx="8229600" cy="4876800"/>
          </a:xfrm>
        </p:spPr>
      </p:pic>
      <p:sp>
        <p:nvSpPr>
          <p:cNvPr id="6" name="Прямоугольник 5"/>
          <p:cNvSpPr/>
          <p:nvPr/>
        </p:nvSpPr>
        <p:spPr>
          <a:xfrm>
            <a:off x="7119451" y="1618094"/>
            <a:ext cx="2023367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Russia - </a:t>
            </a:r>
            <a:r>
              <a:rPr lang="en-US" dirty="0" err="1" smtClean="0"/>
              <a:t>Yamburg</a:t>
            </a:r>
            <a:r>
              <a:rPr lang="en-US" dirty="0"/>
              <a:t>, </a:t>
            </a:r>
            <a:r>
              <a:rPr lang="en-US" dirty="0" err="1" smtClean="0"/>
              <a:t>Urengoy</a:t>
            </a:r>
            <a:r>
              <a:rPr lang="en-US" dirty="0" smtClean="0"/>
              <a:t>, </a:t>
            </a:r>
            <a:r>
              <a:rPr lang="en-US" dirty="0" err="1"/>
              <a:t>Medvezhye</a:t>
            </a:r>
            <a:r>
              <a:rPr lang="en-US" dirty="0" smtClean="0"/>
              <a:t>, </a:t>
            </a:r>
            <a:r>
              <a:rPr lang="en-US" dirty="0" err="1" smtClean="0"/>
              <a:t>Zapolyarnoye</a:t>
            </a:r>
            <a:r>
              <a:rPr lang="en-US" dirty="0" smtClean="0"/>
              <a:t> (Gazprom);</a:t>
            </a:r>
          </a:p>
          <a:p>
            <a:endParaRPr lang="en-US" dirty="0"/>
          </a:p>
          <a:p>
            <a:r>
              <a:rPr lang="en-US" dirty="0" smtClean="0"/>
              <a:t>Groningen </a:t>
            </a:r>
            <a:r>
              <a:rPr lang="en-US" dirty="0"/>
              <a:t>in the</a:t>
            </a:r>
            <a:endParaRPr lang="ru-RU" dirty="0"/>
          </a:p>
          <a:p>
            <a:r>
              <a:rPr lang="en-US" dirty="0" smtClean="0"/>
              <a:t>Netherlands (</a:t>
            </a:r>
            <a:r>
              <a:rPr lang="en-US" dirty="0" err="1" smtClean="0"/>
              <a:t>Gasunie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Hassi</a:t>
            </a:r>
            <a:r>
              <a:rPr lang="en-US" dirty="0" smtClean="0"/>
              <a:t> </a:t>
            </a:r>
            <a:r>
              <a:rPr lang="en-US" dirty="0" err="1"/>
              <a:t>R’Mel</a:t>
            </a:r>
            <a:r>
              <a:rPr lang="en-US" dirty="0"/>
              <a:t> in </a:t>
            </a:r>
            <a:r>
              <a:rPr lang="en-US" dirty="0" smtClean="0"/>
              <a:t>Algeria (</a:t>
            </a:r>
            <a:r>
              <a:rPr lang="en-US" dirty="0" err="1" smtClean="0"/>
              <a:t>Sonatrach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Troll </a:t>
            </a:r>
            <a:r>
              <a:rPr lang="en-US" dirty="0"/>
              <a:t>in Norway</a:t>
            </a:r>
            <a:r>
              <a:rPr lang="ru-RU" dirty="0"/>
              <a:t> </a:t>
            </a:r>
            <a:r>
              <a:rPr lang="en-US" dirty="0" smtClean="0"/>
              <a:t>(Statoil)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4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LNG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9271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Prices </a:t>
            </a:r>
            <a:endParaRPr lang="ru-RU" dirty="0"/>
          </a:p>
        </p:txBody>
      </p:sp>
      <p:pic>
        <p:nvPicPr>
          <p:cNvPr id="5" name="Содержимое 4" descr="Screen Shot 2017-10-27 at 23.21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30466" r="13134" b="14665"/>
          <a:stretch/>
        </p:blipFill>
        <p:spPr>
          <a:xfrm>
            <a:off x="268111" y="1862668"/>
            <a:ext cx="8579555" cy="4840110"/>
          </a:xfrm>
        </p:spPr>
      </p:pic>
    </p:spTree>
    <p:extLst>
      <p:ext uri="{BB962C8B-B14F-4D97-AF65-F5344CB8AC3E}">
        <p14:creationId xmlns:p14="http://schemas.microsoft.com/office/powerpoint/2010/main" val="91619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5948" y="209161"/>
            <a:ext cx="8229600" cy="990600"/>
          </a:xfrm>
        </p:spPr>
        <p:txBody>
          <a:bodyPr/>
          <a:lstStyle/>
          <a:p>
            <a:r>
              <a:rPr lang="en-US" dirty="0" smtClean="0"/>
              <a:t>Asian gas market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920" y="1600200"/>
            <a:ext cx="3893547" cy="4876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LNG markets</a:t>
            </a:r>
            <a:r>
              <a:rPr lang="en-US" dirty="0" smtClean="0"/>
              <a:t>: </a:t>
            </a:r>
            <a:r>
              <a:rPr lang="en-US" dirty="0"/>
              <a:t>Northeast Asia, </a:t>
            </a:r>
            <a:r>
              <a:rPr lang="en-US" dirty="0" smtClean="0"/>
              <a:t>Continental Europe</a:t>
            </a:r>
            <a:r>
              <a:rPr lang="en-US" dirty="0"/>
              <a:t>, North America, the UK, China and </a:t>
            </a:r>
            <a:r>
              <a:rPr lang="en-US" dirty="0" smtClean="0"/>
              <a:t>India.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UK, North America – short-term contracts and spot trade</a:t>
            </a:r>
          </a:p>
          <a:p>
            <a:pPr marL="0" indent="0">
              <a:buNone/>
            </a:pPr>
            <a:r>
              <a:rPr lang="en-US" dirty="0" smtClean="0"/>
              <a:t>Asia – LTC (pegged to crude oil) </a:t>
            </a:r>
            <a:endParaRPr lang="ru-RU" dirty="0"/>
          </a:p>
        </p:txBody>
      </p:sp>
      <p:pic>
        <p:nvPicPr>
          <p:cNvPr id="4" name="Изображение 3" descr="20150228_WBC2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48" y="999738"/>
            <a:ext cx="4793252" cy="58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3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13482" b="-13482"/>
          <a:stretch>
            <a:fillRect/>
          </a:stretch>
        </p:blipFill>
        <p:spPr>
          <a:xfrm>
            <a:off x="0" y="-144303"/>
            <a:ext cx="9144000" cy="7777932"/>
          </a:xfrm>
        </p:spPr>
      </p:pic>
    </p:spTree>
    <p:extLst>
      <p:ext uri="{BB962C8B-B14F-4D97-AF65-F5344CB8AC3E}">
        <p14:creationId xmlns:p14="http://schemas.microsoft.com/office/powerpoint/2010/main" val="43599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i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3" b="-9883"/>
          <a:stretch>
            <a:fillRect/>
          </a:stretch>
        </p:blipFill>
        <p:spPr>
          <a:xfrm>
            <a:off x="225779" y="790222"/>
            <a:ext cx="8819444" cy="5700889"/>
          </a:xfrm>
        </p:spPr>
      </p:pic>
    </p:spTree>
    <p:extLst>
      <p:ext uri="{BB962C8B-B14F-4D97-AF65-F5344CB8AC3E}">
        <p14:creationId xmlns:p14="http://schemas.microsoft.com/office/powerpoint/2010/main" val="1067143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pricing in regional markets: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North America </a:t>
            </a:r>
            <a:r>
              <a:rPr lang="en-US" dirty="0" smtClean="0"/>
              <a:t>(liberalization since 1986; medium fields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flexible gas market; </a:t>
            </a:r>
            <a:r>
              <a:rPr lang="en-US" dirty="0" err="1" smtClean="0"/>
              <a:t>financialization</a:t>
            </a:r>
            <a:r>
              <a:rPr lang="en-US" dirty="0" smtClean="0"/>
              <a:t>;)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Europe</a:t>
            </a:r>
            <a:r>
              <a:rPr lang="en-US" dirty="0" smtClean="0"/>
              <a:t> (imports; giant fields; LTC based on replacement value)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Asia</a:t>
            </a:r>
            <a:r>
              <a:rPr lang="en-US" dirty="0" smtClean="0"/>
              <a:t> (LNG based on LTCs)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94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-350" b="-350"/>
          <a:stretch>
            <a:fillRect/>
          </a:stretch>
        </p:blipFill>
        <p:spPr>
          <a:xfrm>
            <a:off x="129881" y="101012"/>
            <a:ext cx="9014119" cy="6756988"/>
          </a:xfrm>
        </p:spPr>
      </p:pic>
    </p:spTree>
    <p:extLst>
      <p:ext uri="{BB962C8B-B14F-4D97-AF65-F5344CB8AC3E}">
        <p14:creationId xmlns:p14="http://schemas.microsoft.com/office/powerpoint/2010/main" val="394268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Pipelines: </a:t>
            </a: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aTTJeTaYDyc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LNG </a:t>
            </a:r>
            <a:r>
              <a:rPr lang="en-US" dirty="0"/>
              <a:t>Supply chain: </a:t>
            </a: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rjlRTFyennU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97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29065" r="-29065"/>
          <a:stretch>
            <a:fillRect/>
          </a:stretch>
        </p:blipFill>
        <p:spPr>
          <a:xfrm>
            <a:off x="-2150256" y="14111"/>
            <a:ext cx="12811860" cy="6652368"/>
          </a:xfrm>
        </p:spPr>
      </p:pic>
    </p:spTree>
    <p:extLst>
      <p:ext uri="{BB962C8B-B14F-4D97-AF65-F5344CB8AC3E}">
        <p14:creationId xmlns:p14="http://schemas.microsoft.com/office/powerpoint/2010/main" val="395700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in electricity generation: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Em1crnEt45Q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33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941" r="-941"/>
          <a:stretch>
            <a:fillRect/>
          </a:stretch>
        </p:blipFill>
        <p:spPr>
          <a:xfrm>
            <a:off x="-111639" y="321005"/>
            <a:ext cx="9587070" cy="6365347"/>
          </a:xfrm>
        </p:spPr>
      </p:pic>
    </p:spTree>
    <p:extLst>
      <p:ext uri="{BB962C8B-B14F-4D97-AF65-F5344CB8AC3E}">
        <p14:creationId xmlns:p14="http://schemas.microsoft.com/office/powerpoint/2010/main" val="25873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Ясность.thmx</Template>
  <TotalTime>2882</TotalTime>
  <Words>805</Words>
  <Application>Microsoft Macintosh PowerPoint</Application>
  <PresentationFormat>Экран (4:3)</PresentationFormat>
  <Paragraphs>95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Ясность</vt:lpstr>
      <vt:lpstr>Energy resource management</vt:lpstr>
      <vt:lpstr>Презентация PowerPoint</vt:lpstr>
      <vt:lpstr>Natural Gas</vt:lpstr>
      <vt:lpstr>Natural Gas Use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Natural Gas Prices </vt:lpstr>
      <vt:lpstr>Shale gas revolution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GAS PRICING</vt:lpstr>
      <vt:lpstr>Презентация PowerPoint</vt:lpstr>
      <vt:lpstr>Презентация PowerPoint</vt:lpstr>
      <vt:lpstr>Gas market liquidity</vt:lpstr>
      <vt:lpstr>Презентация PowerPoint</vt:lpstr>
      <vt:lpstr>Презентация PowerPoint</vt:lpstr>
      <vt:lpstr>North American Gas Market</vt:lpstr>
      <vt:lpstr>Gas Demand in the US</vt:lpstr>
      <vt:lpstr>Презентация PowerPoint</vt:lpstr>
      <vt:lpstr>Презентация PowerPoint</vt:lpstr>
      <vt:lpstr>North American Gas Market</vt:lpstr>
      <vt:lpstr>Презентация PowerPoint</vt:lpstr>
      <vt:lpstr>Презентация PowerPoint</vt:lpstr>
      <vt:lpstr>Презентация PowerPoint</vt:lpstr>
      <vt:lpstr>Gas market in Europe</vt:lpstr>
      <vt:lpstr>Gas market in Europe</vt:lpstr>
      <vt:lpstr>European Gas Market: Gas Supplies</vt:lpstr>
      <vt:lpstr>EU gas sources</vt:lpstr>
      <vt:lpstr>Презентация PowerPoint</vt:lpstr>
      <vt:lpstr>Natural Gas Prices </vt:lpstr>
      <vt:lpstr>Asian gas market</vt:lpstr>
      <vt:lpstr>Презентация PowerPoint</vt:lpstr>
      <vt:lpstr>Conclusions</vt:lpstr>
      <vt:lpstr>Презентация PowerPoint</vt:lpstr>
    </vt:vector>
  </TitlesOfParts>
  <Company>kekakaleka@mail.ru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resource management</dc:title>
  <dc:creator>Aikerim Motukeeva</dc:creator>
  <cp:lastModifiedBy>Aikerim Motukeeva</cp:lastModifiedBy>
  <cp:revision>269</cp:revision>
  <dcterms:created xsi:type="dcterms:W3CDTF">2017-01-10T15:02:25Z</dcterms:created>
  <dcterms:modified xsi:type="dcterms:W3CDTF">2017-10-28T06:21:35Z</dcterms:modified>
</cp:coreProperties>
</file>