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g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g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hanging rituals in Iron Ag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Changing rituals in Iron 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Deer Stones"/>
          <p:cNvSpPr txBox="1"/>
          <p:nvPr>
            <p:ph type="title"/>
          </p:nvPr>
        </p:nvSpPr>
        <p:spPr>
          <a:xfrm>
            <a:off x="1689099" y="355600"/>
            <a:ext cx="9968751" cy="2286000"/>
          </a:xfrm>
          <a:prstGeom prst="rect">
            <a:avLst/>
          </a:prstGeom>
        </p:spPr>
        <p:txBody>
          <a:bodyPr/>
          <a:lstStyle/>
          <a:p>
            <a:pPr/>
            <a:r>
              <a:t>Deer Stones</a:t>
            </a:r>
          </a:p>
        </p:txBody>
      </p:sp>
      <p:sp>
        <p:nvSpPr>
          <p:cNvPr id="1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89868" y="882828"/>
            <a:ext cx="6815786" cy="11950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5032" y="3225800"/>
            <a:ext cx="7620001" cy="914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705" y="5296696"/>
            <a:ext cx="7658101" cy="7429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11815" y="587402"/>
            <a:ext cx="12819056" cy="12931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0071" y="126333"/>
            <a:ext cx="9456389" cy="13463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0628" y="1274421"/>
            <a:ext cx="11870940" cy="11490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06961" y="2281196"/>
            <a:ext cx="13310176" cy="94770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5265" y="895164"/>
            <a:ext cx="13848972" cy="11468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24080" y="84927"/>
            <a:ext cx="11538965" cy="10055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onclusive remark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Conclusive remarks</a:t>
            </a:r>
          </a:p>
        </p:txBody>
      </p:sp>
      <p:sp>
        <p:nvSpPr>
          <p:cNvPr id="180" name="Economic and social changes causes change in mortuary practic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Economic and social changes causes change in mortuary practices</a:t>
            </a:r>
          </a:p>
          <a:p>
            <a:pPr/>
            <a:r>
              <a:t>Elite differentiation here and after</a:t>
            </a:r>
          </a:p>
          <a:p>
            <a:pPr/>
            <a:r>
              <a:t>Horse as sacrifice and conductor</a:t>
            </a:r>
          </a:p>
          <a:p>
            <a:pPr/>
            <a:r>
              <a:t>Сommemoration as practical communication </a:t>
            </a:r>
          </a:p>
          <a:p>
            <a:pPr/>
            <a:r>
              <a:t>Mythological and genealogical perception of the past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Early Iron 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Early Iron Age</a:t>
            </a:r>
          </a:p>
        </p:txBody>
      </p:sp>
      <p:sp>
        <p:nvSpPr>
          <p:cNvPr id="122" name="Still grave pits, however almost all of them with burial mounds (kurgans!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Still grave pits, however almost all of them with burial mounds (kurgans!)</a:t>
            </a:r>
          </a:p>
          <a:p>
            <a:pPr/>
            <a:r>
              <a:t>Variety of on ground structures</a:t>
            </a:r>
          </a:p>
          <a:p>
            <a:pPr/>
            <a:r>
              <a:t>Richness of grave goods (especially in elite burials)</a:t>
            </a:r>
          </a:p>
          <a:p>
            <a:pPr/>
            <a:r>
              <a:t>Variety of body position and orientation , but mostly in sleeping position</a:t>
            </a:r>
          </a:p>
          <a:p>
            <a:pPr/>
            <a:r>
              <a:t>Horse burials</a:t>
            </a:r>
          </a:p>
          <a:p>
            <a:pPr/>
            <a:r>
              <a:t>Materiality of commemorative practices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Meaning of the horse"/>
          <p:cNvSpPr txBox="1"/>
          <p:nvPr>
            <p:ph type="title"/>
          </p:nvPr>
        </p:nvSpPr>
        <p:spPr>
          <a:xfrm>
            <a:off x="1689100" y="355600"/>
            <a:ext cx="9342033" cy="2286000"/>
          </a:xfrm>
          <a:prstGeom prst="rect">
            <a:avLst/>
          </a:prstGeom>
        </p:spPr>
        <p:txBody>
          <a:bodyPr/>
          <a:lstStyle>
            <a:lvl1pPr defTabSz="544830">
              <a:defRPr sz="7392"/>
            </a:lvl1pPr>
          </a:lstStyle>
          <a:p>
            <a:pPr/>
            <a:r>
              <a:t>Meaning of the horse</a:t>
            </a:r>
          </a:p>
        </p:txBody>
      </p:sp>
      <p:sp>
        <p:nvSpPr>
          <p:cNvPr id="125" name="Sintashta, country of town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Sintashta, country of towns</a:t>
            </a:r>
          </a:p>
          <a:p>
            <a:pPr/>
            <a:r>
              <a:t>2100-1800 BC</a:t>
            </a:r>
          </a:p>
          <a:p>
            <a:pPr/>
            <a:r>
              <a:t>Sacrifice of horses</a:t>
            </a:r>
          </a:p>
          <a:p>
            <a:pPr/>
            <a:r>
              <a:t>First chariots</a:t>
            </a:r>
          </a:p>
        </p:txBody>
      </p:sp>
      <p:pic>
        <p:nvPicPr>
          <p:cNvPr id="1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56734" y="688502"/>
            <a:ext cx="10977262" cy="3904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22651" y="5559860"/>
            <a:ext cx="6705601" cy="76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47060" y="8102044"/>
            <a:ext cx="8216901" cy="424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Arzh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Arzhan</a:t>
            </a:r>
          </a:p>
        </p:txBody>
      </p:sp>
      <p:sp>
        <p:nvSpPr>
          <p:cNvPr id="131" name="9 BC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9 BC </a:t>
            </a:r>
          </a:p>
          <a:p>
            <a:pPr/>
            <a:r>
              <a:t>Earliest bronze bites</a:t>
            </a:r>
          </a:p>
        </p:txBody>
      </p:sp>
      <p:pic>
        <p:nvPicPr>
          <p:cNvPr id="1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65321" y="2219003"/>
            <a:ext cx="11322892" cy="11157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86441" y="729707"/>
            <a:ext cx="14470950" cy="11208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81397" y="2490723"/>
            <a:ext cx="13855069" cy="5985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Khereksurs"/>
          <p:cNvSpPr txBox="1"/>
          <p:nvPr>
            <p:ph type="title"/>
          </p:nvPr>
        </p:nvSpPr>
        <p:spPr>
          <a:xfrm>
            <a:off x="1689099" y="355600"/>
            <a:ext cx="10633415" cy="2286000"/>
          </a:xfrm>
          <a:prstGeom prst="rect">
            <a:avLst/>
          </a:prstGeom>
        </p:spPr>
        <p:txBody>
          <a:bodyPr/>
          <a:lstStyle/>
          <a:p>
            <a:pPr/>
            <a:r>
              <a:t>Khereksurs</a:t>
            </a:r>
          </a:p>
        </p:txBody>
      </p:sp>
      <p:sp>
        <p:nvSpPr>
          <p:cNvPr id="1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98" y="3716471"/>
            <a:ext cx="17716501" cy="995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11799" y="514180"/>
            <a:ext cx="9149851" cy="6577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Ё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0065">
              <a:defRPr sz="7056"/>
            </a:lvl1pPr>
          </a:lstStyle>
          <a:p>
            <a:pPr/>
            <a:r>
              <a:t>Ё</a:t>
            </a:r>
          </a:p>
        </p:txBody>
      </p:sp>
      <p:sp>
        <p:nvSpPr>
          <p:cNvPr id="1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" y="266048"/>
            <a:ext cx="24148142" cy="13080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72045" y="1365083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19011" y="889000"/>
            <a:ext cx="13004801" cy="1193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2718" y="218334"/>
            <a:ext cx="22638564" cy="12282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06065" y="11723061"/>
            <a:ext cx="4859084" cy="1262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