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3"/>
  </p:notesMasterIdLst>
  <p:handoutMasterIdLst>
    <p:handoutMasterId r:id="rId14"/>
  </p:handoutMasterIdLst>
  <p:sldIdLst>
    <p:sldId id="374" r:id="rId2"/>
    <p:sldId id="377" r:id="rId3"/>
    <p:sldId id="375" r:id="rId4"/>
    <p:sldId id="376" r:id="rId5"/>
    <p:sldId id="378" r:id="rId6"/>
    <p:sldId id="379" r:id="rId7"/>
    <p:sldId id="380" r:id="rId8"/>
    <p:sldId id="381" r:id="rId9"/>
    <p:sldId id="382" r:id="rId10"/>
    <p:sldId id="383" r:id="rId11"/>
    <p:sldId id="359" r:id="rId12"/>
  </p:sldIdLst>
  <p:sldSz cx="9906000" cy="6858000" type="A4"/>
  <p:notesSz cx="6858000" cy="9144000"/>
  <p:defaultTextStyle>
    <a:defPPr>
      <a:defRPr lang="ky-K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84D60"/>
    <a:srgbClr val="44546A"/>
    <a:srgbClr val="FEE271"/>
    <a:srgbClr val="2E75B6"/>
    <a:srgbClr val="ECECEC"/>
    <a:srgbClr val="DEDEDE"/>
    <a:srgbClr val="00ADEF"/>
    <a:srgbClr val="F8E9B2"/>
    <a:srgbClr val="D9D9D9"/>
    <a:srgbClr val="CFD1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113A9D2-9D6B-4929-AA2D-F23B5EE8CBE7}" styleName="Стиль из темы 2 - акцент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FECB4D8-DB02-4DC6-A0A2-4F2EBAE1DC90}" styleName="Средний стиль 1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06" autoAdjust="0"/>
    <p:restoredTop sz="96374" autoAdjust="0"/>
  </p:normalViewPr>
  <p:slideViewPr>
    <p:cSldViewPr snapToGrid="0">
      <p:cViewPr varScale="1">
        <p:scale>
          <a:sx n="110" d="100"/>
          <a:sy n="110" d="100"/>
        </p:scale>
        <p:origin x="1290" y="108"/>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93EC8F-5373-4FE3-B553-1A7C7F614A25}" type="doc">
      <dgm:prSet loTypeId="urn:microsoft.com/office/officeart/2005/8/layout/vList2" loCatId="list" qsTypeId="urn:microsoft.com/office/officeart/2005/8/quickstyle/simple1" qsCatId="simple" csTypeId="urn:microsoft.com/office/officeart/2005/8/colors/accent0_2" csCatId="mainScheme" phldr="1"/>
      <dgm:spPr/>
      <dgm:t>
        <a:bodyPr/>
        <a:lstStyle/>
        <a:p>
          <a:endParaRPr lang="ru-RU"/>
        </a:p>
      </dgm:t>
    </dgm:pt>
    <dgm:pt modelId="{44E112BD-D2DC-496B-83E5-E1825C12543C}">
      <dgm:prSet phldrT="[Текст]"/>
      <dgm:spPr/>
      <dgm:t>
        <a:bodyPr/>
        <a:lstStyle/>
        <a:p>
          <a:r>
            <a:rPr lang="en-US" dirty="0">
              <a:solidFill>
                <a:srgbClr val="284D60"/>
              </a:solidFill>
              <a:latin typeface="+mj-lt"/>
            </a:rPr>
            <a:t>The dual economy</a:t>
          </a:r>
          <a:endParaRPr lang="ru-RU" dirty="0">
            <a:solidFill>
              <a:srgbClr val="284D60"/>
            </a:solidFill>
            <a:latin typeface="+mj-lt"/>
          </a:endParaRPr>
        </a:p>
      </dgm:t>
    </dgm:pt>
    <dgm:pt modelId="{449BD4BB-9914-4BFA-A177-9F24A6095861}" type="parTrans" cxnId="{F11BD899-2CE8-4914-B3EC-03066FC6C7CF}">
      <dgm:prSet/>
      <dgm:spPr/>
      <dgm:t>
        <a:bodyPr/>
        <a:lstStyle/>
        <a:p>
          <a:endParaRPr lang="ru-RU">
            <a:solidFill>
              <a:srgbClr val="284D60"/>
            </a:solidFill>
            <a:latin typeface="+mj-lt"/>
          </a:endParaRPr>
        </a:p>
      </dgm:t>
    </dgm:pt>
    <dgm:pt modelId="{BA60A90E-CA7E-4829-AD95-62FF068CF93D}" type="sibTrans" cxnId="{F11BD899-2CE8-4914-B3EC-03066FC6C7CF}">
      <dgm:prSet/>
      <dgm:spPr/>
      <dgm:t>
        <a:bodyPr/>
        <a:lstStyle/>
        <a:p>
          <a:endParaRPr lang="ru-RU">
            <a:solidFill>
              <a:srgbClr val="284D60"/>
            </a:solidFill>
            <a:latin typeface="+mj-lt"/>
          </a:endParaRPr>
        </a:p>
      </dgm:t>
    </dgm:pt>
    <dgm:pt modelId="{8C781EFF-EA3C-4131-A33C-DD3BEB13F513}">
      <dgm:prSet/>
      <dgm:spPr/>
      <dgm:t>
        <a:bodyPr/>
        <a:lstStyle/>
        <a:p>
          <a:r>
            <a:rPr lang="en-US" dirty="0">
              <a:solidFill>
                <a:srgbClr val="284D60"/>
              </a:solidFill>
              <a:latin typeface="+mj-lt"/>
            </a:rPr>
            <a:t>Turning points in the growth process.</a:t>
          </a:r>
          <a:endParaRPr lang="ru-RU" dirty="0">
            <a:solidFill>
              <a:srgbClr val="284D60"/>
            </a:solidFill>
            <a:latin typeface="+mj-lt"/>
          </a:endParaRPr>
        </a:p>
      </dgm:t>
    </dgm:pt>
    <dgm:pt modelId="{3A9A03BB-041E-4526-B6D4-C2FE84C23A63}" type="parTrans" cxnId="{7EA88C93-5F81-4D7D-A5CC-B8A2981AEC0F}">
      <dgm:prSet/>
      <dgm:spPr/>
      <dgm:t>
        <a:bodyPr/>
        <a:lstStyle/>
        <a:p>
          <a:endParaRPr lang="ru-RU">
            <a:solidFill>
              <a:srgbClr val="284D60"/>
            </a:solidFill>
            <a:latin typeface="+mj-lt"/>
          </a:endParaRPr>
        </a:p>
      </dgm:t>
    </dgm:pt>
    <dgm:pt modelId="{F36F90FF-38F0-4BE3-A767-3CD401F0FE14}" type="sibTrans" cxnId="{7EA88C93-5F81-4D7D-A5CC-B8A2981AEC0F}">
      <dgm:prSet/>
      <dgm:spPr/>
      <dgm:t>
        <a:bodyPr/>
        <a:lstStyle/>
        <a:p>
          <a:endParaRPr lang="ru-RU">
            <a:solidFill>
              <a:srgbClr val="284D60"/>
            </a:solidFill>
            <a:latin typeface="+mj-lt"/>
          </a:endParaRPr>
        </a:p>
      </dgm:t>
    </dgm:pt>
    <dgm:pt modelId="{A38C6B88-608E-4850-8EF7-CD4E024D922C}">
      <dgm:prSet/>
      <dgm:spPr/>
      <dgm:t>
        <a:bodyPr/>
        <a:lstStyle/>
        <a:p>
          <a:r>
            <a:rPr lang="en-US" dirty="0">
              <a:solidFill>
                <a:srgbClr val="284D60"/>
              </a:solidFill>
              <a:latin typeface="+mj-lt"/>
            </a:rPr>
            <a:t>Labor market imperfections</a:t>
          </a:r>
          <a:endParaRPr lang="ru-RU" dirty="0">
            <a:solidFill>
              <a:srgbClr val="284D60"/>
            </a:solidFill>
            <a:latin typeface="+mj-lt"/>
          </a:endParaRPr>
        </a:p>
      </dgm:t>
    </dgm:pt>
    <dgm:pt modelId="{CD6FA315-BEA1-4DA7-81C0-A7ADF20F6335}" type="parTrans" cxnId="{301DBA8D-AFF6-40B0-BB28-40F99D1B14AE}">
      <dgm:prSet/>
      <dgm:spPr/>
      <dgm:t>
        <a:bodyPr/>
        <a:lstStyle/>
        <a:p>
          <a:endParaRPr lang="ru-RU">
            <a:solidFill>
              <a:srgbClr val="284D60"/>
            </a:solidFill>
            <a:latin typeface="+mj-lt"/>
          </a:endParaRPr>
        </a:p>
      </dgm:t>
    </dgm:pt>
    <dgm:pt modelId="{CEAEE4E6-97EC-45F2-85DB-9347DBBB52E6}" type="sibTrans" cxnId="{301DBA8D-AFF6-40B0-BB28-40F99D1B14AE}">
      <dgm:prSet/>
      <dgm:spPr/>
      <dgm:t>
        <a:bodyPr/>
        <a:lstStyle/>
        <a:p>
          <a:endParaRPr lang="ru-RU">
            <a:solidFill>
              <a:srgbClr val="284D60"/>
            </a:solidFill>
            <a:latin typeface="+mj-lt"/>
          </a:endParaRPr>
        </a:p>
      </dgm:t>
    </dgm:pt>
    <dgm:pt modelId="{2AEA388A-2DB2-4ABE-89EC-41F71E14C118}">
      <dgm:prSet/>
      <dgm:spPr/>
      <dgm:t>
        <a:bodyPr/>
        <a:lstStyle/>
        <a:p>
          <a:r>
            <a:rPr lang="en-US" dirty="0">
              <a:solidFill>
                <a:srgbClr val="284D60"/>
              </a:solidFill>
              <a:latin typeface="+mj-lt"/>
            </a:rPr>
            <a:t>The mechanisms of development </a:t>
          </a:r>
          <a:endParaRPr lang="ru-RU" dirty="0">
            <a:solidFill>
              <a:srgbClr val="284D60"/>
            </a:solidFill>
            <a:latin typeface="+mj-lt"/>
          </a:endParaRPr>
        </a:p>
      </dgm:t>
    </dgm:pt>
    <dgm:pt modelId="{BE28731F-A86D-453D-BD8B-3C3FC89B0378}" type="sibTrans" cxnId="{B1683A07-4CCA-4D6F-9133-D3425CDC67C7}">
      <dgm:prSet/>
      <dgm:spPr/>
      <dgm:t>
        <a:bodyPr/>
        <a:lstStyle/>
        <a:p>
          <a:endParaRPr lang="ru-RU">
            <a:solidFill>
              <a:srgbClr val="284D60"/>
            </a:solidFill>
            <a:latin typeface="+mj-lt"/>
          </a:endParaRPr>
        </a:p>
      </dgm:t>
    </dgm:pt>
    <dgm:pt modelId="{E94E4130-63B7-4B3A-B605-AFAF4E4EC0CB}" type="parTrans" cxnId="{B1683A07-4CCA-4D6F-9133-D3425CDC67C7}">
      <dgm:prSet/>
      <dgm:spPr/>
      <dgm:t>
        <a:bodyPr/>
        <a:lstStyle/>
        <a:p>
          <a:endParaRPr lang="ru-RU">
            <a:solidFill>
              <a:srgbClr val="284D60"/>
            </a:solidFill>
            <a:latin typeface="+mj-lt"/>
          </a:endParaRPr>
        </a:p>
      </dgm:t>
    </dgm:pt>
    <dgm:pt modelId="{97DCFDF8-E7E3-4BEA-909D-57A3CE965B67}">
      <dgm:prSet phldrT="[Текст]"/>
      <dgm:spPr/>
      <dgm:t>
        <a:bodyPr/>
        <a:lstStyle/>
        <a:p>
          <a:r>
            <a:rPr lang="en-US" dirty="0">
              <a:solidFill>
                <a:srgbClr val="284D60"/>
              </a:solidFill>
              <a:latin typeface="+mj-lt"/>
            </a:rPr>
            <a:t>Subsistence wages</a:t>
          </a:r>
          <a:endParaRPr lang="ru-RU" dirty="0">
            <a:solidFill>
              <a:srgbClr val="284D60"/>
            </a:solidFill>
            <a:latin typeface="+mj-lt"/>
          </a:endParaRPr>
        </a:p>
      </dgm:t>
    </dgm:pt>
    <dgm:pt modelId="{C61926F4-DF96-4686-9555-967D8EE5482E}" type="parTrans" cxnId="{D0C91EE4-B1F4-4D88-87D6-6DCE40102362}">
      <dgm:prSet/>
      <dgm:spPr/>
      <dgm:t>
        <a:bodyPr/>
        <a:lstStyle/>
        <a:p>
          <a:endParaRPr lang="ru-RU">
            <a:solidFill>
              <a:srgbClr val="284D60"/>
            </a:solidFill>
            <a:latin typeface="+mj-lt"/>
          </a:endParaRPr>
        </a:p>
      </dgm:t>
    </dgm:pt>
    <dgm:pt modelId="{71FF7E6D-DEC9-44F4-B940-C204C5BE1CB2}" type="sibTrans" cxnId="{D0C91EE4-B1F4-4D88-87D6-6DCE40102362}">
      <dgm:prSet/>
      <dgm:spPr/>
      <dgm:t>
        <a:bodyPr/>
        <a:lstStyle/>
        <a:p>
          <a:endParaRPr lang="ru-RU">
            <a:solidFill>
              <a:srgbClr val="284D60"/>
            </a:solidFill>
            <a:latin typeface="+mj-lt"/>
          </a:endParaRPr>
        </a:p>
      </dgm:t>
    </dgm:pt>
    <dgm:pt modelId="{5F919DFE-03C6-4BF0-9754-AF62A29D1581}">
      <dgm:prSet phldrT="[Текст]"/>
      <dgm:spPr/>
      <dgm:t>
        <a:bodyPr/>
        <a:lstStyle/>
        <a:p>
          <a:r>
            <a:rPr lang="en-US" dirty="0">
              <a:solidFill>
                <a:srgbClr val="284D60"/>
              </a:solidFill>
              <a:latin typeface="+mj-lt"/>
            </a:rPr>
            <a:t>Patterns of unemployment and underemployment</a:t>
          </a:r>
          <a:endParaRPr lang="ru-RU" dirty="0">
            <a:solidFill>
              <a:srgbClr val="284D60"/>
            </a:solidFill>
            <a:latin typeface="+mj-lt"/>
          </a:endParaRPr>
        </a:p>
      </dgm:t>
    </dgm:pt>
    <dgm:pt modelId="{3B601E0F-32FB-4D7F-9463-1DA539024D7F}" type="parTrans" cxnId="{3D28458C-0392-42EB-A393-DFD6F0C09323}">
      <dgm:prSet/>
      <dgm:spPr/>
      <dgm:t>
        <a:bodyPr/>
        <a:lstStyle/>
        <a:p>
          <a:endParaRPr lang="ru-RU">
            <a:solidFill>
              <a:srgbClr val="284D60"/>
            </a:solidFill>
            <a:latin typeface="+mj-lt"/>
          </a:endParaRPr>
        </a:p>
      </dgm:t>
    </dgm:pt>
    <dgm:pt modelId="{885DD26A-B0A2-4B31-9CA8-CC517C4A65FE}" type="sibTrans" cxnId="{3D28458C-0392-42EB-A393-DFD6F0C09323}">
      <dgm:prSet/>
      <dgm:spPr/>
      <dgm:t>
        <a:bodyPr/>
        <a:lstStyle/>
        <a:p>
          <a:endParaRPr lang="ru-RU">
            <a:solidFill>
              <a:srgbClr val="284D60"/>
            </a:solidFill>
            <a:latin typeface="+mj-lt"/>
          </a:endParaRPr>
        </a:p>
      </dgm:t>
    </dgm:pt>
    <dgm:pt modelId="{36C770AC-4D0D-4E94-A418-9255EFA040B9}">
      <dgm:prSet/>
      <dgm:spPr/>
      <dgm:t>
        <a:bodyPr/>
        <a:lstStyle/>
        <a:p>
          <a:r>
            <a:rPr lang="en-US" dirty="0">
              <a:solidFill>
                <a:srgbClr val="284D60"/>
              </a:solidFill>
              <a:latin typeface="+mj-lt"/>
            </a:rPr>
            <a:t> Savings</a:t>
          </a:r>
          <a:endParaRPr lang="ru-RU" dirty="0">
            <a:solidFill>
              <a:srgbClr val="284D60"/>
            </a:solidFill>
            <a:latin typeface="+mj-lt"/>
          </a:endParaRPr>
        </a:p>
      </dgm:t>
    </dgm:pt>
    <dgm:pt modelId="{25F92485-B150-46CD-8933-A7499E9565CF}" type="parTrans" cxnId="{6276FC6D-3E61-4FDE-9E19-C4B32742266C}">
      <dgm:prSet/>
      <dgm:spPr/>
      <dgm:t>
        <a:bodyPr/>
        <a:lstStyle/>
        <a:p>
          <a:endParaRPr lang="ru-RU">
            <a:solidFill>
              <a:srgbClr val="284D60"/>
            </a:solidFill>
            <a:latin typeface="+mj-lt"/>
          </a:endParaRPr>
        </a:p>
      </dgm:t>
    </dgm:pt>
    <dgm:pt modelId="{7178C17C-A9B7-4D22-B9BB-63B325842AF5}" type="sibTrans" cxnId="{6276FC6D-3E61-4FDE-9E19-C4B32742266C}">
      <dgm:prSet/>
      <dgm:spPr/>
      <dgm:t>
        <a:bodyPr/>
        <a:lstStyle/>
        <a:p>
          <a:endParaRPr lang="ru-RU">
            <a:solidFill>
              <a:srgbClr val="284D60"/>
            </a:solidFill>
            <a:latin typeface="+mj-lt"/>
          </a:endParaRPr>
        </a:p>
      </dgm:t>
    </dgm:pt>
    <dgm:pt modelId="{1C739D62-7B1F-4A45-990D-03D05387F266}" type="pres">
      <dgm:prSet presAssocID="{EE93EC8F-5373-4FE3-B553-1A7C7F614A25}" presName="linear" presStyleCnt="0">
        <dgm:presLayoutVars>
          <dgm:animLvl val="lvl"/>
          <dgm:resizeHandles val="exact"/>
        </dgm:presLayoutVars>
      </dgm:prSet>
      <dgm:spPr/>
    </dgm:pt>
    <dgm:pt modelId="{884B8EE6-7750-417D-A963-71D253DE2757}" type="pres">
      <dgm:prSet presAssocID="{44E112BD-D2DC-496B-83E5-E1825C12543C}" presName="parentText" presStyleLbl="node1" presStyleIdx="0" presStyleCnt="7">
        <dgm:presLayoutVars>
          <dgm:chMax val="0"/>
          <dgm:bulletEnabled val="1"/>
        </dgm:presLayoutVars>
      </dgm:prSet>
      <dgm:spPr/>
    </dgm:pt>
    <dgm:pt modelId="{9637D764-7218-4AE3-B88B-99DA17817E35}" type="pres">
      <dgm:prSet presAssocID="{BA60A90E-CA7E-4829-AD95-62FF068CF93D}" presName="spacer" presStyleCnt="0"/>
      <dgm:spPr/>
    </dgm:pt>
    <dgm:pt modelId="{0A42F95A-9E17-479E-84AE-54C4B1DD05FF}" type="pres">
      <dgm:prSet presAssocID="{97DCFDF8-E7E3-4BEA-909D-57A3CE965B67}" presName="parentText" presStyleLbl="node1" presStyleIdx="1" presStyleCnt="7">
        <dgm:presLayoutVars>
          <dgm:chMax val="0"/>
          <dgm:bulletEnabled val="1"/>
        </dgm:presLayoutVars>
      </dgm:prSet>
      <dgm:spPr/>
    </dgm:pt>
    <dgm:pt modelId="{8C283758-9010-4EDA-A98F-061C72FF3A96}" type="pres">
      <dgm:prSet presAssocID="{71FF7E6D-DEC9-44F4-B940-C204C5BE1CB2}" presName="spacer" presStyleCnt="0"/>
      <dgm:spPr/>
    </dgm:pt>
    <dgm:pt modelId="{39677F38-783C-4665-BC39-E28CDB5B6020}" type="pres">
      <dgm:prSet presAssocID="{5F919DFE-03C6-4BF0-9754-AF62A29D1581}" presName="parentText" presStyleLbl="node1" presStyleIdx="2" presStyleCnt="7">
        <dgm:presLayoutVars>
          <dgm:chMax val="0"/>
          <dgm:bulletEnabled val="1"/>
        </dgm:presLayoutVars>
      </dgm:prSet>
      <dgm:spPr/>
    </dgm:pt>
    <dgm:pt modelId="{C58D2C75-D3A1-4E3D-8F95-6EB66BA5818B}" type="pres">
      <dgm:prSet presAssocID="{885DD26A-B0A2-4B31-9CA8-CC517C4A65FE}" presName="spacer" presStyleCnt="0"/>
      <dgm:spPr/>
    </dgm:pt>
    <dgm:pt modelId="{D9A25077-3AE1-4DE6-9741-A9893F6B21ED}" type="pres">
      <dgm:prSet presAssocID="{A38C6B88-608E-4850-8EF7-CD4E024D922C}" presName="parentText" presStyleLbl="node1" presStyleIdx="3" presStyleCnt="7">
        <dgm:presLayoutVars>
          <dgm:chMax val="0"/>
          <dgm:bulletEnabled val="1"/>
        </dgm:presLayoutVars>
      </dgm:prSet>
      <dgm:spPr/>
    </dgm:pt>
    <dgm:pt modelId="{E4FEC709-5B6A-48EA-9402-BA102B26C192}" type="pres">
      <dgm:prSet presAssocID="{CEAEE4E6-97EC-45F2-85DB-9347DBBB52E6}" presName="spacer" presStyleCnt="0"/>
      <dgm:spPr/>
    </dgm:pt>
    <dgm:pt modelId="{32089A16-CC3A-44AF-AA95-8D722F182BB3}" type="pres">
      <dgm:prSet presAssocID="{36C770AC-4D0D-4E94-A418-9255EFA040B9}" presName="parentText" presStyleLbl="node1" presStyleIdx="4" presStyleCnt="7">
        <dgm:presLayoutVars>
          <dgm:chMax val="0"/>
          <dgm:bulletEnabled val="1"/>
        </dgm:presLayoutVars>
      </dgm:prSet>
      <dgm:spPr/>
    </dgm:pt>
    <dgm:pt modelId="{2B31C427-AD9C-4EE6-8293-B07E1182D4A3}" type="pres">
      <dgm:prSet presAssocID="{7178C17C-A9B7-4D22-B9BB-63B325842AF5}" presName="spacer" presStyleCnt="0"/>
      <dgm:spPr/>
    </dgm:pt>
    <dgm:pt modelId="{6132C004-5C79-447D-A708-7AFD74EEA57A}" type="pres">
      <dgm:prSet presAssocID="{2AEA388A-2DB2-4ABE-89EC-41F71E14C118}" presName="parentText" presStyleLbl="node1" presStyleIdx="5" presStyleCnt="7">
        <dgm:presLayoutVars>
          <dgm:chMax val="0"/>
          <dgm:bulletEnabled val="1"/>
        </dgm:presLayoutVars>
      </dgm:prSet>
      <dgm:spPr/>
    </dgm:pt>
    <dgm:pt modelId="{E7FD683C-4642-49F3-98DD-95FBDAE5DC26}" type="pres">
      <dgm:prSet presAssocID="{BE28731F-A86D-453D-BD8B-3C3FC89B0378}" presName="spacer" presStyleCnt="0"/>
      <dgm:spPr/>
    </dgm:pt>
    <dgm:pt modelId="{F4C5177C-274C-4B8A-8E81-2B6AFB328D68}" type="pres">
      <dgm:prSet presAssocID="{8C781EFF-EA3C-4131-A33C-DD3BEB13F513}" presName="parentText" presStyleLbl="node1" presStyleIdx="6" presStyleCnt="7">
        <dgm:presLayoutVars>
          <dgm:chMax val="0"/>
          <dgm:bulletEnabled val="1"/>
        </dgm:presLayoutVars>
      </dgm:prSet>
      <dgm:spPr/>
    </dgm:pt>
  </dgm:ptLst>
  <dgm:cxnLst>
    <dgm:cxn modelId="{B1683A07-4CCA-4D6F-9133-D3425CDC67C7}" srcId="{EE93EC8F-5373-4FE3-B553-1A7C7F614A25}" destId="{2AEA388A-2DB2-4ABE-89EC-41F71E14C118}" srcOrd="5" destOrd="0" parTransId="{E94E4130-63B7-4B3A-B605-AFAF4E4EC0CB}" sibTransId="{BE28731F-A86D-453D-BD8B-3C3FC89B0378}"/>
    <dgm:cxn modelId="{3F2E6E31-3990-4940-B476-0795B7883A79}" type="presOf" srcId="{44E112BD-D2DC-496B-83E5-E1825C12543C}" destId="{884B8EE6-7750-417D-A963-71D253DE2757}" srcOrd="0" destOrd="0" presId="urn:microsoft.com/office/officeart/2005/8/layout/vList2"/>
    <dgm:cxn modelId="{4F647D40-B759-4CE7-9C59-785429D272E5}" type="presOf" srcId="{8C781EFF-EA3C-4131-A33C-DD3BEB13F513}" destId="{F4C5177C-274C-4B8A-8E81-2B6AFB328D68}" srcOrd="0" destOrd="0" presId="urn:microsoft.com/office/officeart/2005/8/layout/vList2"/>
    <dgm:cxn modelId="{C2BAA85C-20D5-42AB-BFE3-E9EE65D2FC61}" type="presOf" srcId="{EE93EC8F-5373-4FE3-B553-1A7C7F614A25}" destId="{1C739D62-7B1F-4A45-990D-03D05387F266}" srcOrd="0" destOrd="0" presId="urn:microsoft.com/office/officeart/2005/8/layout/vList2"/>
    <dgm:cxn modelId="{7FD54C43-0F0C-4326-B024-ACA5CEDD4A23}" type="presOf" srcId="{5F919DFE-03C6-4BF0-9754-AF62A29D1581}" destId="{39677F38-783C-4665-BC39-E28CDB5B6020}" srcOrd="0" destOrd="0" presId="urn:microsoft.com/office/officeart/2005/8/layout/vList2"/>
    <dgm:cxn modelId="{6276FC6D-3E61-4FDE-9E19-C4B32742266C}" srcId="{EE93EC8F-5373-4FE3-B553-1A7C7F614A25}" destId="{36C770AC-4D0D-4E94-A418-9255EFA040B9}" srcOrd="4" destOrd="0" parTransId="{25F92485-B150-46CD-8933-A7499E9565CF}" sibTransId="{7178C17C-A9B7-4D22-B9BB-63B325842AF5}"/>
    <dgm:cxn modelId="{1D4EC481-3459-4F58-900A-287AB1FCF238}" type="presOf" srcId="{2AEA388A-2DB2-4ABE-89EC-41F71E14C118}" destId="{6132C004-5C79-447D-A708-7AFD74EEA57A}" srcOrd="0" destOrd="0" presId="urn:microsoft.com/office/officeart/2005/8/layout/vList2"/>
    <dgm:cxn modelId="{3D28458C-0392-42EB-A393-DFD6F0C09323}" srcId="{EE93EC8F-5373-4FE3-B553-1A7C7F614A25}" destId="{5F919DFE-03C6-4BF0-9754-AF62A29D1581}" srcOrd="2" destOrd="0" parTransId="{3B601E0F-32FB-4D7F-9463-1DA539024D7F}" sibTransId="{885DD26A-B0A2-4B31-9CA8-CC517C4A65FE}"/>
    <dgm:cxn modelId="{301DBA8D-AFF6-40B0-BB28-40F99D1B14AE}" srcId="{EE93EC8F-5373-4FE3-B553-1A7C7F614A25}" destId="{A38C6B88-608E-4850-8EF7-CD4E024D922C}" srcOrd="3" destOrd="0" parTransId="{CD6FA315-BEA1-4DA7-81C0-A7ADF20F6335}" sibTransId="{CEAEE4E6-97EC-45F2-85DB-9347DBBB52E6}"/>
    <dgm:cxn modelId="{DC7C3691-2728-46C0-8EDB-8F9B97A8A522}" type="presOf" srcId="{36C770AC-4D0D-4E94-A418-9255EFA040B9}" destId="{32089A16-CC3A-44AF-AA95-8D722F182BB3}" srcOrd="0" destOrd="0" presId="urn:microsoft.com/office/officeart/2005/8/layout/vList2"/>
    <dgm:cxn modelId="{7EA88C93-5F81-4D7D-A5CC-B8A2981AEC0F}" srcId="{EE93EC8F-5373-4FE3-B553-1A7C7F614A25}" destId="{8C781EFF-EA3C-4131-A33C-DD3BEB13F513}" srcOrd="6" destOrd="0" parTransId="{3A9A03BB-041E-4526-B6D4-C2FE84C23A63}" sibTransId="{F36F90FF-38F0-4BE3-A767-3CD401F0FE14}"/>
    <dgm:cxn modelId="{F11BD899-2CE8-4914-B3EC-03066FC6C7CF}" srcId="{EE93EC8F-5373-4FE3-B553-1A7C7F614A25}" destId="{44E112BD-D2DC-496B-83E5-E1825C12543C}" srcOrd="0" destOrd="0" parTransId="{449BD4BB-9914-4BFA-A177-9F24A6095861}" sibTransId="{BA60A90E-CA7E-4829-AD95-62FF068CF93D}"/>
    <dgm:cxn modelId="{EA6C9BCF-2528-4AAB-BF0A-C317579F2E99}" type="presOf" srcId="{A38C6B88-608E-4850-8EF7-CD4E024D922C}" destId="{D9A25077-3AE1-4DE6-9741-A9893F6B21ED}" srcOrd="0" destOrd="0" presId="urn:microsoft.com/office/officeart/2005/8/layout/vList2"/>
    <dgm:cxn modelId="{D0C91EE4-B1F4-4D88-87D6-6DCE40102362}" srcId="{EE93EC8F-5373-4FE3-B553-1A7C7F614A25}" destId="{97DCFDF8-E7E3-4BEA-909D-57A3CE965B67}" srcOrd="1" destOrd="0" parTransId="{C61926F4-DF96-4686-9555-967D8EE5482E}" sibTransId="{71FF7E6D-DEC9-44F4-B940-C204C5BE1CB2}"/>
    <dgm:cxn modelId="{2C79E8EA-5959-41E7-97DA-5A0AC16243B5}" type="presOf" srcId="{97DCFDF8-E7E3-4BEA-909D-57A3CE965B67}" destId="{0A42F95A-9E17-479E-84AE-54C4B1DD05FF}" srcOrd="0" destOrd="0" presId="urn:microsoft.com/office/officeart/2005/8/layout/vList2"/>
    <dgm:cxn modelId="{9CAB8D17-89EE-43E7-8DBE-1F8B35C75FF4}" type="presParOf" srcId="{1C739D62-7B1F-4A45-990D-03D05387F266}" destId="{884B8EE6-7750-417D-A963-71D253DE2757}" srcOrd="0" destOrd="0" presId="urn:microsoft.com/office/officeart/2005/8/layout/vList2"/>
    <dgm:cxn modelId="{C0699A46-BD98-4835-BB19-56653D75042B}" type="presParOf" srcId="{1C739D62-7B1F-4A45-990D-03D05387F266}" destId="{9637D764-7218-4AE3-B88B-99DA17817E35}" srcOrd="1" destOrd="0" presId="urn:microsoft.com/office/officeart/2005/8/layout/vList2"/>
    <dgm:cxn modelId="{538ABCE8-A03D-4647-8F39-880436CA7CB5}" type="presParOf" srcId="{1C739D62-7B1F-4A45-990D-03D05387F266}" destId="{0A42F95A-9E17-479E-84AE-54C4B1DD05FF}" srcOrd="2" destOrd="0" presId="urn:microsoft.com/office/officeart/2005/8/layout/vList2"/>
    <dgm:cxn modelId="{CD35A42A-6B2F-4889-B36F-535ABD9F04F9}" type="presParOf" srcId="{1C739D62-7B1F-4A45-990D-03D05387F266}" destId="{8C283758-9010-4EDA-A98F-061C72FF3A96}" srcOrd="3" destOrd="0" presId="urn:microsoft.com/office/officeart/2005/8/layout/vList2"/>
    <dgm:cxn modelId="{F03FF563-38E2-4518-B7D3-BEE8964A59D2}" type="presParOf" srcId="{1C739D62-7B1F-4A45-990D-03D05387F266}" destId="{39677F38-783C-4665-BC39-E28CDB5B6020}" srcOrd="4" destOrd="0" presId="urn:microsoft.com/office/officeart/2005/8/layout/vList2"/>
    <dgm:cxn modelId="{98C0F5A1-54C9-4654-AACD-D1D8829D85A3}" type="presParOf" srcId="{1C739D62-7B1F-4A45-990D-03D05387F266}" destId="{C58D2C75-D3A1-4E3D-8F95-6EB66BA5818B}" srcOrd="5" destOrd="0" presId="urn:microsoft.com/office/officeart/2005/8/layout/vList2"/>
    <dgm:cxn modelId="{A082B697-DE0F-455A-9A22-7C74073F80AA}" type="presParOf" srcId="{1C739D62-7B1F-4A45-990D-03D05387F266}" destId="{D9A25077-3AE1-4DE6-9741-A9893F6B21ED}" srcOrd="6" destOrd="0" presId="urn:microsoft.com/office/officeart/2005/8/layout/vList2"/>
    <dgm:cxn modelId="{507290DB-FC4D-45A2-B0E3-A55C6A4496D3}" type="presParOf" srcId="{1C739D62-7B1F-4A45-990D-03D05387F266}" destId="{E4FEC709-5B6A-48EA-9402-BA102B26C192}" srcOrd="7" destOrd="0" presId="urn:microsoft.com/office/officeart/2005/8/layout/vList2"/>
    <dgm:cxn modelId="{2A96E362-9FB9-4677-810B-6CF83E7B1A22}" type="presParOf" srcId="{1C739D62-7B1F-4A45-990D-03D05387F266}" destId="{32089A16-CC3A-44AF-AA95-8D722F182BB3}" srcOrd="8" destOrd="0" presId="urn:microsoft.com/office/officeart/2005/8/layout/vList2"/>
    <dgm:cxn modelId="{A1B230F9-26C5-4A58-B930-FFC7B848AAD2}" type="presParOf" srcId="{1C739D62-7B1F-4A45-990D-03D05387F266}" destId="{2B31C427-AD9C-4EE6-8293-B07E1182D4A3}" srcOrd="9" destOrd="0" presId="urn:microsoft.com/office/officeart/2005/8/layout/vList2"/>
    <dgm:cxn modelId="{F4DF82D9-1266-4B04-A70D-6409F9F4F83C}" type="presParOf" srcId="{1C739D62-7B1F-4A45-990D-03D05387F266}" destId="{6132C004-5C79-447D-A708-7AFD74EEA57A}" srcOrd="10" destOrd="0" presId="urn:microsoft.com/office/officeart/2005/8/layout/vList2"/>
    <dgm:cxn modelId="{B728949B-8E45-4E9C-BF37-45BD03B4B3B2}" type="presParOf" srcId="{1C739D62-7B1F-4A45-990D-03D05387F266}" destId="{E7FD683C-4642-49F3-98DD-95FBDAE5DC26}" srcOrd="11" destOrd="0" presId="urn:microsoft.com/office/officeart/2005/8/layout/vList2"/>
    <dgm:cxn modelId="{A3AB5E78-C9EA-4D4B-9F9B-919D7D4061A9}" type="presParOf" srcId="{1C739D62-7B1F-4A45-990D-03D05387F266}" destId="{F4C5177C-274C-4B8A-8E81-2B6AFB328D68}"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3EB574-796F-4EF2-BB9F-965A1D88D580}" type="doc">
      <dgm:prSet loTypeId="urn:microsoft.com/office/officeart/2005/8/layout/chevron1" loCatId="process" qsTypeId="urn:microsoft.com/office/officeart/2005/8/quickstyle/simple1" qsCatId="simple" csTypeId="urn:microsoft.com/office/officeart/2005/8/colors/accent0_3" csCatId="mainScheme" phldr="1"/>
      <dgm:spPr/>
    </dgm:pt>
    <dgm:pt modelId="{F45F2E61-ACD9-4997-9A36-E29D0B09D4DE}">
      <dgm:prSet phldrT="[Текст]" custT="1"/>
      <dgm:spPr/>
      <dgm:t>
        <a:bodyPr/>
        <a:lstStyle/>
        <a:p>
          <a:r>
            <a:rPr lang="en-US" sz="1200" b="1" dirty="0">
              <a:latin typeface="+mj-lt"/>
            </a:rPr>
            <a:t>Capital flows into the economy </a:t>
          </a:r>
          <a:endParaRPr lang="ru-RU" sz="1200" b="1" dirty="0">
            <a:latin typeface="+mj-lt"/>
          </a:endParaRPr>
        </a:p>
      </dgm:t>
    </dgm:pt>
    <dgm:pt modelId="{0D9D93A7-CCA5-4AFF-8F21-B6931D6DEB36}" type="parTrans" cxnId="{C4173EB8-8632-4F9A-878C-1936C95AE53C}">
      <dgm:prSet/>
      <dgm:spPr/>
      <dgm:t>
        <a:bodyPr/>
        <a:lstStyle/>
        <a:p>
          <a:endParaRPr lang="ru-RU" sz="1800" b="1">
            <a:latin typeface="+mj-lt"/>
          </a:endParaRPr>
        </a:p>
      </dgm:t>
    </dgm:pt>
    <dgm:pt modelId="{BD4AEEF8-9B23-4EE6-A404-9AAF7155CCD8}" type="sibTrans" cxnId="{C4173EB8-8632-4F9A-878C-1936C95AE53C}">
      <dgm:prSet/>
      <dgm:spPr/>
      <dgm:t>
        <a:bodyPr/>
        <a:lstStyle/>
        <a:p>
          <a:endParaRPr lang="ru-RU" sz="1800" b="1">
            <a:latin typeface="+mj-lt"/>
          </a:endParaRPr>
        </a:p>
      </dgm:t>
    </dgm:pt>
    <dgm:pt modelId="{66896788-2979-4C53-99EA-2284B698087B}">
      <dgm:prSet phldrT="[Текст]" custT="1"/>
      <dgm:spPr/>
      <dgm:t>
        <a:bodyPr/>
        <a:lstStyle/>
        <a:p>
          <a:r>
            <a:rPr lang="en-US" sz="1200" b="1" dirty="0">
              <a:latin typeface="+mj-lt"/>
            </a:rPr>
            <a:t>Additional jobs are created</a:t>
          </a:r>
          <a:endParaRPr lang="ru-RU" sz="1200" b="1" dirty="0">
            <a:latin typeface="+mj-lt"/>
          </a:endParaRPr>
        </a:p>
      </dgm:t>
    </dgm:pt>
    <dgm:pt modelId="{4B6B1E0A-7FCF-4323-99FE-23F8DFEC7939}" type="parTrans" cxnId="{5E1FBD8F-52C6-498A-9174-E86D58F03BB1}">
      <dgm:prSet/>
      <dgm:spPr/>
      <dgm:t>
        <a:bodyPr/>
        <a:lstStyle/>
        <a:p>
          <a:endParaRPr lang="ru-RU" sz="1800" b="1">
            <a:latin typeface="+mj-lt"/>
          </a:endParaRPr>
        </a:p>
      </dgm:t>
    </dgm:pt>
    <dgm:pt modelId="{D6DA7520-AC1F-4A8A-A3D5-3E7667BBFD36}" type="sibTrans" cxnId="{5E1FBD8F-52C6-498A-9174-E86D58F03BB1}">
      <dgm:prSet/>
      <dgm:spPr/>
      <dgm:t>
        <a:bodyPr/>
        <a:lstStyle/>
        <a:p>
          <a:endParaRPr lang="ru-RU" sz="1800" b="1">
            <a:latin typeface="+mj-lt"/>
          </a:endParaRPr>
        </a:p>
      </dgm:t>
    </dgm:pt>
    <dgm:pt modelId="{66204D0D-5B72-4C90-904E-C181C834385D}">
      <dgm:prSet custT="1"/>
      <dgm:spPr/>
      <dgm:t>
        <a:bodyPr/>
        <a:lstStyle/>
        <a:p>
          <a:r>
            <a:rPr lang="en-US" sz="1200" b="1" dirty="0">
              <a:latin typeface="+mj-lt"/>
            </a:rPr>
            <a:t>Movement of workers from the subsistence sector</a:t>
          </a:r>
          <a:endParaRPr lang="ru-RU" sz="1200" b="1" dirty="0">
            <a:latin typeface="+mj-lt"/>
          </a:endParaRPr>
        </a:p>
      </dgm:t>
    </dgm:pt>
    <dgm:pt modelId="{E6D3560D-7170-4CFA-8B39-62FF951C6F33}" type="parTrans" cxnId="{60548C85-CCE9-4274-B7DF-CD2C8F8CA6B2}">
      <dgm:prSet/>
      <dgm:spPr/>
      <dgm:t>
        <a:bodyPr/>
        <a:lstStyle/>
        <a:p>
          <a:endParaRPr lang="ru-RU" sz="1800" b="1">
            <a:latin typeface="+mj-lt"/>
          </a:endParaRPr>
        </a:p>
      </dgm:t>
    </dgm:pt>
    <dgm:pt modelId="{9A91E8BD-575A-40B4-91B6-7CE45478607F}" type="sibTrans" cxnId="{60548C85-CCE9-4274-B7DF-CD2C8F8CA6B2}">
      <dgm:prSet/>
      <dgm:spPr/>
      <dgm:t>
        <a:bodyPr/>
        <a:lstStyle/>
        <a:p>
          <a:endParaRPr lang="ru-RU" sz="1800" b="1">
            <a:latin typeface="+mj-lt"/>
          </a:endParaRPr>
        </a:p>
      </dgm:t>
    </dgm:pt>
    <dgm:pt modelId="{2047A597-6549-46C8-B47A-BAA02ACB686A}">
      <dgm:prSet custT="1"/>
      <dgm:spPr/>
      <dgm:t>
        <a:bodyPr/>
        <a:lstStyle/>
        <a:p>
          <a:r>
            <a:rPr lang="en-US" sz="1200" b="1" dirty="0">
              <a:latin typeface="+mj-lt"/>
            </a:rPr>
            <a:t>The savings rate of the economy rises</a:t>
          </a:r>
          <a:endParaRPr lang="ru-RU" sz="1200" b="1" dirty="0">
            <a:latin typeface="+mj-lt"/>
          </a:endParaRPr>
        </a:p>
      </dgm:t>
    </dgm:pt>
    <dgm:pt modelId="{7012FBCA-FA4F-4A59-9E6B-472E900C2453}" type="parTrans" cxnId="{6899FAE9-ABDD-438A-BFE0-F8A7E907D288}">
      <dgm:prSet/>
      <dgm:spPr/>
      <dgm:t>
        <a:bodyPr/>
        <a:lstStyle/>
        <a:p>
          <a:endParaRPr lang="ru-RU" sz="1800" b="1">
            <a:latin typeface="+mj-lt"/>
          </a:endParaRPr>
        </a:p>
      </dgm:t>
    </dgm:pt>
    <dgm:pt modelId="{D9D03A27-E521-4031-9C7B-14EA83147455}" type="sibTrans" cxnId="{6899FAE9-ABDD-438A-BFE0-F8A7E907D288}">
      <dgm:prSet/>
      <dgm:spPr/>
      <dgm:t>
        <a:bodyPr/>
        <a:lstStyle/>
        <a:p>
          <a:endParaRPr lang="ru-RU" sz="1800" b="1">
            <a:latin typeface="+mj-lt"/>
          </a:endParaRPr>
        </a:p>
      </dgm:t>
    </dgm:pt>
    <dgm:pt modelId="{17CBEBBF-6700-47B6-8B82-1FCD8B9D5140}">
      <dgm:prSet custT="1"/>
      <dgm:spPr/>
      <dgm:t>
        <a:bodyPr/>
        <a:lstStyle/>
        <a:p>
          <a:r>
            <a:rPr lang="en-US" sz="1200" b="1" dirty="0">
              <a:latin typeface="+mj-lt"/>
            </a:rPr>
            <a:t>Level of income per worker raises</a:t>
          </a:r>
          <a:endParaRPr lang="ru-RU" sz="1200" b="1" dirty="0">
            <a:latin typeface="+mj-lt"/>
          </a:endParaRPr>
        </a:p>
      </dgm:t>
    </dgm:pt>
    <dgm:pt modelId="{A74CA98C-C32D-49E3-A6E2-757DEC09C11C}" type="parTrans" cxnId="{FAF8B5C3-5C1E-4693-9873-442EE002A273}">
      <dgm:prSet/>
      <dgm:spPr/>
      <dgm:t>
        <a:bodyPr/>
        <a:lstStyle/>
        <a:p>
          <a:endParaRPr lang="ru-RU" sz="1800" b="1">
            <a:latin typeface="+mj-lt"/>
          </a:endParaRPr>
        </a:p>
      </dgm:t>
    </dgm:pt>
    <dgm:pt modelId="{B8C6B9EB-E330-463A-B24E-583665CFA2AE}" type="sibTrans" cxnId="{FAF8B5C3-5C1E-4693-9873-442EE002A273}">
      <dgm:prSet/>
      <dgm:spPr/>
      <dgm:t>
        <a:bodyPr/>
        <a:lstStyle/>
        <a:p>
          <a:endParaRPr lang="ru-RU" sz="1800" b="1">
            <a:latin typeface="+mj-lt"/>
          </a:endParaRPr>
        </a:p>
      </dgm:t>
    </dgm:pt>
    <dgm:pt modelId="{22FA0FE9-2A36-4C09-96BE-554536191043}" type="pres">
      <dgm:prSet presAssocID="{A83EB574-796F-4EF2-BB9F-965A1D88D580}" presName="Name0" presStyleCnt="0">
        <dgm:presLayoutVars>
          <dgm:dir/>
          <dgm:animLvl val="lvl"/>
          <dgm:resizeHandles val="exact"/>
        </dgm:presLayoutVars>
      </dgm:prSet>
      <dgm:spPr/>
    </dgm:pt>
    <dgm:pt modelId="{5BD4F358-0609-4FF2-9D23-2F94C6C6975E}" type="pres">
      <dgm:prSet presAssocID="{F45F2E61-ACD9-4997-9A36-E29D0B09D4DE}" presName="parTxOnly" presStyleLbl="node1" presStyleIdx="0" presStyleCnt="5">
        <dgm:presLayoutVars>
          <dgm:chMax val="0"/>
          <dgm:chPref val="0"/>
          <dgm:bulletEnabled val="1"/>
        </dgm:presLayoutVars>
      </dgm:prSet>
      <dgm:spPr/>
    </dgm:pt>
    <dgm:pt modelId="{A9513362-10CA-4BF4-A290-2DCADE0BEA9F}" type="pres">
      <dgm:prSet presAssocID="{BD4AEEF8-9B23-4EE6-A404-9AAF7155CCD8}" presName="parTxOnlySpace" presStyleCnt="0"/>
      <dgm:spPr/>
    </dgm:pt>
    <dgm:pt modelId="{2A4AE20F-DB4A-47E0-BE7F-F33CDB80F3CA}" type="pres">
      <dgm:prSet presAssocID="{66896788-2979-4C53-99EA-2284B698087B}" presName="parTxOnly" presStyleLbl="node1" presStyleIdx="1" presStyleCnt="5">
        <dgm:presLayoutVars>
          <dgm:chMax val="0"/>
          <dgm:chPref val="0"/>
          <dgm:bulletEnabled val="1"/>
        </dgm:presLayoutVars>
      </dgm:prSet>
      <dgm:spPr/>
    </dgm:pt>
    <dgm:pt modelId="{9729AFA5-A048-4BEC-94FC-F5B270DB8667}" type="pres">
      <dgm:prSet presAssocID="{D6DA7520-AC1F-4A8A-A3D5-3E7667BBFD36}" presName="parTxOnlySpace" presStyleCnt="0"/>
      <dgm:spPr/>
    </dgm:pt>
    <dgm:pt modelId="{A3382B35-5CF2-4C62-926C-BD2585BC9783}" type="pres">
      <dgm:prSet presAssocID="{66204D0D-5B72-4C90-904E-C181C834385D}" presName="parTxOnly" presStyleLbl="node1" presStyleIdx="2" presStyleCnt="5">
        <dgm:presLayoutVars>
          <dgm:chMax val="0"/>
          <dgm:chPref val="0"/>
          <dgm:bulletEnabled val="1"/>
        </dgm:presLayoutVars>
      </dgm:prSet>
      <dgm:spPr/>
    </dgm:pt>
    <dgm:pt modelId="{276BF42A-92D4-4018-A660-3ECCE2B12A4D}" type="pres">
      <dgm:prSet presAssocID="{9A91E8BD-575A-40B4-91B6-7CE45478607F}" presName="parTxOnlySpace" presStyleCnt="0"/>
      <dgm:spPr/>
    </dgm:pt>
    <dgm:pt modelId="{980E25A6-39AF-4936-B389-07D364F7459F}" type="pres">
      <dgm:prSet presAssocID="{2047A597-6549-46C8-B47A-BAA02ACB686A}" presName="parTxOnly" presStyleLbl="node1" presStyleIdx="3" presStyleCnt="5">
        <dgm:presLayoutVars>
          <dgm:chMax val="0"/>
          <dgm:chPref val="0"/>
          <dgm:bulletEnabled val="1"/>
        </dgm:presLayoutVars>
      </dgm:prSet>
      <dgm:spPr/>
    </dgm:pt>
    <dgm:pt modelId="{EBF8E38C-EFE3-4E6B-B1BE-B6A1EBAD6593}" type="pres">
      <dgm:prSet presAssocID="{D9D03A27-E521-4031-9C7B-14EA83147455}" presName="parTxOnlySpace" presStyleCnt="0"/>
      <dgm:spPr/>
    </dgm:pt>
    <dgm:pt modelId="{52261B52-F86E-4BB7-AD3F-9E7F4D26E854}" type="pres">
      <dgm:prSet presAssocID="{17CBEBBF-6700-47B6-8B82-1FCD8B9D5140}" presName="parTxOnly" presStyleLbl="node1" presStyleIdx="4" presStyleCnt="5">
        <dgm:presLayoutVars>
          <dgm:chMax val="0"/>
          <dgm:chPref val="0"/>
          <dgm:bulletEnabled val="1"/>
        </dgm:presLayoutVars>
      </dgm:prSet>
      <dgm:spPr/>
    </dgm:pt>
  </dgm:ptLst>
  <dgm:cxnLst>
    <dgm:cxn modelId="{934D8003-42EC-4784-8091-F2487817723A}" type="presOf" srcId="{A83EB574-796F-4EF2-BB9F-965A1D88D580}" destId="{22FA0FE9-2A36-4C09-96BE-554536191043}" srcOrd="0" destOrd="0" presId="urn:microsoft.com/office/officeart/2005/8/layout/chevron1"/>
    <dgm:cxn modelId="{147A842B-725C-429D-837B-F2E2B2619895}" type="presOf" srcId="{66896788-2979-4C53-99EA-2284B698087B}" destId="{2A4AE20F-DB4A-47E0-BE7F-F33CDB80F3CA}" srcOrd="0" destOrd="0" presId="urn:microsoft.com/office/officeart/2005/8/layout/chevron1"/>
    <dgm:cxn modelId="{60548C85-CCE9-4274-B7DF-CD2C8F8CA6B2}" srcId="{A83EB574-796F-4EF2-BB9F-965A1D88D580}" destId="{66204D0D-5B72-4C90-904E-C181C834385D}" srcOrd="2" destOrd="0" parTransId="{E6D3560D-7170-4CFA-8B39-62FF951C6F33}" sibTransId="{9A91E8BD-575A-40B4-91B6-7CE45478607F}"/>
    <dgm:cxn modelId="{2A1EA88D-186B-4D0D-9874-B1AFB504ECAC}" type="presOf" srcId="{17CBEBBF-6700-47B6-8B82-1FCD8B9D5140}" destId="{52261B52-F86E-4BB7-AD3F-9E7F4D26E854}" srcOrd="0" destOrd="0" presId="urn:microsoft.com/office/officeart/2005/8/layout/chevron1"/>
    <dgm:cxn modelId="{5E1FBD8F-52C6-498A-9174-E86D58F03BB1}" srcId="{A83EB574-796F-4EF2-BB9F-965A1D88D580}" destId="{66896788-2979-4C53-99EA-2284B698087B}" srcOrd="1" destOrd="0" parTransId="{4B6B1E0A-7FCF-4323-99FE-23F8DFEC7939}" sibTransId="{D6DA7520-AC1F-4A8A-A3D5-3E7667BBFD36}"/>
    <dgm:cxn modelId="{D31457AC-D3D1-4F19-B625-7F989932C23E}" type="presOf" srcId="{2047A597-6549-46C8-B47A-BAA02ACB686A}" destId="{980E25A6-39AF-4936-B389-07D364F7459F}" srcOrd="0" destOrd="0" presId="urn:microsoft.com/office/officeart/2005/8/layout/chevron1"/>
    <dgm:cxn modelId="{C4173EB8-8632-4F9A-878C-1936C95AE53C}" srcId="{A83EB574-796F-4EF2-BB9F-965A1D88D580}" destId="{F45F2E61-ACD9-4997-9A36-E29D0B09D4DE}" srcOrd="0" destOrd="0" parTransId="{0D9D93A7-CCA5-4AFF-8F21-B6931D6DEB36}" sibTransId="{BD4AEEF8-9B23-4EE6-A404-9AAF7155CCD8}"/>
    <dgm:cxn modelId="{FAF8B5C3-5C1E-4693-9873-442EE002A273}" srcId="{A83EB574-796F-4EF2-BB9F-965A1D88D580}" destId="{17CBEBBF-6700-47B6-8B82-1FCD8B9D5140}" srcOrd="4" destOrd="0" parTransId="{A74CA98C-C32D-49E3-A6E2-757DEC09C11C}" sibTransId="{B8C6B9EB-E330-463A-B24E-583665CFA2AE}"/>
    <dgm:cxn modelId="{0639C9CC-E5EC-4917-8904-B5C6D064658B}" type="presOf" srcId="{F45F2E61-ACD9-4997-9A36-E29D0B09D4DE}" destId="{5BD4F358-0609-4FF2-9D23-2F94C6C6975E}" srcOrd="0" destOrd="0" presId="urn:microsoft.com/office/officeart/2005/8/layout/chevron1"/>
    <dgm:cxn modelId="{E4C693E6-DCF9-4883-99E7-C28D0BD24F73}" type="presOf" srcId="{66204D0D-5B72-4C90-904E-C181C834385D}" destId="{A3382B35-5CF2-4C62-926C-BD2585BC9783}" srcOrd="0" destOrd="0" presId="urn:microsoft.com/office/officeart/2005/8/layout/chevron1"/>
    <dgm:cxn modelId="{6899FAE9-ABDD-438A-BFE0-F8A7E907D288}" srcId="{A83EB574-796F-4EF2-BB9F-965A1D88D580}" destId="{2047A597-6549-46C8-B47A-BAA02ACB686A}" srcOrd="3" destOrd="0" parTransId="{7012FBCA-FA4F-4A59-9E6B-472E900C2453}" sibTransId="{D9D03A27-E521-4031-9C7B-14EA83147455}"/>
    <dgm:cxn modelId="{6BEBC21B-0EA4-4CAC-A578-344E35B64024}" type="presParOf" srcId="{22FA0FE9-2A36-4C09-96BE-554536191043}" destId="{5BD4F358-0609-4FF2-9D23-2F94C6C6975E}" srcOrd="0" destOrd="0" presId="urn:microsoft.com/office/officeart/2005/8/layout/chevron1"/>
    <dgm:cxn modelId="{B8178D84-2F87-43B7-8F66-DDAB1A3CBF7A}" type="presParOf" srcId="{22FA0FE9-2A36-4C09-96BE-554536191043}" destId="{A9513362-10CA-4BF4-A290-2DCADE0BEA9F}" srcOrd="1" destOrd="0" presId="urn:microsoft.com/office/officeart/2005/8/layout/chevron1"/>
    <dgm:cxn modelId="{5B002777-EE0E-4EB8-887D-11A605174419}" type="presParOf" srcId="{22FA0FE9-2A36-4C09-96BE-554536191043}" destId="{2A4AE20F-DB4A-47E0-BE7F-F33CDB80F3CA}" srcOrd="2" destOrd="0" presId="urn:microsoft.com/office/officeart/2005/8/layout/chevron1"/>
    <dgm:cxn modelId="{E35450E6-0DFA-498C-A982-BBC5E8158DE0}" type="presParOf" srcId="{22FA0FE9-2A36-4C09-96BE-554536191043}" destId="{9729AFA5-A048-4BEC-94FC-F5B270DB8667}" srcOrd="3" destOrd="0" presId="urn:microsoft.com/office/officeart/2005/8/layout/chevron1"/>
    <dgm:cxn modelId="{CB220F4E-953B-4AB7-BB1C-2946A144F833}" type="presParOf" srcId="{22FA0FE9-2A36-4C09-96BE-554536191043}" destId="{A3382B35-5CF2-4C62-926C-BD2585BC9783}" srcOrd="4" destOrd="0" presId="urn:microsoft.com/office/officeart/2005/8/layout/chevron1"/>
    <dgm:cxn modelId="{C04B306A-DA9A-47F9-A064-8BD8C1298085}" type="presParOf" srcId="{22FA0FE9-2A36-4C09-96BE-554536191043}" destId="{276BF42A-92D4-4018-A660-3ECCE2B12A4D}" srcOrd="5" destOrd="0" presId="urn:microsoft.com/office/officeart/2005/8/layout/chevron1"/>
    <dgm:cxn modelId="{98FA5A15-5033-4E01-A819-8D9F124BFA55}" type="presParOf" srcId="{22FA0FE9-2A36-4C09-96BE-554536191043}" destId="{980E25A6-39AF-4936-B389-07D364F7459F}" srcOrd="6" destOrd="0" presId="urn:microsoft.com/office/officeart/2005/8/layout/chevron1"/>
    <dgm:cxn modelId="{E6DF40C0-80FC-4857-B95F-7CC2E0E6AB18}" type="presParOf" srcId="{22FA0FE9-2A36-4C09-96BE-554536191043}" destId="{EBF8E38C-EFE3-4E6B-B1BE-B6A1EBAD6593}" srcOrd="7" destOrd="0" presId="urn:microsoft.com/office/officeart/2005/8/layout/chevron1"/>
    <dgm:cxn modelId="{6EF5DE15-EDCC-48F0-9064-22777CEF43DF}" type="presParOf" srcId="{22FA0FE9-2A36-4C09-96BE-554536191043}" destId="{52261B52-F86E-4BB7-AD3F-9E7F4D26E854}"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85CF1EB-49DB-46FE-9936-F8DB151BEC12}" type="doc">
      <dgm:prSet loTypeId="urn:microsoft.com/office/officeart/2005/8/layout/lProcess2" loCatId="relationship" qsTypeId="urn:microsoft.com/office/officeart/2005/8/quickstyle/simple1" qsCatId="simple" csTypeId="urn:microsoft.com/office/officeart/2005/8/colors/accent0_2" csCatId="mainScheme" phldr="1"/>
      <dgm:spPr/>
      <dgm:t>
        <a:bodyPr/>
        <a:lstStyle/>
        <a:p>
          <a:endParaRPr lang="ru-RU"/>
        </a:p>
      </dgm:t>
    </dgm:pt>
    <dgm:pt modelId="{0D2FD337-7122-4739-8E17-EBCB17890134}">
      <dgm:prSet phldrT="[Текст]"/>
      <dgm:spPr/>
      <dgm:t>
        <a:bodyPr/>
        <a:lstStyle/>
        <a:p>
          <a:r>
            <a:rPr lang="en-GB" b="1" dirty="0">
              <a:solidFill>
                <a:srgbClr val="284D60"/>
              </a:solidFill>
              <a:latin typeface="+mj-lt"/>
            </a:rPr>
            <a:t>Capitalist</a:t>
          </a:r>
        </a:p>
        <a:p>
          <a:r>
            <a:rPr lang="en-GB" b="1" dirty="0">
              <a:solidFill>
                <a:srgbClr val="284D60"/>
              </a:solidFill>
              <a:latin typeface="+mj-lt"/>
            </a:rPr>
            <a:t>(modern, industry, urban)</a:t>
          </a:r>
          <a:endParaRPr lang="ru-RU" b="1" dirty="0">
            <a:solidFill>
              <a:srgbClr val="284D60"/>
            </a:solidFill>
            <a:latin typeface="+mj-lt"/>
          </a:endParaRPr>
        </a:p>
      </dgm:t>
    </dgm:pt>
    <dgm:pt modelId="{8BFF16E4-6224-4511-B278-1078D64BF64F}" type="parTrans" cxnId="{4454E76B-A809-46F6-BA6B-9FC349CF3B2B}">
      <dgm:prSet/>
      <dgm:spPr/>
      <dgm:t>
        <a:bodyPr/>
        <a:lstStyle/>
        <a:p>
          <a:endParaRPr lang="ru-RU">
            <a:solidFill>
              <a:srgbClr val="284D60"/>
            </a:solidFill>
            <a:latin typeface="+mj-lt"/>
          </a:endParaRPr>
        </a:p>
      </dgm:t>
    </dgm:pt>
    <dgm:pt modelId="{219AF83D-46FF-46BD-8325-191965D0C7B5}" type="sibTrans" cxnId="{4454E76B-A809-46F6-BA6B-9FC349CF3B2B}">
      <dgm:prSet/>
      <dgm:spPr/>
      <dgm:t>
        <a:bodyPr/>
        <a:lstStyle/>
        <a:p>
          <a:endParaRPr lang="ru-RU">
            <a:solidFill>
              <a:srgbClr val="284D60"/>
            </a:solidFill>
            <a:latin typeface="+mj-lt"/>
          </a:endParaRPr>
        </a:p>
      </dgm:t>
    </dgm:pt>
    <dgm:pt modelId="{7FE50458-8A9C-40E5-B889-D9B0A71DA13B}">
      <dgm:prSet phldrT="[Текст]"/>
      <dgm:spPr/>
      <dgm:t>
        <a:bodyPr/>
        <a:lstStyle/>
        <a:p>
          <a:r>
            <a:rPr lang="en-GB" dirty="0">
              <a:solidFill>
                <a:srgbClr val="284D60"/>
              </a:solidFill>
              <a:latin typeface="+mj-lt"/>
            </a:rPr>
            <a:t>Wages </a:t>
          </a:r>
          <a:r>
            <a:rPr lang="en-US" dirty="0">
              <a:solidFill>
                <a:srgbClr val="284D60"/>
              </a:solidFill>
              <a:latin typeface="+mj-lt"/>
            </a:rPr>
            <a:t>would be determined by the wage in the subsistence sector</a:t>
          </a:r>
          <a:endParaRPr lang="ru-RU" dirty="0">
            <a:solidFill>
              <a:srgbClr val="284D60"/>
            </a:solidFill>
            <a:latin typeface="+mj-lt"/>
          </a:endParaRPr>
        </a:p>
      </dgm:t>
    </dgm:pt>
    <dgm:pt modelId="{0052602A-7F37-416F-A077-0934398AB412}" type="parTrans" cxnId="{F9E217AA-0057-4BAC-A640-B64F125F824B}">
      <dgm:prSet/>
      <dgm:spPr/>
      <dgm:t>
        <a:bodyPr/>
        <a:lstStyle/>
        <a:p>
          <a:endParaRPr lang="ru-RU">
            <a:solidFill>
              <a:srgbClr val="284D60"/>
            </a:solidFill>
            <a:latin typeface="+mj-lt"/>
          </a:endParaRPr>
        </a:p>
      </dgm:t>
    </dgm:pt>
    <dgm:pt modelId="{D1D5895B-8B3F-48B3-9CBA-C105D09D5B34}" type="sibTrans" cxnId="{F9E217AA-0057-4BAC-A640-B64F125F824B}">
      <dgm:prSet/>
      <dgm:spPr/>
      <dgm:t>
        <a:bodyPr/>
        <a:lstStyle/>
        <a:p>
          <a:endParaRPr lang="ru-RU">
            <a:solidFill>
              <a:srgbClr val="284D60"/>
            </a:solidFill>
            <a:latin typeface="+mj-lt"/>
          </a:endParaRPr>
        </a:p>
      </dgm:t>
    </dgm:pt>
    <dgm:pt modelId="{556840B4-D248-4F03-B300-D11296BB0F72}">
      <dgm:prSet phldrT="[Текст]"/>
      <dgm:spPr/>
      <dgm:t>
        <a:bodyPr/>
        <a:lstStyle/>
        <a:p>
          <a:r>
            <a:rPr lang="en-US" b="1" dirty="0">
              <a:solidFill>
                <a:srgbClr val="284D60"/>
              </a:solidFill>
              <a:latin typeface="+mj-lt"/>
            </a:rPr>
            <a:t>S</a:t>
          </a:r>
          <a:r>
            <a:rPr lang="en-GB" b="1" dirty="0" err="1">
              <a:solidFill>
                <a:srgbClr val="284D60"/>
              </a:solidFill>
              <a:latin typeface="+mj-lt"/>
            </a:rPr>
            <a:t>ubsistence</a:t>
          </a:r>
          <a:r>
            <a:rPr lang="en-GB" b="1" dirty="0">
              <a:solidFill>
                <a:srgbClr val="284D60"/>
              </a:solidFill>
              <a:latin typeface="+mj-lt"/>
            </a:rPr>
            <a:t> </a:t>
          </a:r>
        </a:p>
        <a:p>
          <a:r>
            <a:rPr lang="en-GB" b="1" dirty="0">
              <a:solidFill>
                <a:srgbClr val="284D60"/>
              </a:solidFill>
              <a:latin typeface="+mj-lt"/>
            </a:rPr>
            <a:t>(traditional, agriculture, rural)</a:t>
          </a:r>
          <a:endParaRPr lang="ru-RU" b="1" dirty="0">
            <a:solidFill>
              <a:srgbClr val="284D60"/>
            </a:solidFill>
            <a:latin typeface="+mj-lt"/>
          </a:endParaRPr>
        </a:p>
      </dgm:t>
    </dgm:pt>
    <dgm:pt modelId="{A137AF54-B5EE-4B41-9BFA-7D03C4D1EF21}" type="parTrans" cxnId="{B194A9A5-E37B-46BB-B1D8-32EDA1BCCC95}">
      <dgm:prSet/>
      <dgm:spPr/>
      <dgm:t>
        <a:bodyPr/>
        <a:lstStyle/>
        <a:p>
          <a:endParaRPr lang="ru-RU">
            <a:solidFill>
              <a:srgbClr val="284D60"/>
            </a:solidFill>
            <a:latin typeface="+mj-lt"/>
          </a:endParaRPr>
        </a:p>
      </dgm:t>
    </dgm:pt>
    <dgm:pt modelId="{6748B95C-92F0-494D-BF31-74DF93E7794D}" type="sibTrans" cxnId="{B194A9A5-E37B-46BB-B1D8-32EDA1BCCC95}">
      <dgm:prSet/>
      <dgm:spPr/>
      <dgm:t>
        <a:bodyPr/>
        <a:lstStyle/>
        <a:p>
          <a:endParaRPr lang="ru-RU">
            <a:solidFill>
              <a:srgbClr val="284D60"/>
            </a:solidFill>
            <a:latin typeface="+mj-lt"/>
          </a:endParaRPr>
        </a:p>
      </dgm:t>
    </dgm:pt>
    <dgm:pt modelId="{E8F37EED-FA2D-436F-9453-9B5917632D69}">
      <dgm:prSet phldrT="[Текст]"/>
      <dgm:spPr/>
      <dgm:t>
        <a:bodyPr/>
        <a:lstStyle/>
        <a:p>
          <a:r>
            <a:rPr lang="en-US" dirty="0">
              <a:solidFill>
                <a:srgbClr val="284D60"/>
              </a:solidFill>
              <a:latin typeface="+mj-lt"/>
            </a:rPr>
            <a:t>Consists of people earning a subsistence wage</a:t>
          </a:r>
          <a:endParaRPr lang="ru-RU" dirty="0">
            <a:solidFill>
              <a:srgbClr val="284D60"/>
            </a:solidFill>
            <a:latin typeface="+mj-lt"/>
          </a:endParaRPr>
        </a:p>
      </dgm:t>
    </dgm:pt>
    <dgm:pt modelId="{9F233391-4791-45E2-9B29-B2D6B4160184}" type="parTrans" cxnId="{D7F2C5F1-51CB-4415-9B22-DE823AFBB9EA}">
      <dgm:prSet/>
      <dgm:spPr/>
      <dgm:t>
        <a:bodyPr/>
        <a:lstStyle/>
        <a:p>
          <a:endParaRPr lang="ru-RU">
            <a:solidFill>
              <a:srgbClr val="284D60"/>
            </a:solidFill>
            <a:latin typeface="+mj-lt"/>
          </a:endParaRPr>
        </a:p>
      </dgm:t>
    </dgm:pt>
    <dgm:pt modelId="{66674C7E-6E63-4F58-8A61-DD7E8C5AF7D3}" type="sibTrans" cxnId="{D7F2C5F1-51CB-4415-9B22-DE823AFBB9EA}">
      <dgm:prSet/>
      <dgm:spPr/>
      <dgm:t>
        <a:bodyPr/>
        <a:lstStyle/>
        <a:p>
          <a:endParaRPr lang="ru-RU">
            <a:solidFill>
              <a:srgbClr val="284D60"/>
            </a:solidFill>
            <a:latin typeface="+mj-lt"/>
          </a:endParaRPr>
        </a:p>
      </dgm:t>
    </dgm:pt>
    <dgm:pt modelId="{ADF65E47-5F13-4944-B3B8-84476BA71B15}">
      <dgm:prSet/>
      <dgm:spPr/>
      <dgm:t>
        <a:bodyPr/>
        <a:lstStyle/>
        <a:p>
          <a:r>
            <a:rPr lang="en-US" dirty="0">
              <a:solidFill>
                <a:srgbClr val="284D60"/>
              </a:solidFill>
              <a:latin typeface="+mj-lt"/>
            </a:rPr>
            <a:t>Perfectly elastic supply of labor</a:t>
          </a:r>
          <a:endParaRPr lang="ru-RU" dirty="0">
            <a:solidFill>
              <a:srgbClr val="284D60"/>
            </a:solidFill>
            <a:latin typeface="+mj-lt"/>
          </a:endParaRPr>
        </a:p>
      </dgm:t>
    </dgm:pt>
    <dgm:pt modelId="{B5E1F6B4-1CBE-4B77-BE40-95D736AB85BD}" type="parTrans" cxnId="{201D96FF-F218-4CB9-BA4D-E2208946EC44}">
      <dgm:prSet/>
      <dgm:spPr/>
      <dgm:t>
        <a:bodyPr/>
        <a:lstStyle/>
        <a:p>
          <a:endParaRPr lang="ru-RU">
            <a:solidFill>
              <a:srgbClr val="284D60"/>
            </a:solidFill>
            <a:latin typeface="+mj-lt"/>
          </a:endParaRPr>
        </a:p>
      </dgm:t>
    </dgm:pt>
    <dgm:pt modelId="{D001672B-AA85-4158-A82C-17A1BE3C7C58}" type="sibTrans" cxnId="{201D96FF-F218-4CB9-BA4D-E2208946EC44}">
      <dgm:prSet/>
      <dgm:spPr/>
      <dgm:t>
        <a:bodyPr/>
        <a:lstStyle/>
        <a:p>
          <a:endParaRPr lang="ru-RU">
            <a:solidFill>
              <a:srgbClr val="284D60"/>
            </a:solidFill>
            <a:latin typeface="+mj-lt"/>
          </a:endParaRPr>
        </a:p>
      </dgm:t>
    </dgm:pt>
    <dgm:pt modelId="{A8F006A2-FB96-47F3-8F63-320CB196198D}">
      <dgm:prSet/>
      <dgm:spPr/>
      <dgm:t>
        <a:bodyPr/>
        <a:lstStyle/>
        <a:p>
          <a:r>
            <a:rPr lang="en-US" dirty="0">
              <a:solidFill>
                <a:srgbClr val="284D60"/>
              </a:solidFill>
              <a:latin typeface="+mj-lt"/>
            </a:rPr>
            <a:t>Grow without facing any labor constraints</a:t>
          </a:r>
          <a:endParaRPr lang="ru-RU" dirty="0">
            <a:solidFill>
              <a:srgbClr val="284D60"/>
            </a:solidFill>
            <a:latin typeface="+mj-lt"/>
          </a:endParaRPr>
        </a:p>
      </dgm:t>
    </dgm:pt>
    <dgm:pt modelId="{C268E228-E32E-436B-B118-1950AE6A88D9}" type="parTrans" cxnId="{8C911502-37FE-40B2-A9F8-8CE4391F01EF}">
      <dgm:prSet/>
      <dgm:spPr/>
      <dgm:t>
        <a:bodyPr/>
        <a:lstStyle/>
        <a:p>
          <a:endParaRPr lang="ru-RU">
            <a:solidFill>
              <a:srgbClr val="284D60"/>
            </a:solidFill>
            <a:latin typeface="+mj-lt"/>
          </a:endParaRPr>
        </a:p>
      </dgm:t>
    </dgm:pt>
    <dgm:pt modelId="{6376E377-76AC-4172-A97A-456CF0B5F022}" type="sibTrans" cxnId="{8C911502-37FE-40B2-A9F8-8CE4391F01EF}">
      <dgm:prSet/>
      <dgm:spPr/>
      <dgm:t>
        <a:bodyPr/>
        <a:lstStyle/>
        <a:p>
          <a:endParaRPr lang="ru-RU">
            <a:solidFill>
              <a:srgbClr val="284D60"/>
            </a:solidFill>
            <a:latin typeface="+mj-lt"/>
          </a:endParaRPr>
        </a:p>
      </dgm:t>
    </dgm:pt>
    <dgm:pt modelId="{B9A17FC8-6567-4D0D-BD8F-2F752F05A7D2}">
      <dgm:prSet/>
      <dgm:spPr/>
      <dgm:t>
        <a:bodyPr/>
        <a:lstStyle/>
        <a:p>
          <a:r>
            <a:rPr lang="en-US" dirty="0">
              <a:solidFill>
                <a:srgbClr val="284D60"/>
              </a:solidFill>
              <a:latin typeface="+mj-lt"/>
            </a:rPr>
            <a:t>Sector would finally pull so many workers</a:t>
          </a:r>
          <a:endParaRPr lang="ru-RU" dirty="0">
            <a:solidFill>
              <a:srgbClr val="284D60"/>
            </a:solidFill>
            <a:latin typeface="+mj-lt"/>
          </a:endParaRPr>
        </a:p>
      </dgm:t>
    </dgm:pt>
    <dgm:pt modelId="{EF345106-4574-4D59-B58C-18C18BD8C98B}" type="parTrans" cxnId="{E3316196-0286-4ECC-BAF2-3377BB43FA43}">
      <dgm:prSet/>
      <dgm:spPr/>
      <dgm:t>
        <a:bodyPr/>
        <a:lstStyle/>
        <a:p>
          <a:endParaRPr lang="ru-RU">
            <a:solidFill>
              <a:srgbClr val="284D60"/>
            </a:solidFill>
            <a:latin typeface="+mj-lt"/>
          </a:endParaRPr>
        </a:p>
      </dgm:t>
    </dgm:pt>
    <dgm:pt modelId="{AB3561F6-78F1-42C0-841A-2C82FC3F7BAF}" type="sibTrans" cxnId="{E3316196-0286-4ECC-BAF2-3377BB43FA43}">
      <dgm:prSet/>
      <dgm:spPr/>
      <dgm:t>
        <a:bodyPr/>
        <a:lstStyle/>
        <a:p>
          <a:endParaRPr lang="ru-RU">
            <a:solidFill>
              <a:srgbClr val="284D60"/>
            </a:solidFill>
            <a:latin typeface="+mj-lt"/>
          </a:endParaRPr>
        </a:p>
      </dgm:t>
    </dgm:pt>
    <dgm:pt modelId="{64728071-C91B-4CCC-BF29-04D611C7B560}">
      <dgm:prSet/>
      <dgm:spPr/>
      <dgm:t>
        <a:bodyPr/>
        <a:lstStyle/>
        <a:p>
          <a:r>
            <a:rPr lang="en-US" dirty="0">
              <a:solidFill>
                <a:srgbClr val="284D60"/>
              </a:solidFill>
              <a:latin typeface="+mj-lt"/>
            </a:rPr>
            <a:t>Supply of labor would no longer remain perfectly elastic</a:t>
          </a:r>
          <a:endParaRPr lang="ru-RU" dirty="0">
            <a:solidFill>
              <a:srgbClr val="284D60"/>
            </a:solidFill>
            <a:latin typeface="+mj-lt"/>
          </a:endParaRPr>
        </a:p>
      </dgm:t>
    </dgm:pt>
    <dgm:pt modelId="{65F2B213-298A-4C4A-8E4D-47DBE8DA3424}" type="parTrans" cxnId="{2DE4DEED-7E67-4F1E-9270-082860E8ACFF}">
      <dgm:prSet/>
      <dgm:spPr/>
      <dgm:t>
        <a:bodyPr/>
        <a:lstStyle/>
        <a:p>
          <a:endParaRPr lang="ru-RU">
            <a:solidFill>
              <a:srgbClr val="284D60"/>
            </a:solidFill>
            <a:latin typeface="+mj-lt"/>
          </a:endParaRPr>
        </a:p>
      </dgm:t>
    </dgm:pt>
    <dgm:pt modelId="{41162776-49C1-4F40-888A-9ED1EB7495E0}" type="sibTrans" cxnId="{2DE4DEED-7E67-4F1E-9270-082860E8ACFF}">
      <dgm:prSet/>
      <dgm:spPr/>
      <dgm:t>
        <a:bodyPr/>
        <a:lstStyle/>
        <a:p>
          <a:endParaRPr lang="ru-RU">
            <a:solidFill>
              <a:srgbClr val="284D60"/>
            </a:solidFill>
            <a:latin typeface="+mj-lt"/>
          </a:endParaRPr>
        </a:p>
      </dgm:t>
    </dgm:pt>
    <dgm:pt modelId="{7E65E497-7F9C-4FA5-A043-A608ED81A233}" type="pres">
      <dgm:prSet presAssocID="{E85CF1EB-49DB-46FE-9936-F8DB151BEC12}" presName="theList" presStyleCnt="0">
        <dgm:presLayoutVars>
          <dgm:dir/>
          <dgm:animLvl val="lvl"/>
          <dgm:resizeHandles val="exact"/>
        </dgm:presLayoutVars>
      </dgm:prSet>
      <dgm:spPr/>
    </dgm:pt>
    <dgm:pt modelId="{31736ECC-6375-4B8B-BF4F-85248C2483E9}" type="pres">
      <dgm:prSet presAssocID="{0D2FD337-7122-4739-8E17-EBCB17890134}" presName="compNode" presStyleCnt="0"/>
      <dgm:spPr/>
    </dgm:pt>
    <dgm:pt modelId="{010B2809-858E-438E-9F7F-DB86BDF593BA}" type="pres">
      <dgm:prSet presAssocID="{0D2FD337-7122-4739-8E17-EBCB17890134}" presName="aNode" presStyleLbl="bgShp" presStyleIdx="0" presStyleCnt="2"/>
      <dgm:spPr/>
    </dgm:pt>
    <dgm:pt modelId="{73461287-DE98-4347-AEAB-67F69A5C20D5}" type="pres">
      <dgm:prSet presAssocID="{0D2FD337-7122-4739-8E17-EBCB17890134}" presName="textNode" presStyleLbl="bgShp" presStyleIdx="0" presStyleCnt="2"/>
      <dgm:spPr/>
    </dgm:pt>
    <dgm:pt modelId="{1599B9C0-3D82-40B0-A1DA-5749CA6757B9}" type="pres">
      <dgm:prSet presAssocID="{0D2FD337-7122-4739-8E17-EBCB17890134}" presName="compChildNode" presStyleCnt="0"/>
      <dgm:spPr/>
    </dgm:pt>
    <dgm:pt modelId="{B3D492D2-987C-44F4-AA95-4B87310C5EB5}" type="pres">
      <dgm:prSet presAssocID="{0D2FD337-7122-4739-8E17-EBCB17890134}" presName="theInnerList" presStyleCnt="0"/>
      <dgm:spPr/>
    </dgm:pt>
    <dgm:pt modelId="{61EB867E-0D01-45A9-BAF2-38F1DAF0019A}" type="pres">
      <dgm:prSet presAssocID="{7FE50458-8A9C-40E5-B889-D9B0A71DA13B}" presName="childNode" presStyleLbl="node1" presStyleIdx="0" presStyleCnt="6">
        <dgm:presLayoutVars>
          <dgm:bulletEnabled val="1"/>
        </dgm:presLayoutVars>
      </dgm:prSet>
      <dgm:spPr/>
    </dgm:pt>
    <dgm:pt modelId="{E3213E92-A447-43BE-845B-98D69D569450}" type="pres">
      <dgm:prSet presAssocID="{7FE50458-8A9C-40E5-B889-D9B0A71DA13B}" presName="aSpace2" presStyleCnt="0"/>
      <dgm:spPr/>
    </dgm:pt>
    <dgm:pt modelId="{9AF681DA-1A8A-4DD4-B3E8-AC04EFE3650B}" type="pres">
      <dgm:prSet presAssocID="{B9A17FC8-6567-4D0D-BD8F-2F752F05A7D2}" presName="childNode" presStyleLbl="node1" presStyleIdx="1" presStyleCnt="6">
        <dgm:presLayoutVars>
          <dgm:bulletEnabled val="1"/>
        </dgm:presLayoutVars>
      </dgm:prSet>
      <dgm:spPr/>
    </dgm:pt>
    <dgm:pt modelId="{D616BE3F-D6E0-4969-B377-C0FF7CA3C911}" type="pres">
      <dgm:prSet presAssocID="{B9A17FC8-6567-4D0D-BD8F-2F752F05A7D2}" presName="aSpace2" presStyleCnt="0"/>
      <dgm:spPr/>
    </dgm:pt>
    <dgm:pt modelId="{00A5DBA4-3773-436B-8D12-18F82C48A00D}" type="pres">
      <dgm:prSet presAssocID="{64728071-C91B-4CCC-BF29-04D611C7B560}" presName="childNode" presStyleLbl="node1" presStyleIdx="2" presStyleCnt="6">
        <dgm:presLayoutVars>
          <dgm:bulletEnabled val="1"/>
        </dgm:presLayoutVars>
      </dgm:prSet>
      <dgm:spPr/>
    </dgm:pt>
    <dgm:pt modelId="{C1D8B7E0-9C93-43A8-A864-B78CA708995E}" type="pres">
      <dgm:prSet presAssocID="{0D2FD337-7122-4739-8E17-EBCB17890134}" presName="aSpace" presStyleCnt="0"/>
      <dgm:spPr/>
    </dgm:pt>
    <dgm:pt modelId="{0945E9B3-FE37-43FB-AB33-D96902C6BD95}" type="pres">
      <dgm:prSet presAssocID="{556840B4-D248-4F03-B300-D11296BB0F72}" presName="compNode" presStyleCnt="0"/>
      <dgm:spPr/>
    </dgm:pt>
    <dgm:pt modelId="{E5769E76-E3DA-4882-9DBF-354A0E679F62}" type="pres">
      <dgm:prSet presAssocID="{556840B4-D248-4F03-B300-D11296BB0F72}" presName="aNode" presStyleLbl="bgShp" presStyleIdx="1" presStyleCnt="2"/>
      <dgm:spPr/>
    </dgm:pt>
    <dgm:pt modelId="{602E9326-9F38-4ECA-B65C-6862AA745904}" type="pres">
      <dgm:prSet presAssocID="{556840B4-D248-4F03-B300-D11296BB0F72}" presName="textNode" presStyleLbl="bgShp" presStyleIdx="1" presStyleCnt="2"/>
      <dgm:spPr/>
    </dgm:pt>
    <dgm:pt modelId="{90DEE9A0-923E-418B-92E5-CC5CB510D224}" type="pres">
      <dgm:prSet presAssocID="{556840B4-D248-4F03-B300-D11296BB0F72}" presName="compChildNode" presStyleCnt="0"/>
      <dgm:spPr/>
    </dgm:pt>
    <dgm:pt modelId="{622B796A-2320-4455-A9C5-2F30EE9F9458}" type="pres">
      <dgm:prSet presAssocID="{556840B4-D248-4F03-B300-D11296BB0F72}" presName="theInnerList" presStyleCnt="0"/>
      <dgm:spPr/>
    </dgm:pt>
    <dgm:pt modelId="{1492B023-48E1-4F07-9D4E-C716782D072D}" type="pres">
      <dgm:prSet presAssocID="{E8F37EED-FA2D-436F-9453-9B5917632D69}" presName="childNode" presStyleLbl="node1" presStyleIdx="3" presStyleCnt="6">
        <dgm:presLayoutVars>
          <dgm:bulletEnabled val="1"/>
        </dgm:presLayoutVars>
      </dgm:prSet>
      <dgm:spPr/>
    </dgm:pt>
    <dgm:pt modelId="{5B2637C5-3DD3-4440-ACEB-78AAE5F67757}" type="pres">
      <dgm:prSet presAssocID="{E8F37EED-FA2D-436F-9453-9B5917632D69}" presName="aSpace2" presStyleCnt="0"/>
      <dgm:spPr/>
    </dgm:pt>
    <dgm:pt modelId="{E8954F30-0A3F-4CEC-94D6-5B7B1B8EEB1E}" type="pres">
      <dgm:prSet presAssocID="{ADF65E47-5F13-4944-B3B8-84476BA71B15}" presName="childNode" presStyleLbl="node1" presStyleIdx="4" presStyleCnt="6">
        <dgm:presLayoutVars>
          <dgm:bulletEnabled val="1"/>
        </dgm:presLayoutVars>
      </dgm:prSet>
      <dgm:spPr/>
    </dgm:pt>
    <dgm:pt modelId="{6442F1F7-D242-4726-9E8C-2B2FF15073BF}" type="pres">
      <dgm:prSet presAssocID="{ADF65E47-5F13-4944-B3B8-84476BA71B15}" presName="aSpace2" presStyleCnt="0"/>
      <dgm:spPr/>
    </dgm:pt>
    <dgm:pt modelId="{D4A998FE-B94C-4F4E-A60E-ED35AF03BDB2}" type="pres">
      <dgm:prSet presAssocID="{A8F006A2-FB96-47F3-8F63-320CB196198D}" presName="childNode" presStyleLbl="node1" presStyleIdx="5" presStyleCnt="6">
        <dgm:presLayoutVars>
          <dgm:bulletEnabled val="1"/>
        </dgm:presLayoutVars>
      </dgm:prSet>
      <dgm:spPr/>
    </dgm:pt>
  </dgm:ptLst>
  <dgm:cxnLst>
    <dgm:cxn modelId="{8C911502-37FE-40B2-A9F8-8CE4391F01EF}" srcId="{556840B4-D248-4F03-B300-D11296BB0F72}" destId="{A8F006A2-FB96-47F3-8F63-320CB196198D}" srcOrd="2" destOrd="0" parTransId="{C268E228-E32E-436B-B118-1950AE6A88D9}" sibTransId="{6376E377-76AC-4172-A97A-456CF0B5F022}"/>
    <dgm:cxn modelId="{3B85A611-1B8B-4753-9C12-6D1C8A9AB5E0}" type="presOf" srcId="{64728071-C91B-4CCC-BF29-04D611C7B560}" destId="{00A5DBA4-3773-436B-8D12-18F82C48A00D}" srcOrd="0" destOrd="0" presId="urn:microsoft.com/office/officeart/2005/8/layout/lProcess2"/>
    <dgm:cxn modelId="{BBBF1419-AC18-47F1-A29F-0881573EEB4A}" type="presOf" srcId="{0D2FD337-7122-4739-8E17-EBCB17890134}" destId="{010B2809-858E-438E-9F7F-DB86BDF593BA}" srcOrd="0" destOrd="0" presId="urn:microsoft.com/office/officeart/2005/8/layout/lProcess2"/>
    <dgm:cxn modelId="{E8767B19-7FF1-4BC8-A29A-BFFDA856C112}" type="presOf" srcId="{A8F006A2-FB96-47F3-8F63-320CB196198D}" destId="{D4A998FE-B94C-4F4E-A60E-ED35AF03BDB2}" srcOrd="0" destOrd="0" presId="urn:microsoft.com/office/officeart/2005/8/layout/lProcess2"/>
    <dgm:cxn modelId="{45E0D41F-658A-4FBF-8E55-E8C413739F24}" type="presOf" srcId="{E8F37EED-FA2D-436F-9453-9B5917632D69}" destId="{1492B023-48E1-4F07-9D4E-C716782D072D}" srcOrd="0" destOrd="0" presId="urn:microsoft.com/office/officeart/2005/8/layout/lProcess2"/>
    <dgm:cxn modelId="{4454E76B-A809-46F6-BA6B-9FC349CF3B2B}" srcId="{E85CF1EB-49DB-46FE-9936-F8DB151BEC12}" destId="{0D2FD337-7122-4739-8E17-EBCB17890134}" srcOrd="0" destOrd="0" parTransId="{8BFF16E4-6224-4511-B278-1078D64BF64F}" sibTransId="{219AF83D-46FF-46BD-8325-191965D0C7B5}"/>
    <dgm:cxn modelId="{34047154-E56F-4FC1-8B8C-B52ED5337FE3}" type="presOf" srcId="{556840B4-D248-4F03-B300-D11296BB0F72}" destId="{E5769E76-E3DA-4882-9DBF-354A0E679F62}" srcOrd="0" destOrd="0" presId="urn:microsoft.com/office/officeart/2005/8/layout/lProcess2"/>
    <dgm:cxn modelId="{8797378C-0D68-474E-B437-6CE87DBEE11F}" type="presOf" srcId="{556840B4-D248-4F03-B300-D11296BB0F72}" destId="{602E9326-9F38-4ECA-B65C-6862AA745904}" srcOrd="1" destOrd="0" presId="urn:microsoft.com/office/officeart/2005/8/layout/lProcess2"/>
    <dgm:cxn modelId="{E3316196-0286-4ECC-BAF2-3377BB43FA43}" srcId="{0D2FD337-7122-4739-8E17-EBCB17890134}" destId="{B9A17FC8-6567-4D0D-BD8F-2F752F05A7D2}" srcOrd="1" destOrd="0" parTransId="{EF345106-4574-4D59-B58C-18C18BD8C98B}" sibTransId="{AB3561F6-78F1-42C0-841A-2C82FC3F7BAF}"/>
    <dgm:cxn modelId="{B194A9A5-E37B-46BB-B1D8-32EDA1BCCC95}" srcId="{E85CF1EB-49DB-46FE-9936-F8DB151BEC12}" destId="{556840B4-D248-4F03-B300-D11296BB0F72}" srcOrd="1" destOrd="0" parTransId="{A137AF54-B5EE-4B41-9BFA-7D03C4D1EF21}" sibTransId="{6748B95C-92F0-494D-BF31-74DF93E7794D}"/>
    <dgm:cxn modelId="{F9E217AA-0057-4BAC-A640-B64F125F824B}" srcId="{0D2FD337-7122-4739-8E17-EBCB17890134}" destId="{7FE50458-8A9C-40E5-B889-D9B0A71DA13B}" srcOrd="0" destOrd="0" parTransId="{0052602A-7F37-416F-A077-0934398AB412}" sibTransId="{D1D5895B-8B3F-48B3-9CBA-C105D09D5B34}"/>
    <dgm:cxn modelId="{2D7510AF-90DA-4ECE-91F8-D94D4A837DAE}" type="presOf" srcId="{7FE50458-8A9C-40E5-B889-D9B0A71DA13B}" destId="{61EB867E-0D01-45A9-BAF2-38F1DAF0019A}" srcOrd="0" destOrd="0" presId="urn:microsoft.com/office/officeart/2005/8/layout/lProcess2"/>
    <dgm:cxn modelId="{DE47C1AF-6267-4312-8B7A-3925B74E7A5E}" type="presOf" srcId="{0D2FD337-7122-4739-8E17-EBCB17890134}" destId="{73461287-DE98-4347-AEAB-67F69A5C20D5}" srcOrd="1" destOrd="0" presId="urn:microsoft.com/office/officeart/2005/8/layout/lProcess2"/>
    <dgm:cxn modelId="{81D085BD-7C24-4D0C-86B5-6979ADA6B69C}" type="presOf" srcId="{B9A17FC8-6567-4D0D-BD8F-2F752F05A7D2}" destId="{9AF681DA-1A8A-4DD4-B3E8-AC04EFE3650B}" srcOrd="0" destOrd="0" presId="urn:microsoft.com/office/officeart/2005/8/layout/lProcess2"/>
    <dgm:cxn modelId="{83482CDF-3986-407C-9FA3-801B40ECFBA7}" type="presOf" srcId="{E85CF1EB-49DB-46FE-9936-F8DB151BEC12}" destId="{7E65E497-7F9C-4FA5-A043-A608ED81A233}" srcOrd="0" destOrd="0" presId="urn:microsoft.com/office/officeart/2005/8/layout/lProcess2"/>
    <dgm:cxn modelId="{2DE4DEED-7E67-4F1E-9270-082860E8ACFF}" srcId="{0D2FD337-7122-4739-8E17-EBCB17890134}" destId="{64728071-C91B-4CCC-BF29-04D611C7B560}" srcOrd="2" destOrd="0" parTransId="{65F2B213-298A-4C4A-8E4D-47DBE8DA3424}" sibTransId="{41162776-49C1-4F40-888A-9ED1EB7495E0}"/>
    <dgm:cxn modelId="{D7F2C5F1-51CB-4415-9B22-DE823AFBB9EA}" srcId="{556840B4-D248-4F03-B300-D11296BB0F72}" destId="{E8F37EED-FA2D-436F-9453-9B5917632D69}" srcOrd="0" destOrd="0" parTransId="{9F233391-4791-45E2-9B29-B2D6B4160184}" sibTransId="{66674C7E-6E63-4F58-8A61-DD7E8C5AF7D3}"/>
    <dgm:cxn modelId="{95F2E4F6-E031-4C40-A0F5-D0A5793A7A6F}" type="presOf" srcId="{ADF65E47-5F13-4944-B3B8-84476BA71B15}" destId="{E8954F30-0A3F-4CEC-94D6-5B7B1B8EEB1E}" srcOrd="0" destOrd="0" presId="urn:microsoft.com/office/officeart/2005/8/layout/lProcess2"/>
    <dgm:cxn modelId="{201D96FF-F218-4CB9-BA4D-E2208946EC44}" srcId="{556840B4-D248-4F03-B300-D11296BB0F72}" destId="{ADF65E47-5F13-4944-B3B8-84476BA71B15}" srcOrd="1" destOrd="0" parTransId="{B5E1F6B4-1CBE-4B77-BE40-95D736AB85BD}" sibTransId="{D001672B-AA85-4158-A82C-17A1BE3C7C58}"/>
    <dgm:cxn modelId="{D5928F10-7BDA-40C4-A626-BB9EABCB5FF6}" type="presParOf" srcId="{7E65E497-7F9C-4FA5-A043-A608ED81A233}" destId="{31736ECC-6375-4B8B-BF4F-85248C2483E9}" srcOrd="0" destOrd="0" presId="urn:microsoft.com/office/officeart/2005/8/layout/lProcess2"/>
    <dgm:cxn modelId="{1F6FE5F9-407C-4949-99EC-CC8595F50412}" type="presParOf" srcId="{31736ECC-6375-4B8B-BF4F-85248C2483E9}" destId="{010B2809-858E-438E-9F7F-DB86BDF593BA}" srcOrd="0" destOrd="0" presId="urn:microsoft.com/office/officeart/2005/8/layout/lProcess2"/>
    <dgm:cxn modelId="{87F2DA4F-CF1C-4B7B-80B5-EFE951BF624A}" type="presParOf" srcId="{31736ECC-6375-4B8B-BF4F-85248C2483E9}" destId="{73461287-DE98-4347-AEAB-67F69A5C20D5}" srcOrd="1" destOrd="0" presId="urn:microsoft.com/office/officeart/2005/8/layout/lProcess2"/>
    <dgm:cxn modelId="{4D6AB209-3DC0-4516-A271-8CA8D90B0D45}" type="presParOf" srcId="{31736ECC-6375-4B8B-BF4F-85248C2483E9}" destId="{1599B9C0-3D82-40B0-A1DA-5749CA6757B9}" srcOrd="2" destOrd="0" presId="urn:microsoft.com/office/officeart/2005/8/layout/lProcess2"/>
    <dgm:cxn modelId="{064E9512-C10F-4A9D-B7D4-031EA191145D}" type="presParOf" srcId="{1599B9C0-3D82-40B0-A1DA-5749CA6757B9}" destId="{B3D492D2-987C-44F4-AA95-4B87310C5EB5}" srcOrd="0" destOrd="0" presId="urn:microsoft.com/office/officeart/2005/8/layout/lProcess2"/>
    <dgm:cxn modelId="{1FD2EB2B-D648-40D4-9F67-AA7ED835CD50}" type="presParOf" srcId="{B3D492D2-987C-44F4-AA95-4B87310C5EB5}" destId="{61EB867E-0D01-45A9-BAF2-38F1DAF0019A}" srcOrd="0" destOrd="0" presId="urn:microsoft.com/office/officeart/2005/8/layout/lProcess2"/>
    <dgm:cxn modelId="{38A55DAA-CD73-400F-8CC8-9E7078CA5498}" type="presParOf" srcId="{B3D492D2-987C-44F4-AA95-4B87310C5EB5}" destId="{E3213E92-A447-43BE-845B-98D69D569450}" srcOrd="1" destOrd="0" presId="urn:microsoft.com/office/officeart/2005/8/layout/lProcess2"/>
    <dgm:cxn modelId="{B3D644CB-4E8A-498C-9555-4BD49CB62CC5}" type="presParOf" srcId="{B3D492D2-987C-44F4-AA95-4B87310C5EB5}" destId="{9AF681DA-1A8A-4DD4-B3E8-AC04EFE3650B}" srcOrd="2" destOrd="0" presId="urn:microsoft.com/office/officeart/2005/8/layout/lProcess2"/>
    <dgm:cxn modelId="{9DD390C1-DA88-4E3D-B329-10D82D744EBE}" type="presParOf" srcId="{B3D492D2-987C-44F4-AA95-4B87310C5EB5}" destId="{D616BE3F-D6E0-4969-B377-C0FF7CA3C911}" srcOrd="3" destOrd="0" presId="urn:microsoft.com/office/officeart/2005/8/layout/lProcess2"/>
    <dgm:cxn modelId="{57883649-2661-4967-8DA6-23F0F239599B}" type="presParOf" srcId="{B3D492D2-987C-44F4-AA95-4B87310C5EB5}" destId="{00A5DBA4-3773-436B-8D12-18F82C48A00D}" srcOrd="4" destOrd="0" presId="urn:microsoft.com/office/officeart/2005/8/layout/lProcess2"/>
    <dgm:cxn modelId="{03E5B045-8C30-430C-9411-9457F7F0301C}" type="presParOf" srcId="{7E65E497-7F9C-4FA5-A043-A608ED81A233}" destId="{C1D8B7E0-9C93-43A8-A864-B78CA708995E}" srcOrd="1" destOrd="0" presId="urn:microsoft.com/office/officeart/2005/8/layout/lProcess2"/>
    <dgm:cxn modelId="{AEEF0DC3-79E2-47A5-A54F-3F3FABC58FA5}" type="presParOf" srcId="{7E65E497-7F9C-4FA5-A043-A608ED81A233}" destId="{0945E9B3-FE37-43FB-AB33-D96902C6BD95}" srcOrd="2" destOrd="0" presId="urn:microsoft.com/office/officeart/2005/8/layout/lProcess2"/>
    <dgm:cxn modelId="{B2FEC3B8-2C23-4426-ACCA-EDD9E64C79DA}" type="presParOf" srcId="{0945E9B3-FE37-43FB-AB33-D96902C6BD95}" destId="{E5769E76-E3DA-4882-9DBF-354A0E679F62}" srcOrd="0" destOrd="0" presId="urn:microsoft.com/office/officeart/2005/8/layout/lProcess2"/>
    <dgm:cxn modelId="{9E85FCD9-6457-4219-8EDA-981909C9D9B5}" type="presParOf" srcId="{0945E9B3-FE37-43FB-AB33-D96902C6BD95}" destId="{602E9326-9F38-4ECA-B65C-6862AA745904}" srcOrd="1" destOrd="0" presId="urn:microsoft.com/office/officeart/2005/8/layout/lProcess2"/>
    <dgm:cxn modelId="{52F7A099-ACBB-40D9-B598-A04A0E39C47C}" type="presParOf" srcId="{0945E9B3-FE37-43FB-AB33-D96902C6BD95}" destId="{90DEE9A0-923E-418B-92E5-CC5CB510D224}" srcOrd="2" destOrd="0" presId="urn:microsoft.com/office/officeart/2005/8/layout/lProcess2"/>
    <dgm:cxn modelId="{5B67668C-9137-4B6E-9922-C1F905848EF0}" type="presParOf" srcId="{90DEE9A0-923E-418B-92E5-CC5CB510D224}" destId="{622B796A-2320-4455-A9C5-2F30EE9F9458}" srcOrd="0" destOrd="0" presId="urn:microsoft.com/office/officeart/2005/8/layout/lProcess2"/>
    <dgm:cxn modelId="{DA5FBF53-17FA-48A9-97E8-FA70F2F56B87}" type="presParOf" srcId="{622B796A-2320-4455-A9C5-2F30EE9F9458}" destId="{1492B023-48E1-4F07-9D4E-C716782D072D}" srcOrd="0" destOrd="0" presId="urn:microsoft.com/office/officeart/2005/8/layout/lProcess2"/>
    <dgm:cxn modelId="{5AE8A7F0-35EF-4876-BA1E-DC1B2A450367}" type="presParOf" srcId="{622B796A-2320-4455-A9C5-2F30EE9F9458}" destId="{5B2637C5-3DD3-4440-ACEB-78AAE5F67757}" srcOrd="1" destOrd="0" presId="urn:microsoft.com/office/officeart/2005/8/layout/lProcess2"/>
    <dgm:cxn modelId="{F5668966-721F-44DD-B1A5-AA37F62B8E2E}" type="presParOf" srcId="{622B796A-2320-4455-A9C5-2F30EE9F9458}" destId="{E8954F30-0A3F-4CEC-94D6-5B7B1B8EEB1E}" srcOrd="2" destOrd="0" presId="urn:microsoft.com/office/officeart/2005/8/layout/lProcess2"/>
    <dgm:cxn modelId="{7E090541-3EA8-493B-8B0D-B17F8270C86B}" type="presParOf" srcId="{622B796A-2320-4455-A9C5-2F30EE9F9458}" destId="{6442F1F7-D242-4726-9E8C-2B2FF15073BF}" srcOrd="3" destOrd="0" presId="urn:microsoft.com/office/officeart/2005/8/layout/lProcess2"/>
    <dgm:cxn modelId="{65329138-21F2-48AC-B712-9FB98E9E3C79}" type="presParOf" srcId="{622B796A-2320-4455-A9C5-2F30EE9F9458}" destId="{D4A998FE-B94C-4F4E-A60E-ED35AF03BDB2}"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4B8EE6-7750-417D-A963-71D253DE2757}">
      <dsp:nvSpPr>
        <dsp:cNvPr id="0" name=""/>
        <dsp:cNvSpPr/>
      </dsp:nvSpPr>
      <dsp:spPr>
        <a:xfrm>
          <a:off x="0" y="28373"/>
          <a:ext cx="8271374" cy="56159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rgbClr val="284D60"/>
              </a:solidFill>
              <a:latin typeface="+mj-lt"/>
            </a:rPr>
            <a:t>The dual economy</a:t>
          </a:r>
          <a:endParaRPr lang="ru-RU" sz="2400" kern="1200" dirty="0">
            <a:solidFill>
              <a:srgbClr val="284D60"/>
            </a:solidFill>
            <a:latin typeface="+mj-lt"/>
          </a:endParaRPr>
        </a:p>
      </dsp:txBody>
      <dsp:txXfrm>
        <a:off x="27415" y="55788"/>
        <a:ext cx="8216544" cy="506769"/>
      </dsp:txXfrm>
    </dsp:sp>
    <dsp:sp modelId="{0A42F95A-9E17-479E-84AE-54C4B1DD05FF}">
      <dsp:nvSpPr>
        <dsp:cNvPr id="0" name=""/>
        <dsp:cNvSpPr/>
      </dsp:nvSpPr>
      <dsp:spPr>
        <a:xfrm>
          <a:off x="0" y="659093"/>
          <a:ext cx="8271374" cy="56159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rgbClr val="284D60"/>
              </a:solidFill>
              <a:latin typeface="+mj-lt"/>
            </a:rPr>
            <a:t>Subsistence wages</a:t>
          </a:r>
          <a:endParaRPr lang="ru-RU" sz="2400" kern="1200" dirty="0">
            <a:solidFill>
              <a:srgbClr val="284D60"/>
            </a:solidFill>
            <a:latin typeface="+mj-lt"/>
          </a:endParaRPr>
        </a:p>
      </dsp:txBody>
      <dsp:txXfrm>
        <a:off x="27415" y="686508"/>
        <a:ext cx="8216544" cy="506769"/>
      </dsp:txXfrm>
    </dsp:sp>
    <dsp:sp modelId="{39677F38-783C-4665-BC39-E28CDB5B6020}">
      <dsp:nvSpPr>
        <dsp:cNvPr id="0" name=""/>
        <dsp:cNvSpPr/>
      </dsp:nvSpPr>
      <dsp:spPr>
        <a:xfrm>
          <a:off x="0" y="1289813"/>
          <a:ext cx="8271374" cy="56159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rgbClr val="284D60"/>
              </a:solidFill>
              <a:latin typeface="+mj-lt"/>
            </a:rPr>
            <a:t>Patterns of unemployment and underemployment</a:t>
          </a:r>
          <a:endParaRPr lang="ru-RU" sz="2400" kern="1200" dirty="0">
            <a:solidFill>
              <a:srgbClr val="284D60"/>
            </a:solidFill>
            <a:latin typeface="+mj-lt"/>
          </a:endParaRPr>
        </a:p>
      </dsp:txBody>
      <dsp:txXfrm>
        <a:off x="27415" y="1317228"/>
        <a:ext cx="8216544" cy="506769"/>
      </dsp:txXfrm>
    </dsp:sp>
    <dsp:sp modelId="{D9A25077-3AE1-4DE6-9741-A9893F6B21ED}">
      <dsp:nvSpPr>
        <dsp:cNvPr id="0" name=""/>
        <dsp:cNvSpPr/>
      </dsp:nvSpPr>
      <dsp:spPr>
        <a:xfrm>
          <a:off x="0" y="1920533"/>
          <a:ext cx="8271374" cy="56159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rgbClr val="284D60"/>
              </a:solidFill>
              <a:latin typeface="+mj-lt"/>
            </a:rPr>
            <a:t>Labor market imperfections</a:t>
          </a:r>
          <a:endParaRPr lang="ru-RU" sz="2400" kern="1200" dirty="0">
            <a:solidFill>
              <a:srgbClr val="284D60"/>
            </a:solidFill>
            <a:latin typeface="+mj-lt"/>
          </a:endParaRPr>
        </a:p>
      </dsp:txBody>
      <dsp:txXfrm>
        <a:off x="27415" y="1947948"/>
        <a:ext cx="8216544" cy="506769"/>
      </dsp:txXfrm>
    </dsp:sp>
    <dsp:sp modelId="{32089A16-CC3A-44AF-AA95-8D722F182BB3}">
      <dsp:nvSpPr>
        <dsp:cNvPr id="0" name=""/>
        <dsp:cNvSpPr/>
      </dsp:nvSpPr>
      <dsp:spPr>
        <a:xfrm>
          <a:off x="0" y="2551253"/>
          <a:ext cx="8271374" cy="56159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rgbClr val="284D60"/>
              </a:solidFill>
              <a:latin typeface="+mj-lt"/>
            </a:rPr>
            <a:t> Savings</a:t>
          </a:r>
          <a:endParaRPr lang="ru-RU" sz="2400" kern="1200" dirty="0">
            <a:solidFill>
              <a:srgbClr val="284D60"/>
            </a:solidFill>
            <a:latin typeface="+mj-lt"/>
          </a:endParaRPr>
        </a:p>
      </dsp:txBody>
      <dsp:txXfrm>
        <a:off x="27415" y="2578668"/>
        <a:ext cx="8216544" cy="506769"/>
      </dsp:txXfrm>
    </dsp:sp>
    <dsp:sp modelId="{6132C004-5C79-447D-A708-7AFD74EEA57A}">
      <dsp:nvSpPr>
        <dsp:cNvPr id="0" name=""/>
        <dsp:cNvSpPr/>
      </dsp:nvSpPr>
      <dsp:spPr>
        <a:xfrm>
          <a:off x="0" y="3181973"/>
          <a:ext cx="8271374" cy="56159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rgbClr val="284D60"/>
              </a:solidFill>
              <a:latin typeface="+mj-lt"/>
            </a:rPr>
            <a:t>The mechanisms of development </a:t>
          </a:r>
          <a:endParaRPr lang="ru-RU" sz="2400" kern="1200" dirty="0">
            <a:solidFill>
              <a:srgbClr val="284D60"/>
            </a:solidFill>
            <a:latin typeface="+mj-lt"/>
          </a:endParaRPr>
        </a:p>
      </dsp:txBody>
      <dsp:txXfrm>
        <a:off x="27415" y="3209388"/>
        <a:ext cx="8216544" cy="506769"/>
      </dsp:txXfrm>
    </dsp:sp>
    <dsp:sp modelId="{F4C5177C-274C-4B8A-8E81-2B6AFB328D68}">
      <dsp:nvSpPr>
        <dsp:cNvPr id="0" name=""/>
        <dsp:cNvSpPr/>
      </dsp:nvSpPr>
      <dsp:spPr>
        <a:xfrm>
          <a:off x="0" y="3812693"/>
          <a:ext cx="8271374" cy="561599"/>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rgbClr val="284D60"/>
              </a:solidFill>
              <a:latin typeface="+mj-lt"/>
            </a:rPr>
            <a:t>Turning points in the growth process.</a:t>
          </a:r>
          <a:endParaRPr lang="ru-RU" sz="2400" kern="1200" dirty="0">
            <a:solidFill>
              <a:srgbClr val="284D60"/>
            </a:solidFill>
            <a:latin typeface="+mj-lt"/>
          </a:endParaRPr>
        </a:p>
      </dsp:txBody>
      <dsp:txXfrm>
        <a:off x="27415" y="3840108"/>
        <a:ext cx="8216544" cy="5067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D4F358-0609-4FF2-9D23-2F94C6C6975E}">
      <dsp:nvSpPr>
        <dsp:cNvPr id="0" name=""/>
        <dsp:cNvSpPr/>
      </dsp:nvSpPr>
      <dsp:spPr>
        <a:xfrm>
          <a:off x="2179" y="180140"/>
          <a:ext cx="1940151" cy="776060"/>
        </a:xfrm>
        <a:prstGeom prst="chevron">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mj-lt"/>
            </a:rPr>
            <a:t>Capital flows into the economy </a:t>
          </a:r>
          <a:endParaRPr lang="ru-RU" sz="1200" b="1" kern="1200" dirty="0">
            <a:latin typeface="+mj-lt"/>
          </a:endParaRPr>
        </a:p>
      </dsp:txBody>
      <dsp:txXfrm>
        <a:off x="390209" y="180140"/>
        <a:ext cx="1164091" cy="776060"/>
      </dsp:txXfrm>
    </dsp:sp>
    <dsp:sp modelId="{2A4AE20F-DB4A-47E0-BE7F-F33CDB80F3CA}">
      <dsp:nvSpPr>
        <dsp:cNvPr id="0" name=""/>
        <dsp:cNvSpPr/>
      </dsp:nvSpPr>
      <dsp:spPr>
        <a:xfrm>
          <a:off x="1748316" y="180140"/>
          <a:ext cx="1940151" cy="776060"/>
        </a:xfrm>
        <a:prstGeom prst="chevron">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mj-lt"/>
            </a:rPr>
            <a:t>Additional jobs are created</a:t>
          </a:r>
          <a:endParaRPr lang="ru-RU" sz="1200" b="1" kern="1200" dirty="0">
            <a:latin typeface="+mj-lt"/>
          </a:endParaRPr>
        </a:p>
      </dsp:txBody>
      <dsp:txXfrm>
        <a:off x="2136346" y="180140"/>
        <a:ext cx="1164091" cy="776060"/>
      </dsp:txXfrm>
    </dsp:sp>
    <dsp:sp modelId="{A3382B35-5CF2-4C62-926C-BD2585BC9783}">
      <dsp:nvSpPr>
        <dsp:cNvPr id="0" name=""/>
        <dsp:cNvSpPr/>
      </dsp:nvSpPr>
      <dsp:spPr>
        <a:xfrm>
          <a:off x="3494452" y="180140"/>
          <a:ext cx="1940151" cy="776060"/>
        </a:xfrm>
        <a:prstGeom prst="chevron">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mj-lt"/>
            </a:rPr>
            <a:t>Movement of workers from the subsistence sector</a:t>
          </a:r>
          <a:endParaRPr lang="ru-RU" sz="1200" b="1" kern="1200" dirty="0">
            <a:latin typeface="+mj-lt"/>
          </a:endParaRPr>
        </a:p>
      </dsp:txBody>
      <dsp:txXfrm>
        <a:off x="3882482" y="180140"/>
        <a:ext cx="1164091" cy="776060"/>
      </dsp:txXfrm>
    </dsp:sp>
    <dsp:sp modelId="{980E25A6-39AF-4936-B389-07D364F7459F}">
      <dsp:nvSpPr>
        <dsp:cNvPr id="0" name=""/>
        <dsp:cNvSpPr/>
      </dsp:nvSpPr>
      <dsp:spPr>
        <a:xfrm>
          <a:off x="5240588" y="180140"/>
          <a:ext cx="1940151" cy="776060"/>
        </a:xfrm>
        <a:prstGeom prst="chevron">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mj-lt"/>
            </a:rPr>
            <a:t>The savings rate of the economy rises</a:t>
          </a:r>
          <a:endParaRPr lang="ru-RU" sz="1200" b="1" kern="1200" dirty="0">
            <a:latin typeface="+mj-lt"/>
          </a:endParaRPr>
        </a:p>
      </dsp:txBody>
      <dsp:txXfrm>
        <a:off x="5628618" y="180140"/>
        <a:ext cx="1164091" cy="776060"/>
      </dsp:txXfrm>
    </dsp:sp>
    <dsp:sp modelId="{52261B52-F86E-4BB7-AD3F-9E7F4D26E854}">
      <dsp:nvSpPr>
        <dsp:cNvPr id="0" name=""/>
        <dsp:cNvSpPr/>
      </dsp:nvSpPr>
      <dsp:spPr>
        <a:xfrm>
          <a:off x="6986724" y="180140"/>
          <a:ext cx="1940151" cy="776060"/>
        </a:xfrm>
        <a:prstGeom prst="chevron">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006" tIns="16002" rIns="16002" bIns="16002"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mj-lt"/>
            </a:rPr>
            <a:t>Level of income per worker raises</a:t>
          </a:r>
          <a:endParaRPr lang="ru-RU" sz="1200" b="1" kern="1200" dirty="0">
            <a:latin typeface="+mj-lt"/>
          </a:endParaRPr>
        </a:p>
      </dsp:txBody>
      <dsp:txXfrm>
        <a:off x="7374754" y="180140"/>
        <a:ext cx="1164091" cy="7760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0B2809-858E-438E-9F7F-DB86BDF593BA}">
      <dsp:nvSpPr>
        <dsp:cNvPr id="0" name=""/>
        <dsp:cNvSpPr/>
      </dsp:nvSpPr>
      <dsp:spPr>
        <a:xfrm>
          <a:off x="4186" y="0"/>
          <a:ext cx="4026739" cy="2560563"/>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GB" sz="1900" b="1" kern="1200" dirty="0">
              <a:solidFill>
                <a:srgbClr val="284D60"/>
              </a:solidFill>
              <a:latin typeface="+mj-lt"/>
            </a:rPr>
            <a:t>Capitalist</a:t>
          </a:r>
        </a:p>
        <a:p>
          <a:pPr marL="0" lvl="0" indent="0" algn="ctr" defTabSz="844550">
            <a:lnSpc>
              <a:spcPct val="90000"/>
            </a:lnSpc>
            <a:spcBef>
              <a:spcPct val="0"/>
            </a:spcBef>
            <a:spcAft>
              <a:spcPct val="35000"/>
            </a:spcAft>
            <a:buNone/>
          </a:pPr>
          <a:r>
            <a:rPr lang="en-GB" sz="1900" b="1" kern="1200" dirty="0">
              <a:solidFill>
                <a:srgbClr val="284D60"/>
              </a:solidFill>
              <a:latin typeface="+mj-lt"/>
            </a:rPr>
            <a:t>(modern, industry, urban)</a:t>
          </a:r>
          <a:endParaRPr lang="ru-RU" sz="1900" b="1" kern="1200" dirty="0">
            <a:solidFill>
              <a:srgbClr val="284D60"/>
            </a:solidFill>
            <a:latin typeface="+mj-lt"/>
          </a:endParaRPr>
        </a:p>
      </dsp:txBody>
      <dsp:txXfrm>
        <a:off x="4186" y="0"/>
        <a:ext cx="4026739" cy="768168"/>
      </dsp:txXfrm>
    </dsp:sp>
    <dsp:sp modelId="{61EB867E-0D01-45A9-BAF2-38F1DAF0019A}">
      <dsp:nvSpPr>
        <dsp:cNvPr id="0" name=""/>
        <dsp:cNvSpPr/>
      </dsp:nvSpPr>
      <dsp:spPr>
        <a:xfrm>
          <a:off x="406859" y="768387"/>
          <a:ext cx="3221391" cy="503048"/>
        </a:xfrm>
        <a:prstGeom prst="roundRect">
          <a:avLst>
            <a:gd name="adj" fmla="val 1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GB" sz="1500" kern="1200" dirty="0">
              <a:solidFill>
                <a:srgbClr val="284D60"/>
              </a:solidFill>
              <a:latin typeface="+mj-lt"/>
            </a:rPr>
            <a:t>Wages </a:t>
          </a:r>
          <a:r>
            <a:rPr lang="en-US" sz="1500" kern="1200" dirty="0">
              <a:solidFill>
                <a:srgbClr val="284D60"/>
              </a:solidFill>
              <a:latin typeface="+mj-lt"/>
            </a:rPr>
            <a:t>would be determined by the wage in the subsistence sector</a:t>
          </a:r>
          <a:endParaRPr lang="ru-RU" sz="1500" kern="1200" dirty="0">
            <a:solidFill>
              <a:srgbClr val="284D60"/>
            </a:solidFill>
            <a:latin typeface="+mj-lt"/>
          </a:endParaRPr>
        </a:p>
      </dsp:txBody>
      <dsp:txXfrm>
        <a:off x="421593" y="783121"/>
        <a:ext cx="3191923" cy="473580"/>
      </dsp:txXfrm>
    </dsp:sp>
    <dsp:sp modelId="{9AF681DA-1A8A-4DD4-B3E8-AC04EFE3650B}">
      <dsp:nvSpPr>
        <dsp:cNvPr id="0" name=""/>
        <dsp:cNvSpPr/>
      </dsp:nvSpPr>
      <dsp:spPr>
        <a:xfrm>
          <a:off x="406859" y="1348827"/>
          <a:ext cx="3221391" cy="503048"/>
        </a:xfrm>
        <a:prstGeom prst="roundRect">
          <a:avLst>
            <a:gd name="adj" fmla="val 1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solidFill>
                <a:srgbClr val="284D60"/>
              </a:solidFill>
              <a:latin typeface="+mj-lt"/>
            </a:rPr>
            <a:t>Sector would finally pull so many workers</a:t>
          </a:r>
          <a:endParaRPr lang="ru-RU" sz="1500" kern="1200" dirty="0">
            <a:solidFill>
              <a:srgbClr val="284D60"/>
            </a:solidFill>
            <a:latin typeface="+mj-lt"/>
          </a:endParaRPr>
        </a:p>
      </dsp:txBody>
      <dsp:txXfrm>
        <a:off x="421593" y="1363561"/>
        <a:ext cx="3191923" cy="473580"/>
      </dsp:txXfrm>
    </dsp:sp>
    <dsp:sp modelId="{00A5DBA4-3773-436B-8D12-18F82C48A00D}">
      <dsp:nvSpPr>
        <dsp:cNvPr id="0" name=""/>
        <dsp:cNvSpPr/>
      </dsp:nvSpPr>
      <dsp:spPr>
        <a:xfrm>
          <a:off x="406859" y="1929267"/>
          <a:ext cx="3221391" cy="503048"/>
        </a:xfrm>
        <a:prstGeom prst="roundRect">
          <a:avLst>
            <a:gd name="adj" fmla="val 1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solidFill>
                <a:srgbClr val="284D60"/>
              </a:solidFill>
              <a:latin typeface="+mj-lt"/>
            </a:rPr>
            <a:t>Supply of labor would no longer remain perfectly elastic</a:t>
          </a:r>
          <a:endParaRPr lang="ru-RU" sz="1500" kern="1200" dirty="0">
            <a:solidFill>
              <a:srgbClr val="284D60"/>
            </a:solidFill>
            <a:latin typeface="+mj-lt"/>
          </a:endParaRPr>
        </a:p>
      </dsp:txBody>
      <dsp:txXfrm>
        <a:off x="421593" y="1944001"/>
        <a:ext cx="3191923" cy="473580"/>
      </dsp:txXfrm>
    </dsp:sp>
    <dsp:sp modelId="{E5769E76-E3DA-4882-9DBF-354A0E679F62}">
      <dsp:nvSpPr>
        <dsp:cNvPr id="0" name=""/>
        <dsp:cNvSpPr/>
      </dsp:nvSpPr>
      <dsp:spPr>
        <a:xfrm>
          <a:off x="4332931" y="0"/>
          <a:ext cx="4026739" cy="2560563"/>
        </a:xfrm>
        <a:prstGeom prst="roundRect">
          <a:avLst>
            <a:gd name="adj" fmla="val 10000"/>
          </a:avLst>
        </a:prstGeom>
        <a:solidFill>
          <a:schemeClr val="dk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b="1" kern="1200" dirty="0">
              <a:solidFill>
                <a:srgbClr val="284D60"/>
              </a:solidFill>
              <a:latin typeface="+mj-lt"/>
            </a:rPr>
            <a:t>S</a:t>
          </a:r>
          <a:r>
            <a:rPr lang="en-GB" sz="1900" b="1" kern="1200" dirty="0" err="1">
              <a:solidFill>
                <a:srgbClr val="284D60"/>
              </a:solidFill>
              <a:latin typeface="+mj-lt"/>
            </a:rPr>
            <a:t>ubsistence</a:t>
          </a:r>
          <a:r>
            <a:rPr lang="en-GB" sz="1900" b="1" kern="1200" dirty="0">
              <a:solidFill>
                <a:srgbClr val="284D60"/>
              </a:solidFill>
              <a:latin typeface="+mj-lt"/>
            </a:rPr>
            <a:t> </a:t>
          </a:r>
        </a:p>
        <a:p>
          <a:pPr marL="0" lvl="0" indent="0" algn="ctr" defTabSz="844550">
            <a:lnSpc>
              <a:spcPct val="90000"/>
            </a:lnSpc>
            <a:spcBef>
              <a:spcPct val="0"/>
            </a:spcBef>
            <a:spcAft>
              <a:spcPct val="35000"/>
            </a:spcAft>
            <a:buNone/>
          </a:pPr>
          <a:r>
            <a:rPr lang="en-GB" sz="1900" b="1" kern="1200" dirty="0">
              <a:solidFill>
                <a:srgbClr val="284D60"/>
              </a:solidFill>
              <a:latin typeface="+mj-lt"/>
            </a:rPr>
            <a:t>(traditional, agriculture, rural)</a:t>
          </a:r>
          <a:endParaRPr lang="ru-RU" sz="1900" b="1" kern="1200" dirty="0">
            <a:solidFill>
              <a:srgbClr val="284D60"/>
            </a:solidFill>
            <a:latin typeface="+mj-lt"/>
          </a:endParaRPr>
        </a:p>
      </dsp:txBody>
      <dsp:txXfrm>
        <a:off x="4332931" y="0"/>
        <a:ext cx="4026739" cy="768168"/>
      </dsp:txXfrm>
    </dsp:sp>
    <dsp:sp modelId="{1492B023-48E1-4F07-9D4E-C716782D072D}">
      <dsp:nvSpPr>
        <dsp:cNvPr id="0" name=""/>
        <dsp:cNvSpPr/>
      </dsp:nvSpPr>
      <dsp:spPr>
        <a:xfrm>
          <a:off x="4735605" y="768387"/>
          <a:ext cx="3221391" cy="503048"/>
        </a:xfrm>
        <a:prstGeom prst="roundRect">
          <a:avLst>
            <a:gd name="adj" fmla="val 1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solidFill>
                <a:srgbClr val="284D60"/>
              </a:solidFill>
              <a:latin typeface="+mj-lt"/>
            </a:rPr>
            <a:t>Consists of people earning a subsistence wage</a:t>
          </a:r>
          <a:endParaRPr lang="ru-RU" sz="1500" kern="1200" dirty="0">
            <a:solidFill>
              <a:srgbClr val="284D60"/>
            </a:solidFill>
            <a:latin typeface="+mj-lt"/>
          </a:endParaRPr>
        </a:p>
      </dsp:txBody>
      <dsp:txXfrm>
        <a:off x="4750339" y="783121"/>
        <a:ext cx="3191923" cy="473580"/>
      </dsp:txXfrm>
    </dsp:sp>
    <dsp:sp modelId="{E8954F30-0A3F-4CEC-94D6-5B7B1B8EEB1E}">
      <dsp:nvSpPr>
        <dsp:cNvPr id="0" name=""/>
        <dsp:cNvSpPr/>
      </dsp:nvSpPr>
      <dsp:spPr>
        <a:xfrm>
          <a:off x="4735605" y="1348827"/>
          <a:ext cx="3221391" cy="503048"/>
        </a:xfrm>
        <a:prstGeom prst="roundRect">
          <a:avLst>
            <a:gd name="adj" fmla="val 1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solidFill>
                <a:srgbClr val="284D60"/>
              </a:solidFill>
              <a:latin typeface="+mj-lt"/>
            </a:rPr>
            <a:t>Perfectly elastic supply of labor</a:t>
          </a:r>
          <a:endParaRPr lang="ru-RU" sz="1500" kern="1200" dirty="0">
            <a:solidFill>
              <a:srgbClr val="284D60"/>
            </a:solidFill>
            <a:latin typeface="+mj-lt"/>
          </a:endParaRPr>
        </a:p>
      </dsp:txBody>
      <dsp:txXfrm>
        <a:off x="4750339" y="1363561"/>
        <a:ext cx="3191923" cy="473580"/>
      </dsp:txXfrm>
    </dsp:sp>
    <dsp:sp modelId="{D4A998FE-B94C-4F4E-A60E-ED35AF03BDB2}">
      <dsp:nvSpPr>
        <dsp:cNvPr id="0" name=""/>
        <dsp:cNvSpPr/>
      </dsp:nvSpPr>
      <dsp:spPr>
        <a:xfrm>
          <a:off x="4735605" y="1929267"/>
          <a:ext cx="3221391" cy="503048"/>
        </a:xfrm>
        <a:prstGeom prst="roundRect">
          <a:avLst>
            <a:gd name="adj" fmla="val 10000"/>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solidFill>
                <a:srgbClr val="284D60"/>
              </a:solidFill>
              <a:latin typeface="+mj-lt"/>
            </a:rPr>
            <a:t>Grow without facing any labor constraints</a:t>
          </a:r>
          <a:endParaRPr lang="ru-RU" sz="1500" kern="1200" dirty="0">
            <a:solidFill>
              <a:srgbClr val="284D60"/>
            </a:solidFill>
            <a:latin typeface="+mj-lt"/>
          </a:endParaRPr>
        </a:p>
      </dsp:txBody>
      <dsp:txXfrm>
        <a:off x="4750339" y="1944001"/>
        <a:ext cx="3191923" cy="4735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y-KG"/>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E3BE680-C982-494B-BC6C-95F934AB49ED}" type="datetimeFigureOut">
              <a:rPr lang="ky-KG" smtClean="0"/>
              <a:t>7-фев 20</a:t>
            </a:fld>
            <a:endParaRPr lang="ky-KG"/>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ky-KG"/>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7E2A0EC-7E3D-4E0B-AEF0-9E7BF2C4FB45}" type="slidenum">
              <a:rPr lang="ky-KG" smtClean="0"/>
              <a:t>‹#›</a:t>
            </a:fld>
            <a:endParaRPr lang="ky-KG"/>
          </a:p>
        </p:txBody>
      </p:sp>
    </p:spTree>
    <p:extLst>
      <p:ext uri="{BB962C8B-B14F-4D97-AF65-F5344CB8AC3E}">
        <p14:creationId xmlns:p14="http://schemas.microsoft.com/office/powerpoint/2010/main" val="6623678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y-KG"/>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ED7B0D-BC45-4F04-8147-B338F4D83BD4}" type="datetimeFigureOut">
              <a:rPr lang="ky-KG" smtClean="0"/>
              <a:t>7-фев 20</a:t>
            </a:fld>
            <a:endParaRPr lang="ky-KG"/>
          </a:p>
        </p:txBody>
      </p:sp>
      <p:sp>
        <p:nvSpPr>
          <p:cNvPr id="4" name="Образ слайда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ky-KG"/>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ky-KG"/>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y-KG"/>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843436-9E78-4C5F-AF9F-9D98653490B2}" type="slidenum">
              <a:rPr lang="ky-KG" smtClean="0"/>
              <a:t>‹#›</a:t>
            </a:fld>
            <a:endParaRPr lang="ky-KG"/>
          </a:p>
        </p:txBody>
      </p:sp>
    </p:spTree>
    <p:extLst>
      <p:ext uri="{BB962C8B-B14F-4D97-AF65-F5344CB8AC3E}">
        <p14:creationId xmlns:p14="http://schemas.microsoft.com/office/powerpoint/2010/main" val="284582493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4A0929AE-EE71-4121-AFD7-8FB549E830DC}" type="datetime1">
              <a:rPr lang="ky-KG" smtClean="0"/>
              <a:t>7-фев 20</a:t>
            </a:fld>
            <a:endParaRPr lang="ky-KG"/>
          </a:p>
        </p:txBody>
      </p:sp>
      <p:sp>
        <p:nvSpPr>
          <p:cNvPr id="5" name="Footer Placeholder 4"/>
          <p:cNvSpPr>
            <a:spLocks noGrp="1"/>
          </p:cNvSpPr>
          <p:nvPr>
            <p:ph type="ftr" sz="quarter" idx="11"/>
          </p:nvPr>
        </p:nvSpPr>
        <p:spPr/>
        <p:txBody>
          <a:bodyPr/>
          <a:lstStyle/>
          <a:p>
            <a:endParaRPr lang="ky-KG"/>
          </a:p>
        </p:txBody>
      </p:sp>
      <p:sp>
        <p:nvSpPr>
          <p:cNvPr id="6" name="Slide Number Placeholder 5"/>
          <p:cNvSpPr>
            <a:spLocks noGrp="1"/>
          </p:cNvSpPr>
          <p:nvPr>
            <p:ph type="sldNum" sz="quarter" idx="12"/>
          </p:nvPr>
        </p:nvSpPr>
        <p:spPr/>
        <p:txBody>
          <a:bodyPr/>
          <a:lstStyle/>
          <a:p>
            <a:fld id="{B58A18B8-C9F9-4EC7-8385-AEED00EAEB21}" type="slidenum">
              <a:rPr lang="ky-KG" smtClean="0"/>
              <a:t>‹#›</a:t>
            </a:fld>
            <a:endParaRPr lang="ky-KG"/>
          </a:p>
        </p:txBody>
      </p:sp>
    </p:spTree>
    <p:extLst>
      <p:ext uri="{BB962C8B-B14F-4D97-AF65-F5344CB8AC3E}">
        <p14:creationId xmlns:p14="http://schemas.microsoft.com/office/powerpoint/2010/main" val="2512998210"/>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F8B12966-277F-4BE1-8D8A-871FD4B0C8D3}" type="datetime1">
              <a:rPr lang="ky-KG" smtClean="0"/>
              <a:t>7-фев 20</a:t>
            </a:fld>
            <a:endParaRPr lang="ky-KG"/>
          </a:p>
        </p:txBody>
      </p:sp>
      <p:sp>
        <p:nvSpPr>
          <p:cNvPr id="5" name="Footer Placeholder 4"/>
          <p:cNvSpPr>
            <a:spLocks noGrp="1"/>
          </p:cNvSpPr>
          <p:nvPr>
            <p:ph type="ftr" sz="quarter" idx="11"/>
          </p:nvPr>
        </p:nvSpPr>
        <p:spPr/>
        <p:txBody>
          <a:bodyPr/>
          <a:lstStyle/>
          <a:p>
            <a:endParaRPr lang="ky-KG"/>
          </a:p>
        </p:txBody>
      </p:sp>
      <p:sp>
        <p:nvSpPr>
          <p:cNvPr id="6" name="Slide Number Placeholder 5"/>
          <p:cNvSpPr>
            <a:spLocks noGrp="1"/>
          </p:cNvSpPr>
          <p:nvPr>
            <p:ph type="sldNum" sz="quarter" idx="12"/>
          </p:nvPr>
        </p:nvSpPr>
        <p:spPr/>
        <p:txBody>
          <a:bodyPr/>
          <a:lstStyle/>
          <a:p>
            <a:fld id="{B58A18B8-C9F9-4EC7-8385-AEED00EAEB21}" type="slidenum">
              <a:rPr lang="ky-KG" smtClean="0"/>
              <a:t>‹#›</a:t>
            </a:fld>
            <a:endParaRPr lang="ky-KG"/>
          </a:p>
        </p:txBody>
      </p:sp>
    </p:spTree>
    <p:extLst>
      <p:ext uri="{BB962C8B-B14F-4D97-AF65-F5344CB8AC3E}">
        <p14:creationId xmlns:p14="http://schemas.microsoft.com/office/powerpoint/2010/main" val="1377030952"/>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12FB812-EB4B-4332-BF32-4A0697615161}" type="datetime1">
              <a:rPr lang="ky-KG" smtClean="0"/>
              <a:t>7-фев 20</a:t>
            </a:fld>
            <a:endParaRPr lang="ky-KG"/>
          </a:p>
        </p:txBody>
      </p:sp>
      <p:sp>
        <p:nvSpPr>
          <p:cNvPr id="5" name="Footer Placeholder 4"/>
          <p:cNvSpPr>
            <a:spLocks noGrp="1"/>
          </p:cNvSpPr>
          <p:nvPr>
            <p:ph type="ftr" sz="quarter" idx="11"/>
          </p:nvPr>
        </p:nvSpPr>
        <p:spPr/>
        <p:txBody>
          <a:bodyPr/>
          <a:lstStyle/>
          <a:p>
            <a:endParaRPr lang="ky-KG"/>
          </a:p>
        </p:txBody>
      </p:sp>
      <p:sp>
        <p:nvSpPr>
          <p:cNvPr id="6" name="Slide Number Placeholder 5"/>
          <p:cNvSpPr>
            <a:spLocks noGrp="1"/>
          </p:cNvSpPr>
          <p:nvPr>
            <p:ph type="sldNum" sz="quarter" idx="12"/>
          </p:nvPr>
        </p:nvSpPr>
        <p:spPr/>
        <p:txBody>
          <a:bodyPr/>
          <a:lstStyle/>
          <a:p>
            <a:fld id="{B58A18B8-C9F9-4EC7-8385-AEED00EAEB21}" type="slidenum">
              <a:rPr lang="ky-KG" smtClean="0"/>
              <a:t>‹#›</a:t>
            </a:fld>
            <a:endParaRPr lang="ky-KG"/>
          </a:p>
        </p:txBody>
      </p:sp>
    </p:spTree>
    <p:extLst>
      <p:ext uri="{BB962C8B-B14F-4D97-AF65-F5344CB8AC3E}">
        <p14:creationId xmlns:p14="http://schemas.microsoft.com/office/powerpoint/2010/main" val="1823908240"/>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Объект 1"/>
          <p:cNvSpPr>
            <a:spLocks noGrp="1"/>
          </p:cNvSpPr>
          <p:nvPr>
            <p:ph/>
          </p:nvPr>
        </p:nvSpPr>
        <p:spPr>
          <a:xfrm>
            <a:off x="681038" y="365125"/>
            <a:ext cx="8543925" cy="58118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ky-KG"/>
          </a:p>
        </p:txBody>
      </p:sp>
      <p:sp>
        <p:nvSpPr>
          <p:cNvPr id="3" name="Дата 2"/>
          <p:cNvSpPr>
            <a:spLocks noGrp="1"/>
          </p:cNvSpPr>
          <p:nvPr>
            <p:ph type="dt" sz="half" idx="10"/>
          </p:nvPr>
        </p:nvSpPr>
        <p:spPr/>
        <p:txBody>
          <a:bodyPr/>
          <a:lstStyle/>
          <a:p>
            <a:fld id="{C18005B6-5DD6-4991-8869-A05F32AB5F27}" type="datetime1">
              <a:rPr lang="ky-KG" smtClean="0"/>
              <a:t>7-фев 20</a:t>
            </a:fld>
            <a:endParaRPr lang="ky-KG"/>
          </a:p>
        </p:txBody>
      </p:sp>
      <p:sp>
        <p:nvSpPr>
          <p:cNvPr id="4" name="Нижний колонтитул 3"/>
          <p:cNvSpPr>
            <a:spLocks noGrp="1"/>
          </p:cNvSpPr>
          <p:nvPr>
            <p:ph type="ftr" sz="quarter" idx="11"/>
          </p:nvPr>
        </p:nvSpPr>
        <p:spPr/>
        <p:txBody>
          <a:bodyPr/>
          <a:lstStyle/>
          <a:p>
            <a:endParaRPr lang="ky-KG"/>
          </a:p>
        </p:txBody>
      </p:sp>
      <p:sp>
        <p:nvSpPr>
          <p:cNvPr id="5" name="Номер слайда 4"/>
          <p:cNvSpPr>
            <a:spLocks noGrp="1"/>
          </p:cNvSpPr>
          <p:nvPr>
            <p:ph type="sldNum" sz="quarter" idx="12"/>
          </p:nvPr>
        </p:nvSpPr>
        <p:spPr/>
        <p:txBody>
          <a:bodyPr/>
          <a:lstStyle/>
          <a:p>
            <a:fld id="{B58A18B8-C9F9-4EC7-8385-AEED00EAEB21}" type="slidenum">
              <a:rPr lang="ky-KG" smtClean="0"/>
              <a:t>‹#›</a:t>
            </a:fld>
            <a:endParaRPr lang="ky-KG"/>
          </a:p>
        </p:txBody>
      </p:sp>
    </p:spTree>
    <p:extLst>
      <p:ext uri="{BB962C8B-B14F-4D97-AF65-F5344CB8AC3E}">
        <p14:creationId xmlns:p14="http://schemas.microsoft.com/office/powerpoint/2010/main" val="10493546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BAB0699-58D9-4DFF-B815-4010D7D13FA2}" type="datetime1">
              <a:rPr lang="ky-KG" smtClean="0"/>
              <a:t>7-фев 20</a:t>
            </a:fld>
            <a:endParaRPr lang="ky-KG"/>
          </a:p>
        </p:txBody>
      </p:sp>
      <p:sp>
        <p:nvSpPr>
          <p:cNvPr id="5" name="Footer Placeholder 4"/>
          <p:cNvSpPr>
            <a:spLocks noGrp="1"/>
          </p:cNvSpPr>
          <p:nvPr>
            <p:ph type="ftr" sz="quarter" idx="11"/>
          </p:nvPr>
        </p:nvSpPr>
        <p:spPr/>
        <p:txBody>
          <a:bodyPr/>
          <a:lstStyle/>
          <a:p>
            <a:endParaRPr lang="ky-KG"/>
          </a:p>
        </p:txBody>
      </p:sp>
      <p:sp>
        <p:nvSpPr>
          <p:cNvPr id="6" name="Slide Number Placeholder 5"/>
          <p:cNvSpPr>
            <a:spLocks noGrp="1"/>
          </p:cNvSpPr>
          <p:nvPr>
            <p:ph type="sldNum" sz="quarter" idx="12"/>
          </p:nvPr>
        </p:nvSpPr>
        <p:spPr/>
        <p:txBody>
          <a:bodyPr/>
          <a:lstStyle/>
          <a:p>
            <a:fld id="{B58A18B8-C9F9-4EC7-8385-AEED00EAEB21}" type="slidenum">
              <a:rPr lang="ky-KG" smtClean="0"/>
              <a:t>‹#›</a:t>
            </a:fld>
            <a:endParaRPr lang="ky-KG"/>
          </a:p>
        </p:txBody>
      </p:sp>
    </p:spTree>
    <p:extLst>
      <p:ext uri="{BB962C8B-B14F-4D97-AF65-F5344CB8AC3E}">
        <p14:creationId xmlns:p14="http://schemas.microsoft.com/office/powerpoint/2010/main" val="936302867"/>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4ED62B6-DE0A-4B23-827A-FE29E4E143B3}" type="datetime1">
              <a:rPr lang="ky-KG" smtClean="0"/>
              <a:t>7-фев 20</a:t>
            </a:fld>
            <a:endParaRPr lang="ky-KG"/>
          </a:p>
        </p:txBody>
      </p:sp>
      <p:sp>
        <p:nvSpPr>
          <p:cNvPr id="5" name="Footer Placeholder 4"/>
          <p:cNvSpPr>
            <a:spLocks noGrp="1"/>
          </p:cNvSpPr>
          <p:nvPr>
            <p:ph type="ftr" sz="quarter" idx="11"/>
          </p:nvPr>
        </p:nvSpPr>
        <p:spPr/>
        <p:txBody>
          <a:bodyPr/>
          <a:lstStyle/>
          <a:p>
            <a:endParaRPr lang="ky-KG"/>
          </a:p>
        </p:txBody>
      </p:sp>
      <p:sp>
        <p:nvSpPr>
          <p:cNvPr id="6" name="Slide Number Placeholder 5"/>
          <p:cNvSpPr>
            <a:spLocks noGrp="1"/>
          </p:cNvSpPr>
          <p:nvPr>
            <p:ph type="sldNum" sz="quarter" idx="12"/>
          </p:nvPr>
        </p:nvSpPr>
        <p:spPr/>
        <p:txBody>
          <a:bodyPr/>
          <a:lstStyle/>
          <a:p>
            <a:fld id="{B58A18B8-C9F9-4EC7-8385-AEED00EAEB21}" type="slidenum">
              <a:rPr lang="ky-KG" smtClean="0"/>
              <a:t>‹#›</a:t>
            </a:fld>
            <a:endParaRPr lang="ky-KG"/>
          </a:p>
        </p:txBody>
      </p:sp>
    </p:spTree>
    <p:extLst>
      <p:ext uri="{BB962C8B-B14F-4D97-AF65-F5344CB8AC3E}">
        <p14:creationId xmlns:p14="http://schemas.microsoft.com/office/powerpoint/2010/main" val="735094631"/>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764D3E4-D7A7-496D-97C9-C5FF483606C8}" type="datetime1">
              <a:rPr lang="ky-KG" smtClean="0"/>
              <a:t>7-фев 20</a:t>
            </a:fld>
            <a:endParaRPr lang="ky-KG"/>
          </a:p>
        </p:txBody>
      </p:sp>
      <p:sp>
        <p:nvSpPr>
          <p:cNvPr id="6" name="Footer Placeholder 5"/>
          <p:cNvSpPr>
            <a:spLocks noGrp="1"/>
          </p:cNvSpPr>
          <p:nvPr>
            <p:ph type="ftr" sz="quarter" idx="11"/>
          </p:nvPr>
        </p:nvSpPr>
        <p:spPr/>
        <p:txBody>
          <a:bodyPr/>
          <a:lstStyle/>
          <a:p>
            <a:endParaRPr lang="ky-KG"/>
          </a:p>
        </p:txBody>
      </p:sp>
      <p:sp>
        <p:nvSpPr>
          <p:cNvPr id="7" name="Slide Number Placeholder 6"/>
          <p:cNvSpPr>
            <a:spLocks noGrp="1"/>
          </p:cNvSpPr>
          <p:nvPr>
            <p:ph type="sldNum" sz="quarter" idx="12"/>
          </p:nvPr>
        </p:nvSpPr>
        <p:spPr/>
        <p:txBody>
          <a:bodyPr/>
          <a:lstStyle/>
          <a:p>
            <a:fld id="{B58A18B8-C9F9-4EC7-8385-AEED00EAEB21}" type="slidenum">
              <a:rPr lang="ky-KG" smtClean="0"/>
              <a:t>‹#›</a:t>
            </a:fld>
            <a:endParaRPr lang="ky-KG"/>
          </a:p>
        </p:txBody>
      </p:sp>
    </p:spTree>
    <p:extLst>
      <p:ext uri="{BB962C8B-B14F-4D97-AF65-F5344CB8AC3E}">
        <p14:creationId xmlns:p14="http://schemas.microsoft.com/office/powerpoint/2010/main" val="1886037453"/>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2329" y="2505075"/>
            <a:ext cx="4190702"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14913" y="2505075"/>
            <a:ext cx="4211340"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23F17FA-4998-4C54-9A43-4945591602CD}" type="datetime1">
              <a:rPr lang="ky-KG" smtClean="0"/>
              <a:t>7-фев 20</a:t>
            </a:fld>
            <a:endParaRPr lang="ky-KG"/>
          </a:p>
        </p:txBody>
      </p:sp>
      <p:sp>
        <p:nvSpPr>
          <p:cNvPr id="8" name="Footer Placeholder 7"/>
          <p:cNvSpPr>
            <a:spLocks noGrp="1"/>
          </p:cNvSpPr>
          <p:nvPr>
            <p:ph type="ftr" sz="quarter" idx="11"/>
          </p:nvPr>
        </p:nvSpPr>
        <p:spPr/>
        <p:txBody>
          <a:bodyPr/>
          <a:lstStyle/>
          <a:p>
            <a:endParaRPr lang="ky-KG"/>
          </a:p>
        </p:txBody>
      </p:sp>
      <p:sp>
        <p:nvSpPr>
          <p:cNvPr id="9" name="Slide Number Placeholder 8"/>
          <p:cNvSpPr>
            <a:spLocks noGrp="1"/>
          </p:cNvSpPr>
          <p:nvPr>
            <p:ph type="sldNum" sz="quarter" idx="12"/>
          </p:nvPr>
        </p:nvSpPr>
        <p:spPr/>
        <p:txBody>
          <a:bodyPr/>
          <a:lstStyle/>
          <a:p>
            <a:fld id="{B58A18B8-C9F9-4EC7-8385-AEED00EAEB21}" type="slidenum">
              <a:rPr lang="ky-KG" smtClean="0"/>
              <a:t>‹#›</a:t>
            </a:fld>
            <a:endParaRPr lang="ky-KG"/>
          </a:p>
        </p:txBody>
      </p:sp>
    </p:spTree>
    <p:extLst>
      <p:ext uri="{BB962C8B-B14F-4D97-AF65-F5344CB8AC3E}">
        <p14:creationId xmlns:p14="http://schemas.microsoft.com/office/powerpoint/2010/main" val="1154882101"/>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8BD9546-EFAE-4D7C-B5F9-9E026B71284C}" type="datetime1">
              <a:rPr lang="ky-KG" smtClean="0"/>
              <a:t>7-фев 20</a:t>
            </a:fld>
            <a:endParaRPr lang="ky-KG"/>
          </a:p>
        </p:txBody>
      </p:sp>
      <p:sp>
        <p:nvSpPr>
          <p:cNvPr id="4" name="Footer Placeholder 3"/>
          <p:cNvSpPr>
            <a:spLocks noGrp="1"/>
          </p:cNvSpPr>
          <p:nvPr>
            <p:ph type="ftr" sz="quarter" idx="11"/>
          </p:nvPr>
        </p:nvSpPr>
        <p:spPr/>
        <p:txBody>
          <a:bodyPr/>
          <a:lstStyle/>
          <a:p>
            <a:endParaRPr lang="ky-KG"/>
          </a:p>
        </p:txBody>
      </p:sp>
      <p:sp>
        <p:nvSpPr>
          <p:cNvPr id="5" name="Slide Number Placeholder 4"/>
          <p:cNvSpPr>
            <a:spLocks noGrp="1"/>
          </p:cNvSpPr>
          <p:nvPr>
            <p:ph type="sldNum" sz="quarter" idx="12"/>
          </p:nvPr>
        </p:nvSpPr>
        <p:spPr/>
        <p:txBody>
          <a:bodyPr/>
          <a:lstStyle/>
          <a:p>
            <a:fld id="{B58A18B8-C9F9-4EC7-8385-AEED00EAEB21}" type="slidenum">
              <a:rPr lang="ky-KG" smtClean="0"/>
              <a:t>‹#›</a:t>
            </a:fld>
            <a:endParaRPr lang="ky-KG"/>
          </a:p>
        </p:txBody>
      </p:sp>
    </p:spTree>
    <p:extLst>
      <p:ext uri="{BB962C8B-B14F-4D97-AF65-F5344CB8AC3E}">
        <p14:creationId xmlns:p14="http://schemas.microsoft.com/office/powerpoint/2010/main" val="1705289173"/>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0E7EAB-CF6D-46C4-A688-85F160E8CE68}" type="datetime1">
              <a:rPr lang="ky-KG" smtClean="0"/>
              <a:t>7-фев 20</a:t>
            </a:fld>
            <a:endParaRPr lang="ky-KG"/>
          </a:p>
        </p:txBody>
      </p:sp>
      <p:sp>
        <p:nvSpPr>
          <p:cNvPr id="3" name="Footer Placeholder 2"/>
          <p:cNvSpPr>
            <a:spLocks noGrp="1"/>
          </p:cNvSpPr>
          <p:nvPr>
            <p:ph type="ftr" sz="quarter" idx="11"/>
          </p:nvPr>
        </p:nvSpPr>
        <p:spPr/>
        <p:txBody>
          <a:bodyPr/>
          <a:lstStyle/>
          <a:p>
            <a:endParaRPr lang="ky-KG"/>
          </a:p>
        </p:txBody>
      </p:sp>
      <p:sp>
        <p:nvSpPr>
          <p:cNvPr id="4" name="Slide Number Placeholder 3"/>
          <p:cNvSpPr>
            <a:spLocks noGrp="1"/>
          </p:cNvSpPr>
          <p:nvPr>
            <p:ph type="sldNum" sz="quarter" idx="12"/>
          </p:nvPr>
        </p:nvSpPr>
        <p:spPr/>
        <p:txBody>
          <a:bodyPr/>
          <a:lstStyle/>
          <a:p>
            <a:fld id="{B58A18B8-C9F9-4EC7-8385-AEED00EAEB21}" type="slidenum">
              <a:rPr lang="ky-KG" smtClean="0"/>
              <a:t>‹#›</a:t>
            </a:fld>
            <a:endParaRPr lang="ky-KG"/>
          </a:p>
        </p:txBody>
      </p:sp>
    </p:spTree>
    <p:extLst>
      <p:ext uri="{BB962C8B-B14F-4D97-AF65-F5344CB8AC3E}">
        <p14:creationId xmlns:p14="http://schemas.microsoft.com/office/powerpoint/2010/main" val="1328060766"/>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645C302A-BA3F-49F2-B1FE-DFBBD69737A0}" type="datetime1">
              <a:rPr lang="ky-KG" smtClean="0"/>
              <a:t>7-фев 20</a:t>
            </a:fld>
            <a:endParaRPr lang="ky-KG"/>
          </a:p>
        </p:txBody>
      </p:sp>
      <p:sp>
        <p:nvSpPr>
          <p:cNvPr id="6" name="Footer Placeholder 5"/>
          <p:cNvSpPr>
            <a:spLocks noGrp="1"/>
          </p:cNvSpPr>
          <p:nvPr>
            <p:ph type="ftr" sz="quarter" idx="11"/>
          </p:nvPr>
        </p:nvSpPr>
        <p:spPr/>
        <p:txBody>
          <a:bodyPr/>
          <a:lstStyle/>
          <a:p>
            <a:endParaRPr lang="ky-KG"/>
          </a:p>
        </p:txBody>
      </p:sp>
      <p:sp>
        <p:nvSpPr>
          <p:cNvPr id="7" name="Slide Number Placeholder 6"/>
          <p:cNvSpPr>
            <a:spLocks noGrp="1"/>
          </p:cNvSpPr>
          <p:nvPr>
            <p:ph type="sldNum" sz="quarter" idx="12"/>
          </p:nvPr>
        </p:nvSpPr>
        <p:spPr/>
        <p:txBody>
          <a:bodyPr/>
          <a:lstStyle/>
          <a:p>
            <a:fld id="{B58A18B8-C9F9-4EC7-8385-AEED00EAEB21}" type="slidenum">
              <a:rPr lang="ky-KG" smtClean="0"/>
              <a:t>‹#›</a:t>
            </a:fld>
            <a:endParaRPr lang="ky-KG"/>
          </a:p>
        </p:txBody>
      </p:sp>
    </p:spTree>
    <p:extLst>
      <p:ext uri="{BB962C8B-B14F-4D97-AF65-F5344CB8AC3E}">
        <p14:creationId xmlns:p14="http://schemas.microsoft.com/office/powerpoint/2010/main" val="941700724"/>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a:t>Вставка рисунка</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B10F9304-3BFD-4835-BD53-38A51D0600AE}" type="datetime1">
              <a:rPr lang="ky-KG" smtClean="0"/>
              <a:t>7-фев 20</a:t>
            </a:fld>
            <a:endParaRPr lang="ky-KG"/>
          </a:p>
        </p:txBody>
      </p:sp>
      <p:sp>
        <p:nvSpPr>
          <p:cNvPr id="6" name="Footer Placeholder 5"/>
          <p:cNvSpPr>
            <a:spLocks noGrp="1"/>
          </p:cNvSpPr>
          <p:nvPr>
            <p:ph type="ftr" sz="quarter" idx="11"/>
          </p:nvPr>
        </p:nvSpPr>
        <p:spPr/>
        <p:txBody>
          <a:bodyPr/>
          <a:lstStyle/>
          <a:p>
            <a:endParaRPr lang="ky-KG"/>
          </a:p>
        </p:txBody>
      </p:sp>
      <p:sp>
        <p:nvSpPr>
          <p:cNvPr id="7" name="Slide Number Placeholder 6"/>
          <p:cNvSpPr>
            <a:spLocks noGrp="1"/>
          </p:cNvSpPr>
          <p:nvPr>
            <p:ph type="sldNum" sz="quarter" idx="12"/>
          </p:nvPr>
        </p:nvSpPr>
        <p:spPr/>
        <p:txBody>
          <a:bodyPr/>
          <a:lstStyle/>
          <a:p>
            <a:fld id="{B58A18B8-C9F9-4EC7-8385-AEED00EAEB21}" type="slidenum">
              <a:rPr lang="ky-KG" smtClean="0"/>
              <a:t>‹#›</a:t>
            </a:fld>
            <a:endParaRPr lang="ky-KG"/>
          </a:p>
        </p:txBody>
      </p:sp>
    </p:spTree>
    <p:extLst>
      <p:ext uri="{BB962C8B-B14F-4D97-AF65-F5344CB8AC3E}">
        <p14:creationId xmlns:p14="http://schemas.microsoft.com/office/powerpoint/2010/main" val="334102737"/>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6C5D93-D89B-4C3A-AB0C-A03D688F6B90}" type="datetime1">
              <a:rPr lang="ky-KG" smtClean="0"/>
              <a:t>7-фев 20</a:t>
            </a:fld>
            <a:endParaRPr lang="ky-KG"/>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y-KG"/>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8A18B8-C9F9-4EC7-8385-AEED00EAEB21}" type="slidenum">
              <a:rPr lang="ky-KG" smtClean="0"/>
              <a:t>‹#›</a:t>
            </a:fld>
            <a:endParaRPr lang="ky-KG"/>
          </a:p>
        </p:txBody>
      </p:sp>
    </p:spTree>
    <p:extLst>
      <p:ext uri="{BB962C8B-B14F-4D97-AF65-F5344CB8AC3E}">
        <p14:creationId xmlns:p14="http://schemas.microsoft.com/office/powerpoint/2010/main" val="38806083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push dir="u"/>
  </p:transition>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Image result for auca kg">
            <a:extLst>
              <a:ext uri="{FF2B5EF4-FFF2-40B4-BE49-F238E27FC236}">
                <a16:creationId xmlns:a16="http://schemas.microsoft.com/office/drawing/2014/main" id="{8288BF96-240C-49CA-B5A5-BB65F191C2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906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Параллелограмм 1"/>
          <p:cNvSpPr/>
          <p:nvPr/>
        </p:nvSpPr>
        <p:spPr>
          <a:xfrm>
            <a:off x="6591869" y="0"/>
            <a:ext cx="3043451" cy="6858000"/>
          </a:xfrm>
          <a:prstGeom prst="parallelogram">
            <a:avLst/>
          </a:prstGeom>
          <a:solidFill>
            <a:schemeClr val="accent6">
              <a:lumMod val="50000"/>
              <a:alpha val="8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y-KG" dirty="0"/>
          </a:p>
        </p:txBody>
      </p:sp>
      <p:sp>
        <p:nvSpPr>
          <p:cNvPr id="5" name="Прямоугольник 4"/>
          <p:cNvSpPr/>
          <p:nvPr/>
        </p:nvSpPr>
        <p:spPr>
          <a:xfrm>
            <a:off x="2827987" y="17753"/>
            <a:ext cx="5302513" cy="757130"/>
          </a:xfrm>
          <a:prstGeom prst="rect">
            <a:avLst/>
          </a:prstGeom>
        </p:spPr>
        <p:txBody>
          <a:bodyPr wrap="square">
            <a:spAutoFit/>
          </a:bodyPr>
          <a:lstStyle/>
          <a:p>
            <a:pPr>
              <a:lnSpc>
                <a:spcPct val="90000"/>
              </a:lnSpc>
              <a:spcAft>
                <a:spcPts val="1800"/>
              </a:spcAft>
            </a:pPr>
            <a:r>
              <a:rPr lang="ru-RU" sz="2400" b="1" dirty="0">
                <a:solidFill>
                  <a:schemeClr val="bg1"/>
                </a:solidFill>
                <a:latin typeface="+mj-lt"/>
                <a:ea typeface="Calibri" panose="020F0502020204030204" pitchFamily="34" charset="0"/>
                <a:cs typeface="Times New Roman" panose="02020603050405020304" pitchFamily="18" charset="0"/>
              </a:rPr>
              <a:t>«</a:t>
            </a:r>
            <a:r>
              <a:rPr lang="en-US" sz="2400" b="1" i="1" dirty="0">
                <a:solidFill>
                  <a:schemeClr val="bg1"/>
                </a:solidFill>
                <a:latin typeface="+mj-lt"/>
                <a:ea typeface="Calibri" panose="020F0502020204030204" pitchFamily="34" charset="0"/>
                <a:cs typeface="Times New Roman" panose="02020603050405020304" pitchFamily="18" charset="0"/>
              </a:rPr>
              <a:t>The Lewis Model: A 60-Year Retrospective</a:t>
            </a:r>
            <a:r>
              <a:rPr lang="ru-RU" sz="2400" b="1" dirty="0">
                <a:solidFill>
                  <a:schemeClr val="bg1"/>
                </a:solidFill>
                <a:latin typeface="+mj-lt"/>
                <a:ea typeface="Calibri" panose="020F0502020204030204" pitchFamily="34" charset="0"/>
                <a:cs typeface="Times New Roman" panose="02020603050405020304" pitchFamily="18" charset="0"/>
              </a:rPr>
              <a:t>»</a:t>
            </a:r>
            <a:r>
              <a:rPr lang="en-US" sz="2400" b="1" dirty="0">
                <a:solidFill>
                  <a:schemeClr val="bg1"/>
                </a:solidFill>
                <a:latin typeface="+mj-lt"/>
                <a:ea typeface="Calibri" panose="020F0502020204030204" pitchFamily="34" charset="0"/>
                <a:cs typeface="Times New Roman" panose="02020603050405020304" pitchFamily="18" charset="0"/>
              </a:rPr>
              <a:t>, </a:t>
            </a:r>
            <a:r>
              <a:rPr lang="en-GB" sz="2400" b="1" i="1" dirty="0">
                <a:solidFill>
                  <a:schemeClr val="bg1"/>
                </a:solidFill>
                <a:latin typeface="+mj-lt"/>
                <a:cs typeface="Times New Roman" panose="02020603050405020304" pitchFamily="18" charset="0"/>
              </a:rPr>
              <a:t>Douglas </a:t>
            </a:r>
            <a:r>
              <a:rPr lang="en-GB" sz="2400" b="1" i="1" dirty="0" err="1">
                <a:solidFill>
                  <a:schemeClr val="bg1"/>
                </a:solidFill>
                <a:latin typeface="+mj-lt"/>
                <a:cs typeface="Times New Roman" panose="02020603050405020304" pitchFamily="18" charset="0"/>
              </a:rPr>
              <a:t>Gollin</a:t>
            </a:r>
            <a:endParaRPr lang="ru-RU" sz="2400" b="1" i="1" dirty="0">
              <a:solidFill>
                <a:schemeClr val="bg1"/>
              </a:solidFill>
              <a:latin typeface="+mj-lt"/>
              <a:cs typeface="Times New Roman" panose="02020603050405020304" pitchFamily="18" charset="0"/>
            </a:endParaRPr>
          </a:p>
        </p:txBody>
      </p:sp>
      <p:sp>
        <p:nvSpPr>
          <p:cNvPr id="9" name="Прямоугольник 8"/>
          <p:cNvSpPr/>
          <p:nvPr/>
        </p:nvSpPr>
        <p:spPr>
          <a:xfrm>
            <a:off x="532263" y="-2"/>
            <a:ext cx="148774" cy="1005840"/>
          </a:xfrm>
          <a:prstGeom prst="rect">
            <a:avLst/>
          </a:prstGeom>
          <a:solidFill>
            <a:srgbClr val="C00000">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y-KG" dirty="0"/>
          </a:p>
        </p:txBody>
      </p:sp>
      <p:sp>
        <p:nvSpPr>
          <p:cNvPr id="6" name="Прямоугольник 5"/>
          <p:cNvSpPr/>
          <p:nvPr/>
        </p:nvSpPr>
        <p:spPr>
          <a:xfrm>
            <a:off x="7358224" y="290551"/>
            <a:ext cx="2277096" cy="313932"/>
          </a:xfrm>
          <a:prstGeom prst="rect">
            <a:avLst/>
          </a:prstGeom>
        </p:spPr>
        <p:txBody>
          <a:bodyPr wrap="square">
            <a:spAutoFit/>
          </a:bodyPr>
          <a:lstStyle/>
          <a:p>
            <a:pPr marR="0">
              <a:lnSpc>
                <a:spcPct val="90000"/>
              </a:lnSpc>
              <a:spcBef>
                <a:spcPts val="1200"/>
              </a:spcBef>
              <a:spcAft>
                <a:spcPts val="0"/>
              </a:spcAft>
            </a:pPr>
            <a:r>
              <a:rPr lang="en-US" sz="1600" dirty="0">
                <a:solidFill>
                  <a:schemeClr val="bg1"/>
                </a:solidFill>
                <a:latin typeface="+mj-lt"/>
                <a:ea typeface="Calibri" panose="020F0502020204030204" pitchFamily="34" charset="0"/>
                <a:cs typeface="Times New Roman" panose="02020603050405020304" pitchFamily="18" charset="0"/>
              </a:rPr>
              <a:t>MSc Economics 2019</a:t>
            </a:r>
            <a:endParaRPr lang="ky-KG" sz="900" dirty="0">
              <a:solidFill>
                <a:schemeClr val="bg1"/>
              </a:solidFill>
              <a:effectLst/>
              <a:latin typeface="+mj-lt"/>
              <a:ea typeface="Calibri" panose="020F0502020204030204" pitchFamily="34" charset="0"/>
              <a:cs typeface="Times New Roman" panose="02020603050405020304" pitchFamily="18" charset="0"/>
            </a:endParaRPr>
          </a:p>
        </p:txBody>
      </p:sp>
      <p:sp>
        <p:nvSpPr>
          <p:cNvPr id="4" name="TextBox 3"/>
          <p:cNvSpPr txBox="1"/>
          <p:nvPr/>
        </p:nvSpPr>
        <p:spPr>
          <a:xfrm>
            <a:off x="6753017" y="5458810"/>
            <a:ext cx="2754967" cy="338554"/>
          </a:xfrm>
          <a:prstGeom prst="rect">
            <a:avLst/>
          </a:prstGeom>
          <a:noFill/>
        </p:spPr>
        <p:txBody>
          <a:bodyPr wrap="square" rtlCol="0">
            <a:spAutoFit/>
          </a:bodyPr>
          <a:lstStyle/>
          <a:p>
            <a:r>
              <a:rPr lang="en-US" sz="1600" b="1" dirty="0">
                <a:solidFill>
                  <a:schemeClr val="bg1"/>
                </a:solidFill>
                <a:latin typeface="+mj-lt"/>
              </a:rPr>
              <a:t>Zhazgulu Raiymbekova</a:t>
            </a:r>
          </a:p>
        </p:txBody>
      </p:sp>
      <p:sp>
        <p:nvSpPr>
          <p:cNvPr id="13" name="Прямоугольник 12">
            <a:extLst>
              <a:ext uri="{FF2B5EF4-FFF2-40B4-BE49-F238E27FC236}">
                <a16:creationId xmlns:a16="http://schemas.microsoft.com/office/drawing/2014/main" id="{07BBB3FD-9622-414F-A5DF-F76AD230F3E0}"/>
              </a:ext>
            </a:extLst>
          </p:cNvPr>
          <p:cNvSpPr/>
          <p:nvPr/>
        </p:nvSpPr>
        <p:spPr>
          <a:xfrm>
            <a:off x="6862554" y="5973739"/>
            <a:ext cx="1997361" cy="313932"/>
          </a:xfrm>
          <a:prstGeom prst="rect">
            <a:avLst/>
          </a:prstGeom>
        </p:spPr>
        <p:txBody>
          <a:bodyPr wrap="square">
            <a:spAutoFit/>
          </a:bodyPr>
          <a:lstStyle/>
          <a:p>
            <a:pPr marR="0">
              <a:lnSpc>
                <a:spcPct val="90000"/>
              </a:lnSpc>
              <a:spcBef>
                <a:spcPts val="1200"/>
              </a:spcBef>
              <a:spcAft>
                <a:spcPts val="0"/>
              </a:spcAft>
            </a:pPr>
            <a:r>
              <a:rPr lang="en-US" sz="1600" dirty="0">
                <a:solidFill>
                  <a:schemeClr val="bg1"/>
                </a:solidFill>
                <a:latin typeface="+mj-lt"/>
                <a:ea typeface="Calibri" panose="020F0502020204030204" pitchFamily="34" charset="0"/>
                <a:cs typeface="Times New Roman" panose="02020603050405020304" pitchFamily="18" charset="0"/>
              </a:rPr>
              <a:t>February 07, 2020</a:t>
            </a:r>
            <a:endParaRPr lang="ky-KG" sz="900" dirty="0">
              <a:solidFill>
                <a:schemeClr val="bg1"/>
              </a:solidFill>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1897981"/>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Заголовок 1"/>
          <p:cNvSpPr>
            <a:spLocks noGrp="1"/>
          </p:cNvSpPr>
          <p:nvPr>
            <p:ph type="title"/>
          </p:nvPr>
        </p:nvSpPr>
        <p:spPr>
          <a:xfrm>
            <a:off x="784267" y="142091"/>
            <a:ext cx="8543925" cy="984225"/>
          </a:xfrm>
        </p:spPr>
        <p:txBody>
          <a:bodyPr>
            <a:normAutofit/>
          </a:bodyPr>
          <a:lstStyle/>
          <a:p>
            <a:pPr lvl="0"/>
            <a:r>
              <a:rPr lang="en-US" sz="2800" b="1" dirty="0">
                <a:solidFill>
                  <a:srgbClr val="284D60"/>
                </a:solidFill>
              </a:rPr>
              <a:t>Turning Points in the Growth Process</a:t>
            </a:r>
            <a:endParaRPr lang="ky-KG" sz="2800" b="1" dirty="0">
              <a:solidFill>
                <a:srgbClr val="284D60"/>
              </a:solidFill>
            </a:endParaRPr>
          </a:p>
        </p:txBody>
      </p:sp>
      <p:sp>
        <p:nvSpPr>
          <p:cNvPr id="4" name="Прямоугольник 14"/>
          <p:cNvSpPr/>
          <p:nvPr/>
        </p:nvSpPr>
        <p:spPr>
          <a:xfrm>
            <a:off x="532263" y="-2"/>
            <a:ext cx="148774" cy="10058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ky-KG"/>
          </a:p>
        </p:txBody>
      </p:sp>
      <p:sp>
        <p:nvSpPr>
          <p:cNvPr id="2" name="Объект 1"/>
          <p:cNvSpPr>
            <a:spLocks noGrp="1"/>
          </p:cNvSpPr>
          <p:nvPr>
            <p:ph idx="1"/>
          </p:nvPr>
        </p:nvSpPr>
        <p:spPr>
          <a:xfrm>
            <a:off x="606650" y="1329605"/>
            <a:ext cx="8654906" cy="4351338"/>
          </a:xfrm>
        </p:spPr>
        <p:txBody>
          <a:bodyPr>
            <a:normAutofit/>
          </a:bodyPr>
          <a:lstStyle/>
          <a:p>
            <a:pPr>
              <a:buFont typeface="Wingdings" panose="05000000000000000000" pitchFamily="2" charset="2"/>
              <a:buChar char="Ø"/>
            </a:pPr>
            <a:r>
              <a:rPr lang="en-US" sz="2000" dirty="0">
                <a:solidFill>
                  <a:srgbClr val="284D60"/>
                </a:solidFill>
                <a:latin typeface="+mj-lt"/>
              </a:rPr>
              <a:t>Sufficient labor would be pulled out of the subsistence sector to drive that part of the economy into a neoclassical mode of operation in which wages would be driven upwards by a rising marginal product of labor (turning point);</a:t>
            </a:r>
          </a:p>
          <a:p>
            <a:pPr>
              <a:buFont typeface="Wingdings" panose="05000000000000000000" pitchFamily="2" charset="2"/>
              <a:buChar char="Ø"/>
            </a:pPr>
            <a:r>
              <a:rPr lang="en-US" sz="2000" dirty="0">
                <a:solidFill>
                  <a:srgbClr val="284D60"/>
                </a:solidFill>
                <a:latin typeface="+mj-lt"/>
              </a:rPr>
              <a:t>Until that moment, the capitalist sector can expand with fixed wages; beyond that moment, expansion of the capitalist sector will come in a context of rising wages;</a:t>
            </a:r>
          </a:p>
          <a:p>
            <a:pPr>
              <a:buFont typeface="Wingdings" panose="05000000000000000000" pitchFamily="2" charset="2"/>
              <a:buChar char="Ø"/>
            </a:pPr>
            <a:r>
              <a:rPr lang="en-US" sz="2000" dirty="0">
                <a:solidFill>
                  <a:srgbClr val="284D60"/>
                </a:solidFill>
                <a:latin typeface="+mj-lt"/>
              </a:rPr>
              <a:t>Undesirable growth with no increase in wages.</a:t>
            </a:r>
          </a:p>
          <a:p>
            <a:pPr>
              <a:buFont typeface="Wingdings" panose="05000000000000000000" pitchFamily="2" charset="2"/>
              <a:buChar char="Ø"/>
            </a:pPr>
            <a:r>
              <a:rPr lang="en-US" sz="2000" dirty="0">
                <a:solidFill>
                  <a:srgbClr val="284D60"/>
                </a:solidFill>
                <a:latin typeface="+mj-lt"/>
              </a:rPr>
              <a:t>Lewis model is neither a necessary nor a sufficient condition for growth through factor accumulation.</a:t>
            </a:r>
          </a:p>
        </p:txBody>
      </p:sp>
    </p:spTree>
    <p:extLst>
      <p:ext uri="{BB962C8B-B14F-4D97-AF65-F5344CB8AC3E}">
        <p14:creationId xmlns:p14="http://schemas.microsoft.com/office/powerpoint/2010/main" val="3755962654"/>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BF77DC7-71BF-4F79-A82C-24DF864CF2FB}"/>
              </a:ext>
            </a:extLst>
          </p:cNvPr>
          <p:cNvSpPr>
            <a:spLocks noGrp="1"/>
          </p:cNvSpPr>
          <p:nvPr>
            <p:ph idx="1"/>
          </p:nvPr>
        </p:nvSpPr>
        <p:spPr/>
        <p:txBody>
          <a:bodyPr>
            <a:normAutofit/>
          </a:bodyPr>
          <a:lstStyle/>
          <a:p>
            <a:pPr marL="0" indent="0" algn="ctr">
              <a:buNone/>
            </a:pPr>
            <a:endParaRPr lang="en-US" sz="5400" b="1" dirty="0">
              <a:solidFill>
                <a:srgbClr val="284D60"/>
              </a:solidFill>
              <a:latin typeface="+mj-lt"/>
            </a:endParaRPr>
          </a:p>
          <a:p>
            <a:pPr marL="0" indent="0" algn="ctr">
              <a:buNone/>
            </a:pPr>
            <a:r>
              <a:rPr lang="en-US" sz="5400" b="1" dirty="0">
                <a:solidFill>
                  <a:srgbClr val="284D60"/>
                </a:solidFill>
                <a:latin typeface="+mj-lt"/>
              </a:rPr>
              <a:t>THANK YOU!</a:t>
            </a:r>
            <a:endParaRPr lang="ru-RU" sz="5400" b="1" dirty="0">
              <a:solidFill>
                <a:srgbClr val="284D60"/>
              </a:solidFill>
              <a:latin typeface="+mj-lt"/>
            </a:endParaRPr>
          </a:p>
        </p:txBody>
      </p:sp>
    </p:spTree>
    <p:extLst>
      <p:ext uri="{BB962C8B-B14F-4D97-AF65-F5344CB8AC3E}">
        <p14:creationId xmlns:p14="http://schemas.microsoft.com/office/powerpoint/2010/main" val="192385347"/>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Заголовок 1"/>
          <p:cNvSpPr>
            <a:spLocks noGrp="1"/>
          </p:cNvSpPr>
          <p:nvPr>
            <p:ph type="title"/>
          </p:nvPr>
        </p:nvSpPr>
        <p:spPr>
          <a:xfrm>
            <a:off x="784267" y="142091"/>
            <a:ext cx="8543925" cy="984225"/>
          </a:xfrm>
        </p:spPr>
        <p:txBody>
          <a:bodyPr>
            <a:normAutofit/>
          </a:bodyPr>
          <a:lstStyle/>
          <a:p>
            <a:pPr lvl="0"/>
            <a:r>
              <a:rPr lang="en-US" sz="2800" b="1" dirty="0">
                <a:solidFill>
                  <a:srgbClr val="284D60"/>
                </a:solidFill>
              </a:rPr>
              <a:t>Focus: </a:t>
            </a:r>
            <a:br>
              <a:rPr lang="en-US" sz="2800" b="1" dirty="0">
                <a:solidFill>
                  <a:srgbClr val="284D60"/>
                </a:solidFill>
              </a:rPr>
            </a:br>
            <a:r>
              <a:rPr lang="en-US" sz="2800" b="1" dirty="0">
                <a:solidFill>
                  <a:srgbClr val="284D60"/>
                </a:solidFill>
              </a:rPr>
              <a:t>Aspects of Lewis’s vision of development process</a:t>
            </a:r>
            <a:endParaRPr lang="ky-KG" sz="2800" b="1" dirty="0">
              <a:solidFill>
                <a:srgbClr val="284D60"/>
              </a:solidFill>
            </a:endParaRPr>
          </a:p>
        </p:txBody>
      </p:sp>
      <p:sp>
        <p:nvSpPr>
          <p:cNvPr id="4" name="Прямоугольник 14"/>
          <p:cNvSpPr/>
          <p:nvPr/>
        </p:nvSpPr>
        <p:spPr>
          <a:xfrm>
            <a:off x="532263" y="-2"/>
            <a:ext cx="148774" cy="10058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ky-KG"/>
          </a:p>
        </p:txBody>
      </p:sp>
      <p:graphicFrame>
        <p:nvGraphicFramePr>
          <p:cNvPr id="8" name="Схема 7">
            <a:extLst>
              <a:ext uri="{FF2B5EF4-FFF2-40B4-BE49-F238E27FC236}">
                <a16:creationId xmlns:a16="http://schemas.microsoft.com/office/drawing/2014/main" id="{881E2061-B1A1-4C2D-93A3-CCD64665F652}"/>
              </a:ext>
            </a:extLst>
          </p:cNvPr>
          <p:cNvGraphicFramePr/>
          <p:nvPr>
            <p:extLst>
              <p:ext uri="{D42A27DB-BD31-4B8C-83A1-F6EECF244321}">
                <p14:modId xmlns:p14="http://schemas.microsoft.com/office/powerpoint/2010/main" val="4144344697"/>
              </p:ext>
            </p:extLst>
          </p:nvPr>
        </p:nvGraphicFramePr>
        <p:xfrm>
          <a:off x="681037" y="1306043"/>
          <a:ext cx="8271374" cy="4402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9027969"/>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Заголовок 1"/>
          <p:cNvSpPr>
            <a:spLocks noGrp="1"/>
          </p:cNvSpPr>
          <p:nvPr>
            <p:ph type="title"/>
          </p:nvPr>
        </p:nvSpPr>
        <p:spPr>
          <a:xfrm>
            <a:off x="784267" y="142091"/>
            <a:ext cx="8543925" cy="984225"/>
          </a:xfrm>
        </p:spPr>
        <p:txBody>
          <a:bodyPr>
            <a:normAutofit/>
          </a:bodyPr>
          <a:lstStyle/>
          <a:p>
            <a:pPr lvl="0"/>
            <a:r>
              <a:rPr lang="en-US" sz="2800" b="1" dirty="0">
                <a:solidFill>
                  <a:srgbClr val="284D60"/>
                </a:solidFill>
              </a:rPr>
              <a:t>Lewis model of economic development (1954) </a:t>
            </a:r>
            <a:endParaRPr lang="ky-KG" sz="2800" b="1" dirty="0">
              <a:solidFill>
                <a:srgbClr val="284D60"/>
              </a:solidFill>
            </a:endParaRPr>
          </a:p>
        </p:txBody>
      </p:sp>
      <p:sp>
        <p:nvSpPr>
          <p:cNvPr id="4" name="Прямоугольник 14"/>
          <p:cNvSpPr/>
          <p:nvPr/>
        </p:nvSpPr>
        <p:spPr>
          <a:xfrm>
            <a:off x="532263" y="-2"/>
            <a:ext cx="148774" cy="10058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ky-KG"/>
          </a:p>
        </p:txBody>
      </p:sp>
      <p:sp>
        <p:nvSpPr>
          <p:cNvPr id="2" name="Объект 1"/>
          <p:cNvSpPr>
            <a:spLocks noGrp="1"/>
          </p:cNvSpPr>
          <p:nvPr>
            <p:ph idx="1"/>
          </p:nvPr>
        </p:nvSpPr>
        <p:spPr>
          <a:xfrm>
            <a:off x="606650" y="1329605"/>
            <a:ext cx="3789943" cy="4351338"/>
          </a:xfrm>
        </p:spPr>
        <p:txBody>
          <a:bodyPr>
            <a:normAutofit/>
          </a:bodyPr>
          <a:lstStyle/>
          <a:p>
            <a:r>
              <a:rPr lang="en-US" sz="2000" b="1" dirty="0">
                <a:solidFill>
                  <a:srgbClr val="284D60"/>
                </a:solidFill>
                <a:latin typeface="+mj-lt"/>
              </a:rPr>
              <a:t>Target countries</a:t>
            </a:r>
            <a:r>
              <a:rPr lang="en-US" sz="2000" dirty="0">
                <a:solidFill>
                  <a:srgbClr val="284D60"/>
                </a:solidFill>
                <a:latin typeface="+mj-lt"/>
              </a:rPr>
              <a:t>:  </a:t>
            </a:r>
          </a:p>
          <a:p>
            <a:pPr algn="just"/>
            <a:r>
              <a:rPr lang="en-US" sz="2000" dirty="0">
                <a:solidFill>
                  <a:srgbClr val="284D60"/>
                </a:solidFill>
                <a:latin typeface="+mj-lt"/>
              </a:rPr>
              <a:t>Set of countries that were not only “</a:t>
            </a:r>
            <a:r>
              <a:rPr lang="en-US" sz="2000" b="1" dirty="0">
                <a:solidFill>
                  <a:srgbClr val="284D60"/>
                </a:solidFill>
                <a:latin typeface="+mj-lt"/>
              </a:rPr>
              <a:t>underdeveloped</a:t>
            </a:r>
            <a:r>
              <a:rPr lang="en-US" sz="2000" dirty="0">
                <a:solidFill>
                  <a:srgbClr val="284D60"/>
                </a:solidFill>
                <a:latin typeface="+mj-lt"/>
              </a:rPr>
              <a:t>” but also “</a:t>
            </a:r>
            <a:r>
              <a:rPr lang="en-US" sz="2000" b="1" dirty="0">
                <a:solidFill>
                  <a:srgbClr val="284D60"/>
                </a:solidFill>
                <a:latin typeface="+mj-lt"/>
              </a:rPr>
              <a:t>overpopulated</a:t>
            </a:r>
            <a:r>
              <a:rPr lang="en-US" sz="2000" dirty="0">
                <a:solidFill>
                  <a:srgbClr val="284D60"/>
                </a:solidFill>
                <a:latin typeface="+mj-lt"/>
              </a:rPr>
              <a:t>,” a term that he seems to have taken as effectively equivalent to his notion of “</a:t>
            </a:r>
            <a:r>
              <a:rPr lang="en-US" sz="2000" b="1" dirty="0">
                <a:solidFill>
                  <a:srgbClr val="284D60"/>
                </a:solidFill>
                <a:latin typeface="+mj-lt"/>
              </a:rPr>
              <a:t>unlimited supplies of </a:t>
            </a:r>
            <a:r>
              <a:rPr lang="en-US" sz="2000" b="1" dirty="0" err="1">
                <a:solidFill>
                  <a:srgbClr val="284D60"/>
                </a:solidFill>
                <a:latin typeface="+mj-lt"/>
              </a:rPr>
              <a:t>labour</a:t>
            </a:r>
            <a:r>
              <a:rPr lang="en-US" sz="2000" dirty="0">
                <a:solidFill>
                  <a:srgbClr val="284D60"/>
                </a:solidFill>
                <a:latin typeface="+mj-lt"/>
              </a:rPr>
              <a:t>”. It’s not applicable to countries— that had already transitioned to “capitalist” production and had abundant natural resources.</a:t>
            </a:r>
          </a:p>
        </p:txBody>
      </p:sp>
      <p:sp>
        <p:nvSpPr>
          <p:cNvPr id="6" name="Объект 1">
            <a:extLst>
              <a:ext uri="{FF2B5EF4-FFF2-40B4-BE49-F238E27FC236}">
                <a16:creationId xmlns:a16="http://schemas.microsoft.com/office/drawing/2014/main" id="{34F47288-9E1A-46B5-89E2-0176209E8811}"/>
              </a:ext>
            </a:extLst>
          </p:cNvPr>
          <p:cNvSpPr txBox="1">
            <a:spLocks/>
          </p:cNvSpPr>
          <p:nvPr/>
        </p:nvSpPr>
        <p:spPr>
          <a:xfrm>
            <a:off x="5260029" y="1329605"/>
            <a:ext cx="3789943"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b="1" dirty="0">
                <a:solidFill>
                  <a:srgbClr val="284D60"/>
                </a:solidFill>
                <a:latin typeface="+mj-lt"/>
              </a:rPr>
              <a:t>Dual Economy</a:t>
            </a:r>
            <a:r>
              <a:rPr lang="en-US" sz="2000" dirty="0">
                <a:solidFill>
                  <a:srgbClr val="284D60"/>
                </a:solidFill>
                <a:latin typeface="+mj-lt"/>
              </a:rPr>
              <a:t>:  </a:t>
            </a:r>
          </a:p>
          <a:p>
            <a:pPr algn="just"/>
            <a:r>
              <a:rPr lang="en-GB" sz="2000" dirty="0">
                <a:solidFill>
                  <a:srgbClr val="284D60"/>
                </a:solidFill>
                <a:latin typeface="+mj-lt"/>
              </a:rPr>
              <a:t>central process </a:t>
            </a:r>
            <a:r>
              <a:rPr lang="en-US" sz="2000" dirty="0">
                <a:solidFill>
                  <a:srgbClr val="284D60"/>
                </a:solidFill>
                <a:latin typeface="+mj-lt"/>
              </a:rPr>
              <a:t>of development consists of moving a large mass of underemployed workers, with low productivity, out of a “subsistence” sector, where living standards are necessarily low, into a modern “capitalist” sector, where output per worker can be higher because it is “fructified by capital”</a:t>
            </a:r>
          </a:p>
        </p:txBody>
      </p:sp>
      <p:graphicFrame>
        <p:nvGraphicFramePr>
          <p:cNvPr id="3" name="Схема 2">
            <a:extLst>
              <a:ext uri="{FF2B5EF4-FFF2-40B4-BE49-F238E27FC236}">
                <a16:creationId xmlns:a16="http://schemas.microsoft.com/office/drawing/2014/main" id="{5D8BA648-3BC5-49A4-9448-8BDB07B818F5}"/>
              </a:ext>
            </a:extLst>
          </p:cNvPr>
          <p:cNvGraphicFramePr/>
          <p:nvPr>
            <p:extLst>
              <p:ext uri="{D42A27DB-BD31-4B8C-83A1-F6EECF244321}">
                <p14:modId xmlns:p14="http://schemas.microsoft.com/office/powerpoint/2010/main" val="4040747026"/>
              </p:ext>
            </p:extLst>
          </p:nvPr>
        </p:nvGraphicFramePr>
        <p:xfrm>
          <a:off x="543418" y="5184559"/>
          <a:ext cx="8929056" cy="11363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0211771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 name="Заголовок 1"/>
          <p:cNvSpPr>
            <a:spLocks noGrp="1"/>
          </p:cNvSpPr>
          <p:nvPr>
            <p:ph type="title"/>
          </p:nvPr>
        </p:nvSpPr>
        <p:spPr>
          <a:xfrm>
            <a:off x="784267" y="142091"/>
            <a:ext cx="8543925" cy="984225"/>
          </a:xfrm>
        </p:spPr>
        <p:txBody>
          <a:bodyPr>
            <a:normAutofit/>
          </a:bodyPr>
          <a:lstStyle/>
          <a:p>
            <a:pPr lvl="0"/>
            <a:r>
              <a:rPr lang="en-US" sz="2800" b="1" dirty="0">
                <a:solidFill>
                  <a:srgbClr val="284D60"/>
                </a:solidFill>
              </a:rPr>
              <a:t>Lewis model of economic development (1954) </a:t>
            </a:r>
            <a:endParaRPr lang="ky-KG" sz="2800" b="1" dirty="0">
              <a:solidFill>
                <a:srgbClr val="284D60"/>
              </a:solidFill>
            </a:endParaRPr>
          </a:p>
        </p:txBody>
      </p:sp>
      <p:sp>
        <p:nvSpPr>
          <p:cNvPr id="4" name="Прямоугольник 14"/>
          <p:cNvSpPr/>
          <p:nvPr/>
        </p:nvSpPr>
        <p:spPr>
          <a:xfrm>
            <a:off x="532263" y="-2"/>
            <a:ext cx="148774" cy="10058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ky-KG"/>
          </a:p>
        </p:txBody>
      </p:sp>
      <p:sp>
        <p:nvSpPr>
          <p:cNvPr id="2" name="Объект 1"/>
          <p:cNvSpPr>
            <a:spLocks noGrp="1"/>
          </p:cNvSpPr>
          <p:nvPr>
            <p:ph idx="1"/>
          </p:nvPr>
        </p:nvSpPr>
        <p:spPr>
          <a:xfrm>
            <a:off x="606650" y="1329605"/>
            <a:ext cx="8654906" cy="4351338"/>
          </a:xfrm>
        </p:spPr>
        <p:txBody>
          <a:bodyPr>
            <a:normAutofit/>
          </a:bodyPr>
          <a:lstStyle/>
          <a:p>
            <a:pPr>
              <a:buFont typeface="Wingdings" panose="05000000000000000000" pitchFamily="2" charset="2"/>
              <a:buChar char="Ø"/>
            </a:pPr>
            <a:r>
              <a:rPr lang="en-US" sz="2000" dirty="0">
                <a:solidFill>
                  <a:srgbClr val="284D60"/>
                </a:solidFill>
                <a:latin typeface="+mj-lt"/>
              </a:rPr>
              <a:t>The supply of capital was fixed in the short run and could only be used in the capitalist sector;</a:t>
            </a:r>
          </a:p>
          <a:p>
            <a:pPr>
              <a:buFont typeface="Wingdings" panose="05000000000000000000" pitchFamily="2" charset="2"/>
              <a:buChar char="Ø"/>
            </a:pPr>
            <a:r>
              <a:rPr lang="en-US" sz="2000" dirty="0">
                <a:solidFill>
                  <a:srgbClr val="284D60"/>
                </a:solidFill>
                <a:latin typeface="+mj-lt"/>
              </a:rPr>
              <a:t>The labor-surplus subsistence sector determines the wage rate of the economy;</a:t>
            </a:r>
          </a:p>
          <a:p>
            <a:pPr>
              <a:buFont typeface="Wingdings" panose="05000000000000000000" pitchFamily="2" charset="2"/>
              <a:buChar char="Ø"/>
            </a:pPr>
            <a:r>
              <a:rPr lang="en-US" sz="2000" dirty="0">
                <a:solidFill>
                  <a:srgbClr val="284D60"/>
                </a:solidFill>
                <a:latin typeface="+mj-lt"/>
              </a:rPr>
              <a:t>At the prevailing wage the capitalist sector hires labor up to the point where its marginal value product is equated with the wage;</a:t>
            </a:r>
          </a:p>
          <a:p>
            <a:pPr>
              <a:buFont typeface="Wingdings" panose="05000000000000000000" pitchFamily="2" charset="2"/>
              <a:buChar char="Ø"/>
            </a:pPr>
            <a:r>
              <a:rPr lang="en-US" sz="2000" dirty="0">
                <a:solidFill>
                  <a:srgbClr val="284D60"/>
                </a:solidFill>
                <a:latin typeface="+mj-lt"/>
              </a:rPr>
              <a:t>The remainder of the labor force remains in the subsistence sector.</a:t>
            </a:r>
          </a:p>
          <a:p>
            <a:pPr>
              <a:buFont typeface="Wingdings" panose="05000000000000000000" pitchFamily="2" charset="2"/>
              <a:buChar char="Ø"/>
            </a:pPr>
            <a:r>
              <a:rPr lang="en-US" sz="2000" dirty="0">
                <a:solidFill>
                  <a:srgbClr val="284D60"/>
                </a:solidFill>
                <a:latin typeface="+mj-lt"/>
              </a:rPr>
              <a:t>The capitalist sector appears </a:t>
            </a:r>
            <a:r>
              <a:rPr lang="en-US" sz="2000" b="1" dirty="0">
                <a:solidFill>
                  <a:srgbClr val="284D60"/>
                </a:solidFill>
                <a:latin typeface="+mj-lt"/>
              </a:rPr>
              <a:t>neoclassical</a:t>
            </a:r>
            <a:r>
              <a:rPr lang="en-US" sz="2000" dirty="0">
                <a:solidFill>
                  <a:srgbClr val="284D60"/>
                </a:solidFill>
                <a:latin typeface="+mj-lt"/>
              </a:rPr>
              <a:t>, with a fixed supply of capital and a variable labor input hired at a given wage. </a:t>
            </a:r>
          </a:p>
        </p:txBody>
      </p:sp>
    </p:spTree>
    <p:extLst>
      <p:ext uri="{BB962C8B-B14F-4D97-AF65-F5344CB8AC3E}">
        <p14:creationId xmlns:p14="http://schemas.microsoft.com/office/powerpoint/2010/main" val="276709530"/>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Заголовок 1"/>
          <p:cNvSpPr>
            <a:spLocks noGrp="1"/>
          </p:cNvSpPr>
          <p:nvPr>
            <p:ph type="title"/>
          </p:nvPr>
        </p:nvSpPr>
        <p:spPr>
          <a:xfrm>
            <a:off x="784267" y="142091"/>
            <a:ext cx="8543925" cy="984225"/>
          </a:xfrm>
        </p:spPr>
        <p:txBody>
          <a:bodyPr>
            <a:normAutofit/>
          </a:bodyPr>
          <a:lstStyle/>
          <a:p>
            <a:pPr lvl="0"/>
            <a:r>
              <a:rPr lang="en-US" sz="2800" b="1" dirty="0">
                <a:solidFill>
                  <a:srgbClr val="284D60"/>
                </a:solidFill>
              </a:rPr>
              <a:t>The dual economy</a:t>
            </a:r>
          </a:p>
        </p:txBody>
      </p:sp>
      <p:sp>
        <p:nvSpPr>
          <p:cNvPr id="4" name="Прямоугольник 14"/>
          <p:cNvSpPr/>
          <p:nvPr/>
        </p:nvSpPr>
        <p:spPr>
          <a:xfrm>
            <a:off x="532263" y="-2"/>
            <a:ext cx="148774" cy="10058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ky-KG"/>
          </a:p>
        </p:txBody>
      </p:sp>
      <p:graphicFrame>
        <p:nvGraphicFramePr>
          <p:cNvPr id="3" name="Схема 2">
            <a:extLst>
              <a:ext uri="{FF2B5EF4-FFF2-40B4-BE49-F238E27FC236}">
                <a16:creationId xmlns:a16="http://schemas.microsoft.com/office/drawing/2014/main" id="{B510D4B9-5A5B-44AA-8DF9-1104E4E64109}"/>
              </a:ext>
            </a:extLst>
          </p:cNvPr>
          <p:cNvGraphicFramePr/>
          <p:nvPr>
            <p:extLst>
              <p:ext uri="{D42A27DB-BD31-4B8C-83A1-F6EECF244321}">
                <p14:modId xmlns:p14="http://schemas.microsoft.com/office/powerpoint/2010/main" val="472803148"/>
              </p:ext>
            </p:extLst>
          </p:nvPr>
        </p:nvGraphicFramePr>
        <p:xfrm>
          <a:off x="884645" y="1488923"/>
          <a:ext cx="8363857" cy="2560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Объект 1">
            <a:extLst>
              <a:ext uri="{FF2B5EF4-FFF2-40B4-BE49-F238E27FC236}">
                <a16:creationId xmlns:a16="http://schemas.microsoft.com/office/drawing/2014/main" id="{E88B5545-2942-4069-94AA-81D63FB3467D}"/>
              </a:ext>
            </a:extLst>
          </p:cNvPr>
          <p:cNvSpPr>
            <a:spLocks noGrp="1"/>
          </p:cNvSpPr>
          <p:nvPr>
            <p:ph idx="1"/>
          </p:nvPr>
        </p:nvSpPr>
        <p:spPr>
          <a:xfrm>
            <a:off x="884644" y="4370497"/>
            <a:ext cx="8509381" cy="2126097"/>
          </a:xfrm>
        </p:spPr>
        <p:txBody>
          <a:bodyPr>
            <a:normAutofit fontScale="92500" lnSpcReduction="20000"/>
          </a:bodyPr>
          <a:lstStyle/>
          <a:p>
            <a:pPr>
              <a:buFont typeface="Wingdings" panose="05000000000000000000" pitchFamily="2" charset="2"/>
              <a:buChar char="Ø"/>
            </a:pPr>
            <a:r>
              <a:rPr lang="en-US" sz="1800" dirty="0">
                <a:solidFill>
                  <a:srgbClr val="284D60"/>
                </a:solidFill>
                <a:latin typeface="+mj-lt"/>
              </a:rPr>
              <a:t>The supply of capital was fixed in the short run and could only be used in the capitalist sector;</a:t>
            </a:r>
          </a:p>
          <a:p>
            <a:pPr>
              <a:buFont typeface="Wingdings" panose="05000000000000000000" pitchFamily="2" charset="2"/>
              <a:buChar char="Ø"/>
            </a:pPr>
            <a:r>
              <a:rPr lang="en-US" sz="1800" dirty="0">
                <a:solidFill>
                  <a:srgbClr val="284D60"/>
                </a:solidFill>
                <a:latin typeface="+mj-lt"/>
              </a:rPr>
              <a:t>Disparities between informal and formal sectors, in terms of average productivity and wages: large in poor countries (evidence of a kind of dualism);</a:t>
            </a:r>
          </a:p>
          <a:p>
            <a:pPr>
              <a:buFont typeface="Wingdings" panose="05000000000000000000" pitchFamily="2" charset="2"/>
              <a:buChar char="Ø"/>
            </a:pPr>
            <a:r>
              <a:rPr lang="en-US" sz="1800" dirty="0">
                <a:solidFill>
                  <a:srgbClr val="284D60"/>
                </a:solidFill>
                <a:latin typeface="+mj-lt"/>
              </a:rPr>
              <a:t>Perhaps, Lewis’s dualism is too stark. The lines between 2 sectors can be blurred. Dualism disappears under the microscope;</a:t>
            </a:r>
          </a:p>
          <a:p>
            <a:pPr>
              <a:buFont typeface="Wingdings" panose="05000000000000000000" pitchFamily="2" charset="2"/>
              <a:buChar char="Ø"/>
            </a:pPr>
            <a:r>
              <a:rPr lang="en-US" sz="1800" dirty="0">
                <a:solidFill>
                  <a:srgbClr val="284D60"/>
                </a:solidFill>
                <a:latin typeface="+mj-lt"/>
              </a:rPr>
              <a:t>Development must involve both a movement of people (and resources) across the dualistic divide and a reduction of the barriers and obstacles that lead to dualism.</a:t>
            </a:r>
          </a:p>
        </p:txBody>
      </p:sp>
    </p:spTree>
    <p:extLst>
      <p:ext uri="{BB962C8B-B14F-4D97-AF65-F5344CB8AC3E}">
        <p14:creationId xmlns:p14="http://schemas.microsoft.com/office/powerpoint/2010/main" val="2089918340"/>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Заголовок 1"/>
          <p:cNvSpPr>
            <a:spLocks noGrp="1"/>
          </p:cNvSpPr>
          <p:nvPr>
            <p:ph type="title"/>
          </p:nvPr>
        </p:nvSpPr>
        <p:spPr>
          <a:xfrm>
            <a:off x="784267" y="142091"/>
            <a:ext cx="8543925" cy="984225"/>
          </a:xfrm>
        </p:spPr>
        <p:txBody>
          <a:bodyPr>
            <a:normAutofit/>
          </a:bodyPr>
          <a:lstStyle/>
          <a:p>
            <a:pPr lvl="0"/>
            <a:r>
              <a:rPr lang="en-US" sz="2800" b="1" dirty="0">
                <a:solidFill>
                  <a:srgbClr val="284D60"/>
                </a:solidFill>
              </a:rPr>
              <a:t>Subsistence Wages</a:t>
            </a:r>
            <a:endParaRPr lang="ky-KG" sz="2800" b="1" dirty="0">
              <a:solidFill>
                <a:srgbClr val="284D60"/>
              </a:solidFill>
            </a:endParaRPr>
          </a:p>
        </p:txBody>
      </p:sp>
      <p:sp>
        <p:nvSpPr>
          <p:cNvPr id="4" name="Прямоугольник 14"/>
          <p:cNvSpPr/>
          <p:nvPr/>
        </p:nvSpPr>
        <p:spPr>
          <a:xfrm>
            <a:off x="532263" y="-2"/>
            <a:ext cx="148774" cy="10058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ky-KG"/>
          </a:p>
        </p:txBody>
      </p:sp>
      <p:sp>
        <p:nvSpPr>
          <p:cNvPr id="2" name="Объект 1"/>
          <p:cNvSpPr>
            <a:spLocks noGrp="1"/>
          </p:cNvSpPr>
          <p:nvPr>
            <p:ph idx="1"/>
          </p:nvPr>
        </p:nvSpPr>
        <p:spPr>
          <a:xfrm>
            <a:off x="606649" y="1329605"/>
            <a:ext cx="4278859" cy="4351338"/>
          </a:xfrm>
        </p:spPr>
        <p:txBody>
          <a:bodyPr>
            <a:normAutofit fontScale="85000" lnSpcReduction="20000"/>
          </a:bodyPr>
          <a:lstStyle/>
          <a:p>
            <a:pPr algn="just">
              <a:buFont typeface="Wingdings" panose="05000000000000000000" pitchFamily="2" charset="2"/>
              <a:buChar char="Ø"/>
            </a:pPr>
            <a:r>
              <a:rPr lang="en-US" sz="2000" dirty="0">
                <a:solidFill>
                  <a:srgbClr val="284D60"/>
                </a:solidFill>
                <a:latin typeface="+mj-lt"/>
              </a:rPr>
              <a:t>Lewis model: The labor-surplus subsistence sector determines the wage rate of the economy: </a:t>
            </a:r>
            <a:r>
              <a:rPr lang="en-US" sz="2000" i="1" dirty="0">
                <a:solidFill>
                  <a:srgbClr val="284D60"/>
                </a:solidFill>
                <a:latin typeface="+mj-lt"/>
              </a:rPr>
              <a:t>“[t]he price of </a:t>
            </a:r>
            <a:r>
              <a:rPr lang="en-US" sz="2000" i="1" dirty="0" err="1">
                <a:solidFill>
                  <a:srgbClr val="284D60"/>
                </a:solidFill>
                <a:latin typeface="+mj-lt"/>
              </a:rPr>
              <a:t>labour</a:t>
            </a:r>
            <a:r>
              <a:rPr lang="en-US" sz="2000" i="1" dirty="0">
                <a:solidFill>
                  <a:srgbClr val="284D60"/>
                </a:solidFill>
                <a:latin typeface="+mj-lt"/>
              </a:rPr>
              <a:t>, in these economies, is a wage at the </a:t>
            </a:r>
            <a:r>
              <a:rPr lang="en-GB" sz="2000" i="1" dirty="0">
                <a:solidFill>
                  <a:srgbClr val="284D60"/>
                </a:solidFill>
                <a:latin typeface="+mj-lt"/>
              </a:rPr>
              <a:t>subsistence level.”</a:t>
            </a:r>
          </a:p>
          <a:p>
            <a:pPr>
              <a:buFont typeface="Wingdings" panose="05000000000000000000" pitchFamily="2" charset="2"/>
              <a:buChar char="Ø"/>
            </a:pPr>
            <a:r>
              <a:rPr lang="en-US" sz="2000" dirty="0">
                <a:solidFill>
                  <a:srgbClr val="284D60"/>
                </a:solidFill>
                <a:latin typeface="+mj-lt"/>
              </a:rPr>
              <a:t>The wage in the subsistence sector may be determined by a “conventional </a:t>
            </a:r>
            <a:r>
              <a:rPr lang="en-GB" sz="2000" dirty="0">
                <a:solidFill>
                  <a:srgbClr val="284D60"/>
                </a:solidFill>
                <a:latin typeface="+mj-lt"/>
              </a:rPr>
              <a:t>standard of living.”</a:t>
            </a:r>
            <a:r>
              <a:rPr lang="ru-RU" sz="2000" dirty="0">
                <a:solidFill>
                  <a:srgbClr val="284D60"/>
                </a:solidFill>
                <a:latin typeface="+mj-lt"/>
              </a:rPr>
              <a:t> </a:t>
            </a:r>
            <a:r>
              <a:rPr lang="en-US" sz="2000" dirty="0">
                <a:solidFill>
                  <a:srgbClr val="284D60"/>
                </a:solidFill>
                <a:latin typeface="+mj-lt"/>
              </a:rPr>
              <a:t> Whatever the mechanism, the result</a:t>
            </a:r>
            <a:r>
              <a:rPr lang="ru-RU" sz="2000" dirty="0">
                <a:solidFill>
                  <a:srgbClr val="284D60"/>
                </a:solidFill>
                <a:latin typeface="+mj-lt"/>
              </a:rPr>
              <a:t> </a:t>
            </a:r>
            <a:r>
              <a:rPr lang="en-US" sz="2000" dirty="0">
                <a:solidFill>
                  <a:srgbClr val="284D60"/>
                </a:solidFill>
                <a:latin typeface="+mj-lt"/>
              </a:rPr>
              <a:t>is an unlimited supply of </a:t>
            </a:r>
            <a:r>
              <a:rPr lang="en-US" sz="2000" dirty="0" err="1">
                <a:solidFill>
                  <a:srgbClr val="284D60"/>
                </a:solidFill>
                <a:latin typeface="+mj-lt"/>
              </a:rPr>
              <a:t>labour</a:t>
            </a:r>
            <a:r>
              <a:rPr lang="en-US" sz="2000" dirty="0">
                <a:solidFill>
                  <a:srgbClr val="284D60"/>
                </a:solidFill>
                <a:latin typeface="+mj-lt"/>
              </a:rPr>
              <a:t> for which this is the minimum level of earnings.”</a:t>
            </a:r>
            <a:endParaRPr lang="ru-RU" sz="2000" dirty="0">
              <a:solidFill>
                <a:srgbClr val="284D60"/>
              </a:solidFill>
              <a:latin typeface="+mj-lt"/>
            </a:endParaRPr>
          </a:p>
          <a:p>
            <a:pPr>
              <a:buFont typeface="Wingdings" panose="05000000000000000000" pitchFamily="2" charset="2"/>
              <a:buChar char="Ø"/>
            </a:pPr>
            <a:r>
              <a:rPr lang="en-US" sz="2000" dirty="0">
                <a:solidFill>
                  <a:srgbClr val="284D60"/>
                </a:solidFill>
                <a:latin typeface="+mj-lt"/>
              </a:rPr>
              <a:t>The key was that the Marginal product</a:t>
            </a:r>
            <a:r>
              <a:rPr lang="ru-RU" sz="2000" dirty="0">
                <a:solidFill>
                  <a:srgbClr val="284D60"/>
                </a:solidFill>
                <a:latin typeface="+mj-lt"/>
              </a:rPr>
              <a:t> </a:t>
            </a:r>
            <a:r>
              <a:rPr lang="en-US" sz="2000" dirty="0">
                <a:solidFill>
                  <a:srgbClr val="284D60"/>
                </a:solidFill>
                <a:latin typeface="+mj-lt"/>
              </a:rPr>
              <a:t>of labor must be very low in agriculture, if not literally zero, so that labor could</a:t>
            </a:r>
            <a:r>
              <a:rPr lang="ru-RU" sz="2000" dirty="0">
                <a:solidFill>
                  <a:srgbClr val="284D60"/>
                </a:solidFill>
                <a:latin typeface="+mj-lt"/>
              </a:rPr>
              <a:t> </a:t>
            </a:r>
            <a:r>
              <a:rPr lang="en-US" sz="2000" dirty="0">
                <a:solidFill>
                  <a:srgbClr val="284D60"/>
                </a:solidFill>
                <a:latin typeface="+mj-lt"/>
              </a:rPr>
              <a:t>move across sectors without reducing the availability of food in the nonagricultural sector;</a:t>
            </a:r>
          </a:p>
          <a:p>
            <a:pPr>
              <a:buFont typeface="Wingdings" panose="05000000000000000000" pitchFamily="2" charset="2"/>
              <a:buChar char="Ø"/>
            </a:pPr>
            <a:r>
              <a:rPr lang="en-US" sz="2000" dirty="0">
                <a:solidFill>
                  <a:srgbClr val="284D60"/>
                </a:solidFill>
                <a:latin typeface="+mj-lt"/>
              </a:rPr>
              <a:t>Everyone in that sector earned the same effective wage, which in turn set the wage for the modern sector up until the “turning point.”.</a:t>
            </a:r>
          </a:p>
        </p:txBody>
      </p:sp>
      <p:sp>
        <p:nvSpPr>
          <p:cNvPr id="5" name="Объект 1">
            <a:extLst>
              <a:ext uri="{FF2B5EF4-FFF2-40B4-BE49-F238E27FC236}">
                <a16:creationId xmlns:a16="http://schemas.microsoft.com/office/drawing/2014/main" id="{1E1182AD-061F-4079-8F3C-868B22F7E58A}"/>
              </a:ext>
            </a:extLst>
          </p:cNvPr>
          <p:cNvSpPr txBox="1">
            <a:spLocks/>
          </p:cNvSpPr>
          <p:nvPr/>
        </p:nvSpPr>
        <p:spPr>
          <a:xfrm>
            <a:off x="5020494" y="1329605"/>
            <a:ext cx="4397826" cy="435133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Ø"/>
            </a:pPr>
            <a:r>
              <a:rPr lang="en-US" sz="2000" dirty="0">
                <a:solidFill>
                  <a:srgbClr val="284D60"/>
                </a:solidFill>
                <a:latin typeface="+mj-lt"/>
              </a:rPr>
              <a:t>Ranis and Fei (1961): Institutionally determined wage, greater than the subsistence wage. </a:t>
            </a:r>
          </a:p>
          <a:p>
            <a:pPr algn="just">
              <a:buFont typeface="Wingdings" panose="05000000000000000000" pitchFamily="2" charset="2"/>
              <a:buChar char="Ø"/>
            </a:pPr>
            <a:r>
              <a:rPr lang="en-US" sz="2000" i="1" dirty="0">
                <a:solidFill>
                  <a:srgbClr val="284D60"/>
                </a:solidFill>
                <a:latin typeface="+mj-lt"/>
              </a:rPr>
              <a:t>Dynamics within the agricultural sector — such as population growth or agricultural productivity increases—to matter for the development process.</a:t>
            </a:r>
          </a:p>
          <a:p>
            <a:pPr algn="just">
              <a:buFont typeface="Wingdings" panose="05000000000000000000" pitchFamily="2" charset="2"/>
              <a:buChar char="Ø"/>
            </a:pPr>
            <a:r>
              <a:rPr lang="en-US" sz="2000" dirty="0">
                <a:solidFill>
                  <a:srgbClr val="284D60"/>
                </a:solidFill>
                <a:latin typeface="+mj-lt"/>
              </a:rPr>
              <a:t>Wages and living standards are not constant at an absolute level of subsistence;</a:t>
            </a:r>
            <a:endParaRPr lang="ru-RU" sz="2000" dirty="0">
              <a:solidFill>
                <a:srgbClr val="284D60"/>
              </a:solidFill>
              <a:latin typeface="+mj-lt"/>
            </a:endParaRPr>
          </a:p>
          <a:p>
            <a:pPr algn="just">
              <a:buFont typeface="Wingdings" panose="05000000000000000000" pitchFamily="2" charset="2"/>
              <a:buChar char="Ø"/>
            </a:pPr>
            <a:r>
              <a:rPr lang="en-US" sz="2000" dirty="0">
                <a:solidFill>
                  <a:srgbClr val="284D60"/>
                </a:solidFill>
                <a:latin typeface="+mj-lt"/>
              </a:rPr>
              <a:t>The current measures of inequality show that rural households vary substantially in their living standards; they are not all living at some absolute level of subsistence,</a:t>
            </a:r>
            <a:endParaRPr lang="en-GB" sz="2000" dirty="0">
              <a:solidFill>
                <a:srgbClr val="284D60"/>
              </a:solidFill>
              <a:latin typeface="+mj-lt"/>
            </a:endParaRPr>
          </a:p>
        </p:txBody>
      </p:sp>
    </p:spTree>
    <p:extLst>
      <p:ext uri="{BB962C8B-B14F-4D97-AF65-F5344CB8AC3E}">
        <p14:creationId xmlns:p14="http://schemas.microsoft.com/office/powerpoint/2010/main" val="3121818042"/>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Заголовок 1"/>
          <p:cNvSpPr>
            <a:spLocks noGrp="1"/>
          </p:cNvSpPr>
          <p:nvPr>
            <p:ph type="title"/>
          </p:nvPr>
        </p:nvSpPr>
        <p:spPr>
          <a:xfrm>
            <a:off x="784267" y="142091"/>
            <a:ext cx="8543925" cy="984225"/>
          </a:xfrm>
        </p:spPr>
        <p:txBody>
          <a:bodyPr>
            <a:normAutofit/>
          </a:bodyPr>
          <a:lstStyle/>
          <a:p>
            <a:pPr lvl="0"/>
            <a:r>
              <a:rPr lang="en-US" sz="2800" b="1" dirty="0">
                <a:solidFill>
                  <a:srgbClr val="284D60"/>
                </a:solidFill>
              </a:rPr>
              <a:t>Unemployment and Underemployment</a:t>
            </a:r>
            <a:endParaRPr lang="ky-KG" sz="2800" b="1" dirty="0">
              <a:solidFill>
                <a:srgbClr val="284D60"/>
              </a:solidFill>
            </a:endParaRPr>
          </a:p>
        </p:txBody>
      </p:sp>
      <p:sp>
        <p:nvSpPr>
          <p:cNvPr id="4" name="Прямоугольник 14"/>
          <p:cNvSpPr/>
          <p:nvPr/>
        </p:nvSpPr>
        <p:spPr>
          <a:xfrm>
            <a:off x="532263" y="-2"/>
            <a:ext cx="148774" cy="10058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ky-KG"/>
          </a:p>
        </p:txBody>
      </p:sp>
      <p:sp>
        <p:nvSpPr>
          <p:cNvPr id="2" name="Объект 1"/>
          <p:cNvSpPr>
            <a:spLocks noGrp="1"/>
          </p:cNvSpPr>
          <p:nvPr>
            <p:ph idx="1"/>
          </p:nvPr>
        </p:nvSpPr>
        <p:spPr>
          <a:xfrm>
            <a:off x="606650" y="1329605"/>
            <a:ext cx="8654906" cy="4351338"/>
          </a:xfrm>
        </p:spPr>
        <p:txBody>
          <a:bodyPr>
            <a:normAutofit/>
          </a:bodyPr>
          <a:lstStyle/>
          <a:p>
            <a:pPr>
              <a:buFont typeface="Wingdings" panose="05000000000000000000" pitchFamily="2" charset="2"/>
              <a:buChar char="Ø"/>
            </a:pPr>
            <a:r>
              <a:rPr lang="en-US" sz="2000" dirty="0">
                <a:solidFill>
                  <a:srgbClr val="284D60"/>
                </a:solidFill>
                <a:latin typeface="+mj-lt"/>
              </a:rPr>
              <a:t>Lewis used the term “</a:t>
            </a:r>
            <a:r>
              <a:rPr lang="en-US" sz="2000" b="1" dirty="0">
                <a:solidFill>
                  <a:srgbClr val="284D60"/>
                </a:solidFill>
                <a:latin typeface="+mj-lt"/>
              </a:rPr>
              <a:t>Unemployment</a:t>
            </a:r>
            <a:r>
              <a:rPr lang="en-US" sz="2000" dirty="0">
                <a:solidFill>
                  <a:srgbClr val="284D60"/>
                </a:solidFill>
                <a:latin typeface="+mj-lt"/>
              </a:rPr>
              <a:t>” characterize work that involved low-productivity activities;</a:t>
            </a:r>
          </a:p>
          <a:p>
            <a:pPr>
              <a:buFont typeface="Wingdings" panose="05000000000000000000" pitchFamily="2" charset="2"/>
              <a:buChar char="Ø"/>
            </a:pPr>
            <a:r>
              <a:rPr lang="en-US" sz="2000" dirty="0">
                <a:solidFill>
                  <a:srgbClr val="284D60"/>
                </a:solidFill>
                <a:latin typeface="+mj-lt"/>
              </a:rPr>
              <a:t>“If the country is overpopulated relatively to its natural resources, the marginal productivity of </a:t>
            </a:r>
            <a:r>
              <a:rPr lang="en-US" sz="2000" dirty="0" err="1">
                <a:solidFill>
                  <a:srgbClr val="284D60"/>
                </a:solidFill>
                <a:latin typeface="+mj-lt"/>
              </a:rPr>
              <a:t>labour</a:t>
            </a:r>
            <a:r>
              <a:rPr lang="en-US" sz="2000" dirty="0">
                <a:solidFill>
                  <a:srgbClr val="284D60"/>
                </a:solidFill>
                <a:latin typeface="+mj-lt"/>
              </a:rPr>
              <a:t> is negligible, zero, or even negative.”</a:t>
            </a:r>
          </a:p>
          <a:p>
            <a:pPr>
              <a:buFont typeface="Wingdings" panose="05000000000000000000" pitchFamily="2" charset="2"/>
              <a:buChar char="Ø"/>
            </a:pPr>
            <a:r>
              <a:rPr lang="en-US" sz="2000" dirty="0">
                <a:solidFill>
                  <a:srgbClr val="284D60"/>
                </a:solidFill>
                <a:latin typeface="+mj-lt"/>
              </a:rPr>
              <a:t>Available resource base could only absorb a certain amount of labor; the rest of the labor force was surplus to requirements and could be pulled out of the subsistence sector without giving up any production;</a:t>
            </a:r>
          </a:p>
          <a:p>
            <a:pPr>
              <a:buFont typeface="Wingdings" panose="05000000000000000000" pitchFamily="2" charset="2"/>
              <a:buChar char="Ø"/>
            </a:pPr>
            <a:r>
              <a:rPr lang="en-US" sz="2000" dirty="0">
                <a:solidFill>
                  <a:srgbClr val="284D60"/>
                </a:solidFill>
                <a:latin typeface="+mj-lt"/>
              </a:rPr>
              <a:t>Many people in poor countries employed in jobs that combine informality, part-time or irregular hours, and little or no return to skill or experience;</a:t>
            </a:r>
          </a:p>
          <a:p>
            <a:pPr>
              <a:buFont typeface="Wingdings" panose="05000000000000000000" pitchFamily="2" charset="2"/>
              <a:buChar char="Ø"/>
            </a:pPr>
            <a:r>
              <a:rPr lang="en-US" sz="2000" dirty="0">
                <a:solidFill>
                  <a:srgbClr val="284D60"/>
                </a:solidFill>
                <a:latin typeface="+mj-lt"/>
              </a:rPr>
              <a:t>Lewis did not feel a need to distinguish among the subtleties; from his point of view, </a:t>
            </a:r>
            <a:r>
              <a:rPr lang="en-US" sz="2000" b="1" dirty="0">
                <a:solidFill>
                  <a:srgbClr val="284D60"/>
                </a:solidFill>
                <a:latin typeface="+mj-lt"/>
              </a:rPr>
              <a:t>people in all these categories formed the reservoir of surplus labor</a:t>
            </a:r>
            <a:r>
              <a:rPr lang="en-US" sz="2000" dirty="0">
                <a:solidFill>
                  <a:srgbClr val="284D60"/>
                </a:solidFill>
                <a:latin typeface="+mj-lt"/>
              </a:rPr>
              <a:t>.</a:t>
            </a:r>
          </a:p>
          <a:p>
            <a:pPr>
              <a:buFont typeface="Wingdings" panose="05000000000000000000" pitchFamily="2" charset="2"/>
              <a:buChar char="Ø"/>
            </a:pPr>
            <a:r>
              <a:rPr lang="en-US" sz="2000" dirty="0">
                <a:solidFill>
                  <a:srgbClr val="284D60"/>
                </a:solidFill>
                <a:latin typeface="+mj-lt"/>
              </a:rPr>
              <a:t>Abundance of labor and the low social value</a:t>
            </a:r>
          </a:p>
        </p:txBody>
      </p:sp>
    </p:spTree>
    <p:extLst>
      <p:ext uri="{BB962C8B-B14F-4D97-AF65-F5344CB8AC3E}">
        <p14:creationId xmlns:p14="http://schemas.microsoft.com/office/powerpoint/2010/main" val="1724198085"/>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Заголовок 1"/>
          <p:cNvSpPr>
            <a:spLocks noGrp="1"/>
          </p:cNvSpPr>
          <p:nvPr>
            <p:ph type="title"/>
          </p:nvPr>
        </p:nvSpPr>
        <p:spPr>
          <a:xfrm>
            <a:off x="784267" y="142091"/>
            <a:ext cx="8543925" cy="984225"/>
          </a:xfrm>
        </p:spPr>
        <p:txBody>
          <a:bodyPr>
            <a:normAutofit/>
          </a:bodyPr>
          <a:lstStyle/>
          <a:p>
            <a:pPr lvl="0"/>
            <a:r>
              <a:rPr lang="en-US" sz="2800" b="1" dirty="0">
                <a:solidFill>
                  <a:srgbClr val="284D60"/>
                </a:solidFill>
              </a:rPr>
              <a:t>Labor Market Imperfections</a:t>
            </a:r>
            <a:endParaRPr lang="ky-KG" sz="2800" b="1" dirty="0">
              <a:solidFill>
                <a:srgbClr val="284D60"/>
              </a:solidFill>
            </a:endParaRPr>
          </a:p>
        </p:txBody>
      </p:sp>
      <p:sp>
        <p:nvSpPr>
          <p:cNvPr id="4" name="Прямоугольник 14"/>
          <p:cNvSpPr/>
          <p:nvPr/>
        </p:nvSpPr>
        <p:spPr>
          <a:xfrm>
            <a:off x="532263" y="-2"/>
            <a:ext cx="148774" cy="10058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ky-KG"/>
          </a:p>
        </p:txBody>
      </p:sp>
      <p:sp>
        <p:nvSpPr>
          <p:cNvPr id="2" name="Объект 1"/>
          <p:cNvSpPr>
            <a:spLocks noGrp="1"/>
          </p:cNvSpPr>
          <p:nvPr>
            <p:ph idx="1"/>
          </p:nvPr>
        </p:nvSpPr>
        <p:spPr>
          <a:xfrm>
            <a:off x="606650" y="1329605"/>
            <a:ext cx="8654906" cy="4351338"/>
          </a:xfrm>
        </p:spPr>
        <p:txBody>
          <a:bodyPr>
            <a:normAutofit fontScale="92500" lnSpcReduction="10000"/>
          </a:bodyPr>
          <a:lstStyle/>
          <a:p>
            <a:pPr>
              <a:buFont typeface="Wingdings" panose="05000000000000000000" pitchFamily="2" charset="2"/>
              <a:buChar char="Ø"/>
            </a:pPr>
            <a:r>
              <a:rPr lang="en-US" sz="2000" dirty="0">
                <a:solidFill>
                  <a:srgbClr val="284D60"/>
                </a:solidFill>
                <a:latin typeface="+mj-lt"/>
              </a:rPr>
              <a:t>Labor is more or less indifferent between working in the capitalist or the subsistence sector.;</a:t>
            </a:r>
          </a:p>
          <a:p>
            <a:pPr>
              <a:buFont typeface="Wingdings" panose="05000000000000000000" pitchFamily="2" charset="2"/>
              <a:buChar char="Ø"/>
            </a:pPr>
            <a:r>
              <a:rPr lang="en-US" sz="2000" b="1" dirty="0">
                <a:solidFill>
                  <a:srgbClr val="284D60"/>
                </a:solidFill>
                <a:latin typeface="+mj-lt"/>
              </a:rPr>
              <a:t>Wages</a:t>
            </a:r>
            <a:r>
              <a:rPr lang="en-US" sz="2000" dirty="0">
                <a:solidFill>
                  <a:srgbClr val="284D60"/>
                </a:solidFill>
                <a:latin typeface="+mj-lt"/>
              </a:rPr>
              <a:t> are slightly higher in the capitalist sector. </a:t>
            </a:r>
          </a:p>
          <a:p>
            <a:pPr>
              <a:buFont typeface="Wingdings" panose="05000000000000000000" pitchFamily="2" charset="2"/>
              <a:buChar char="Ø"/>
            </a:pPr>
            <a:r>
              <a:rPr lang="en-US" sz="2000" b="1" dirty="0">
                <a:solidFill>
                  <a:srgbClr val="284D60"/>
                </a:solidFill>
                <a:latin typeface="+mj-lt"/>
              </a:rPr>
              <a:t>Marginal productivity </a:t>
            </a:r>
            <a:r>
              <a:rPr lang="en-US" sz="2000" dirty="0">
                <a:solidFill>
                  <a:srgbClr val="284D60"/>
                </a:solidFill>
                <a:latin typeface="+mj-lt"/>
              </a:rPr>
              <a:t>is also effectively equalized across sectors, in a peculiar sense: it is zero (or near-zero) in both sectors.</a:t>
            </a:r>
          </a:p>
          <a:p>
            <a:r>
              <a:rPr lang="en-US" sz="2000" b="1" dirty="0">
                <a:solidFill>
                  <a:srgbClr val="284D60"/>
                </a:solidFill>
                <a:latin typeface="+mj-lt"/>
              </a:rPr>
              <a:t>Average productivity</a:t>
            </a:r>
            <a:r>
              <a:rPr lang="en-US" sz="2000" dirty="0">
                <a:solidFill>
                  <a:srgbClr val="284D60"/>
                </a:solidFill>
                <a:latin typeface="+mj-lt"/>
              </a:rPr>
              <a:t>: </a:t>
            </a:r>
            <a:r>
              <a:rPr lang="en-GB" sz="2000" dirty="0">
                <a:solidFill>
                  <a:srgbClr val="284D60"/>
                </a:solidFill>
                <a:latin typeface="+mj-lt"/>
              </a:rPr>
              <a:t>In the capitalist </a:t>
            </a:r>
            <a:r>
              <a:rPr lang="en-US" sz="2000" dirty="0">
                <a:solidFill>
                  <a:srgbClr val="284D60"/>
                </a:solidFill>
                <a:latin typeface="+mj-lt"/>
              </a:rPr>
              <a:t>sector, this is quite high because of the presence of capital. In the subsistence sector, average product is presumed to be lower.</a:t>
            </a:r>
          </a:p>
          <a:p>
            <a:r>
              <a:rPr lang="en-US" sz="2000" dirty="0">
                <a:solidFill>
                  <a:srgbClr val="284D60"/>
                </a:solidFill>
                <a:latin typeface="+mj-lt"/>
              </a:rPr>
              <a:t>The real labor market imperfection lies in the determination of wages in the subsistence sector.</a:t>
            </a:r>
          </a:p>
          <a:p>
            <a:r>
              <a:rPr lang="en-US" sz="2000" dirty="0">
                <a:solidFill>
                  <a:srgbClr val="284D60"/>
                </a:solidFill>
                <a:latin typeface="+mj-lt"/>
              </a:rPr>
              <a:t>Lewis’s view of a fixed capital stock for the capitalist sector seems difficult to accept</a:t>
            </a:r>
          </a:p>
          <a:p>
            <a:r>
              <a:rPr lang="en-US" sz="2000" dirty="0">
                <a:solidFill>
                  <a:srgbClr val="284D60"/>
                </a:solidFill>
                <a:latin typeface="+mj-lt"/>
              </a:rPr>
              <a:t>Why does capital not move in to low-income countries to employ “surplus” labor?</a:t>
            </a:r>
          </a:p>
        </p:txBody>
      </p:sp>
    </p:spTree>
    <p:extLst>
      <p:ext uri="{BB962C8B-B14F-4D97-AF65-F5344CB8AC3E}">
        <p14:creationId xmlns:p14="http://schemas.microsoft.com/office/powerpoint/2010/main" val="417544256"/>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Заголовок 1"/>
          <p:cNvSpPr>
            <a:spLocks noGrp="1"/>
          </p:cNvSpPr>
          <p:nvPr>
            <p:ph type="title"/>
          </p:nvPr>
        </p:nvSpPr>
        <p:spPr>
          <a:xfrm>
            <a:off x="784267" y="142091"/>
            <a:ext cx="8543925" cy="984225"/>
          </a:xfrm>
        </p:spPr>
        <p:txBody>
          <a:bodyPr>
            <a:normAutofit/>
          </a:bodyPr>
          <a:lstStyle/>
          <a:p>
            <a:pPr lvl="0"/>
            <a:r>
              <a:rPr lang="en-US" sz="2800" b="1" dirty="0">
                <a:solidFill>
                  <a:srgbClr val="284D60"/>
                </a:solidFill>
              </a:rPr>
              <a:t>Savings and the Mechanisms of Development</a:t>
            </a:r>
            <a:endParaRPr lang="ky-KG" sz="2800" b="1" dirty="0">
              <a:solidFill>
                <a:srgbClr val="284D60"/>
              </a:solidFill>
            </a:endParaRPr>
          </a:p>
        </p:txBody>
      </p:sp>
      <p:sp>
        <p:nvSpPr>
          <p:cNvPr id="4" name="Прямоугольник 14"/>
          <p:cNvSpPr/>
          <p:nvPr/>
        </p:nvSpPr>
        <p:spPr>
          <a:xfrm>
            <a:off x="532263" y="-2"/>
            <a:ext cx="148774" cy="100584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lIns="91431" tIns="45716" rIns="91431" bIns="45716" rtlCol="0" anchor="ctr"/>
          <a:lstStyle/>
          <a:p>
            <a:pPr algn="ctr"/>
            <a:endParaRPr lang="ky-KG"/>
          </a:p>
        </p:txBody>
      </p:sp>
      <p:sp>
        <p:nvSpPr>
          <p:cNvPr id="2" name="Объект 1"/>
          <p:cNvSpPr>
            <a:spLocks noGrp="1"/>
          </p:cNvSpPr>
          <p:nvPr>
            <p:ph idx="1"/>
          </p:nvPr>
        </p:nvSpPr>
        <p:spPr>
          <a:xfrm>
            <a:off x="606650" y="1329605"/>
            <a:ext cx="8654906" cy="4351338"/>
          </a:xfrm>
        </p:spPr>
        <p:txBody>
          <a:bodyPr>
            <a:normAutofit fontScale="92500" lnSpcReduction="10000"/>
          </a:bodyPr>
          <a:lstStyle/>
          <a:p>
            <a:pPr>
              <a:buFont typeface="Wingdings" panose="05000000000000000000" pitchFamily="2" charset="2"/>
              <a:buChar char="Ø"/>
            </a:pPr>
            <a:r>
              <a:rPr lang="en-US" sz="2000" dirty="0">
                <a:solidFill>
                  <a:srgbClr val="284D60"/>
                </a:solidFill>
                <a:latin typeface="+mj-lt"/>
              </a:rPr>
              <a:t>Importance of capital investment as a source of growth.;</a:t>
            </a:r>
          </a:p>
          <a:p>
            <a:pPr>
              <a:buFont typeface="Wingdings" panose="05000000000000000000" pitchFamily="2" charset="2"/>
              <a:buChar char="Ø"/>
            </a:pPr>
            <a:r>
              <a:rPr lang="en-US" sz="2000" dirty="0">
                <a:solidFill>
                  <a:srgbClr val="284D60"/>
                </a:solidFill>
                <a:latin typeface="+mj-lt"/>
              </a:rPr>
              <a:t>“[t]he central problem in the theory of economic development is to understand the process by which a community which was previously saving and investing 4 or 5 per cent of its national income or less, converts itself into an economy where voluntary saving is running at about 12 to 15 per cent of national income or more. This is the central problem because the central fact of economic development is rapid capital accumulation (including knowledge and skills with capital).”</a:t>
            </a:r>
          </a:p>
          <a:p>
            <a:pPr>
              <a:buFont typeface="Wingdings" panose="05000000000000000000" pitchFamily="2" charset="2"/>
              <a:buChar char="Ø"/>
            </a:pPr>
            <a:r>
              <a:rPr lang="en-US" sz="2000" dirty="0">
                <a:solidFill>
                  <a:srgbClr val="284D60"/>
                </a:solidFill>
                <a:latin typeface="+mj-lt"/>
              </a:rPr>
              <a:t>All investment comes from the capitalist sector—and primarily from the savings of capitalists: positive correlation between income per capita and investment rates</a:t>
            </a:r>
            <a:r>
              <a:rPr lang="en-US" dirty="0"/>
              <a:t>.</a:t>
            </a:r>
            <a:endParaRPr lang="en-US" sz="2000" dirty="0">
              <a:solidFill>
                <a:srgbClr val="284D60"/>
              </a:solidFill>
              <a:latin typeface="+mj-lt"/>
            </a:endParaRPr>
          </a:p>
          <a:p>
            <a:pPr>
              <a:buFont typeface="Wingdings" panose="05000000000000000000" pitchFamily="2" charset="2"/>
              <a:buChar char="Ø"/>
            </a:pPr>
            <a:r>
              <a:rPr lang="en-US" sz="2000" dirty="0">
                <a:solidFill>
                  <a:srgbClr val="284D60"/>
                </a:solidFill>
                <a:latin typeface="+mj-lt"/>
              </a:rPr>
              <a:t>Foreign assistance and other forms of foreign capital inflows could play a central role in driving development;</a:t>
            </a:r>
          </a:p>
          <a:p>
            <a:pPr>
              <a:buFont typeface="Wingdings" panose="05000000000000000000" pitchFamily="2" charset="2"/>
              <a:buChar char="Ø"/>
            </a:pPr>
            <a:r>
              <a:rPr lang="en-US" sz="2000" dirty="0">
                <a:solidFill>
                  <a:srgbClr val="284D60"/>
                </a:solidFill>
                <a:latin typeface="+mj-lt"/>
              </a:rPr>
              <a:t>the savings rate seen as potentially endogenous, but also the correlation between investment rates and income levels has been portrayed as misleading</a:t>
            </a:r>
          </a:p>
          <a:p>
            <a:pPr>
              <a:buFont typeface="Wingdings" panose="05000000000000000000" pitchFamily="2" charset="2"/>
              <a:buChar char="Ø"/>
            </a:pPr>
            <a:endParaRPr lang="en-US" sz="2000" dirty="0">
              <a:solidFill>
                <a:srgbClr val="284D60"/>
              </a:solidFill>
              <a:latin typeface="+mj-lt"/>
            </a:endParaRPr>
          </a:p>
        </p:txBody>
      </p:sp>
    </p:spTree>
    <p:extLst>
      <p:ext uri="{BB962C8B-B14F-4D97-AF65-F5344CB8AC3E}">
        <p14:creationId xmlns:p14="http://schemas.microsoft.com/office/powerpoint/2010/main" val="3724357113"/>
      </p:ext>
    </p:extLst>
  </p:cSld>
  <p:clrMapOvr>
    <a:masterClrMapping/>
  </p:clrMapOvr>
  <p:transition spd="slow">
    <p:push dir="u"/>
  </p:transition>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Другая 2">
      <a:majorFont>
        <a:latin typeface="Cambria"/>
        <a:ea typeface=""/>
        <a:cs typeface=""/>
      </a:majorFont>
      <a:minorFont>
        <a:latin typeface="Candara"/>
        <a:ea typeface=""/>
        <a:cs typeface=""/>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18157</TotalTime>
  <Words>1241</Words>
  <Application>Microsoft Office PowerPoint</Application>
  <PresentationFormat>Лист A4 (210x297 мм)</PresentationFormat>
  <Paragraphs>80</Paragraphs>
  <Slides>11</Slides>
  <Notes>0</Notes>
  <HiddenSlides>1</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11</vt:i4>
      </vt:variant>
    </vt:vector>
  </HeadingPairs>
  <TitlesOfParts>
    <vt:vector size="17" baseType="lpstr">
      <vt:lpstr>Arial</vt:lpstr>
      <vt:lpstr>Calibri</vt:lpstr>
      <vt:lpstr>Cambria</vt:lpstr>
      <vt:lpstr>Candara</vt:lpstr>
      <vt:lpstr>Wingdings</vt:lpstr>
      <vt:lpstr>Тема Office</vt:lpstr>
      <vt:lpstr>Презентация PowerPoint</vt:lpstr>
      <vt:lpstr>Focus:  Aspects of Lewis’s vision of development process</vt:lpstr>
      <vt:lpstr>Lewis model of economic development (1954) </vt:lpstr>
      <vt:lpstr>Lewis model of economic development (1954) </vt:lpstr>
      <vt:lpstr>The dual economy</vt:lpstr>
      <vt:lpstr>Subsistence Wages</vt:lpstr>
      <vt:lpstr>Unemployment and Underemployment</vt:lpstr>
      <vt:lpstr>Labor Market Imperfections</vt:lpstr>
      <vt:lpstr>Savings and the Mechanisms of Development</vt:lpstr>
      <vt:lpstr>Turning Points in the Growth Process</vt:lpstr>
      <vt:lpstr>Презентация PowerPoint</vt:lpstr>
    </vt:vector>
  </TitlesOfParts>
  <Company>diakov.net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Eldan Usubakunov</dc:creator>
  <cp:lastModifiedBy>Zhazgulu Raiymbekova</cp:lastModifiedBy>
  <cp:revision>1088</cp:revision>
  <cp:lastPrinted>2016-01-11T14:51:40Z</cp:lastPrinted>
  <dcterms:created xsi:type="dcterms:W3CDTF">2015-12-16T04:15:45Z</dcterms:created>
  <dcterms:modified xsi:type="dcterms:W3CDTF">2020-02-07T11:52:08Z</dcterms:modified>
</cp:coreProperties>
</file>